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7" r:id="rId2"/>
    <p:sldId id="366" r:id="rId3"/>
    <p:sldId id="351" r:id="rId4"/>
    <p:sldId id="365" r:id="rId5"/>
    <p:sldId id="356" r:id="rId6"/>
    <p:sldId id="340" r:id="rId7"/>
    <p:sldId id="341" r:id="rId8"/>
    <p:sldId id="364" r:id="rId9"/>
    <p:sldId id="357" r:id="rId10"/>
    <p:sldId id="360" r:id="rId11"/>
    <p:sldId id="361" r:id="rId12"/>
    <p:sldId id="363" r:id="rId13"/>
    <p:sldId id="368" r:id="rId14"/>
    <p:sldId id="359" r:id="rId15"/>
    <p:sldId id="35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  <a:srgbClr val="99FF66"/>
    <a:srgbClr val="00CC00"/>
    <a:srgbClr val="9900FF"/>
    <a:srgbClr val="008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3091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E8983-8A11-419D-BA78-DE44E38077B9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05F5-4415-4AFB-9B1B-2EF751BAB4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0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03922-DBCB-4379-8301-25B158002CB6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493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29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2368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545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034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6236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4586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1596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0538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9367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2581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3075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80ED-879F-4021-A144-77A98B180DD5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BE98-9749-4E93-98F1-4F5AA6F5FA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54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4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5.wdp"/><Relationship Id="rId5" Type="http://schemas.openxmlformats.org/officeDocument/2006/relationships/image" Target="../media/image26.gif"/><Relationship Id="rId15" Type="http://schemas.microsoft.com/office/2007/relationships/hdphoto" Target="../media/hdphoto7.wdp"/><Relationship Id="rId10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96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2" y="0"/>
            <a:ext cx="1481162" cy="1609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32"/>
          <a:stretch/>
        </p:blipFill>
        <p:spPr>
          <a:xfrm>
            <a:off x="0" y="6117914"/>
            <a:ext cx="9144000" cy="740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10" y="4917"/>
            <a:ext cx="7556090" cy="1602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371" y="2205041"/>
            <a:ext cx="883905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u="sng" dirty="0">
                <a:solidFill>
                  <a:srgbClr val="7030A0"/>
                </a:solidFill>
                <a:latin typeface="Arial Narrow" panose="020B0606020202030204" pitchFamily="34" charset="0"/>
                <a:ea typeface="SimSun" panose="02010600030101010101" pitchFamily="2" charset="-122"/>
              </a:rPr>
              <a:t>Water quality in Berambadi</a:t>
            </a:r>
            <a:endParaRPr lang="en-IN" sz="3700" u="sng" dirty="0">
              <a:solidFill>
                <a:srgbClr val="7030A0"/>
              </a:solidFill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661" y="3258588"/>
            <a:ext cx="7830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Buvaneshwari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S (PhD student) </a:t>
            </a:r>
          </a:p>
          <a:p>
            <a:pPr algn="ctr"/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J. Riotte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, L. Ruiz,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Sekhar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M., Mohan Kumar M.S.</a:t>
            </a:r>
            <a:endParaRPr lang="en-IN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371" descr="Logo II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1824" y="5043885"/>
            <a:ext cx="982487" cy="9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37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4" y="5140610"/>
            <a:ext cx="1357738" cy="803802"/>
          </a:xfrm>
          <a:prstGeom prst="rect">
            <a:avLst/>
          </a:prstGeom>
        </p:spPr>
      </p:pic>
      <p:pic>
        <p:nvPicPr>
          <p:cNvPr id="12" name="Picture 2" descr="C:\Documents and Settings\sreelash\Desktop\Picture11.png"/>
          <p:cNvPicPr>
            <a:picLocks noChangeAspect="1" noChangeArrowheads="1"/>
          </p:cNvPicPr>
          <p:nvPr/>
        </p:nvPicPr>
        <p:blipFill rotWithShape="1">
          <a:blip r:embed="rId7"/>
          <a:srcRect l="50451" t="24593" r="29509"/>
          <a:stretch/>
        </p:blipFill>
        <p:spPr bwMode="auto">
          <a:xfrm>
            <a:off x="7468152" y="5340618"/>
            <a:ext cx="1335872" cy="546143"/>
          </a:xfrm>
          <a:prstGeom prst="rect">
            <a:avLst/>
          </a:prstGeom>
          <a:noFill/>
        </p:spPr>
      </p:pic>
      <p:pic>
        <p:nvPicPr>
          <p:cNvPr id="13" name="Image 6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6" y="5278591"/>
            <a:ext cx="1317994" cy="631287"/>
          </a:xfrm>
          <a:prstGeom prst="rect">
            <a:avLst/>
          </a:prstGeom>
        </p:spPr>
      </p:pic>
      <p:pic>
        <p:nvPicPr>
          <p:cNvPr id="14" name="Image 6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12027" r="22087" b="10811"/>
          <a:stretch/>
        </p:blipFill>
        <p:spPr>
          <a:xfrm>
            <a:off x="3807434" y="5334319"/>
            <a:ext cx="1571725" cy="619967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497232" y="6117915"/>
            <a:ext cx="497409" cy="407696"/>
          </a:xfrm>
        </p:spPr>
        <p:txBody>
          <a:bodyPr/>
          <a:lstStyle/>
          <a:p>
            <a:fld id="{2A361107-A970-4BD4-B453-AF2F4BE89249}" type="slidenum">
              <a:rPr lang="en-IN" sz="2000" smtClean="0">
                <a:solidFill>
                  <a:srgbClr val="FF0000"/>
                </a:solidFill>
              </a:rPr>
              <a:t>1</a:t>
            </a:fld>
            <a:endParaRPr lang="en-I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042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2"/>
          <p:cNvCxnSpPr/>
          <p:nvPr/>
        </p:nvCxnSpPr>
        <p:spPr>
          <a:xfrm>
            <a:off x="3091004" y="1455174"/>
            <a:ext cx="0" cy="2357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/>
          <p:cNvCxnSpPr/>
          <p:nvPr/>
        </p:nvCxnSpPr>
        <p:spPr>
          <a:xfrm flipH="1">
            <a:off x="3099538" y="3801913"/>
            <a:ext cx="5360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1"/>
          <p:cNvSpPr txBox="1"/>
          <p:nvPr/>
        </p:nvSpPr>
        <p:spPr>
          <a:xfrm>
            <a:off x="1390605" y="1911242"/>
            <a:ext cx="1551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input</a:t>
            </a:r>
          </a:p>
        </p:txBody>
      </p:sp>
      <p:sp>
        <p:nvSpPr>
          <p:cNvPr id="14" name="TextBox 61"/>
          <p:cNvSpPr txBox="1"/>
          <p:nvPr/>
        </p:nvSpPr>
        <p:spPr>
          <a:xfrm>
            <a:off x="1354255" y="2654709"/>
            <a:ext cx="144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en-US" sz="2800" baseline="-25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</a:t>
            </a:r>
            <a:r>
              <a:rPr lang="en-US" sz="2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/m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IN" sz="28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3373629" y="1465599"/>
            <a:ext cx="5466159" cy="2430434"/>
            <a:chOff x="2468473" y="1100094"/>
            <a:chExt cx="5466159" cy="2610903"/>
          </a:xfrm>
        </p:grpSpPr>
        <p:sp>
          <p:nvSpPr>
            <p:cNvPr id="8" name="Rectangle 7"/>
            <p:cNvSpPr/>
            <p:nvPr/>
          </p:nvSpPr>
          <p:spPr>
            <a:xfrm>
              <a:off x="5511913" y="2485880"/>
              <a:ext cx="693174" cy="10813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10386" y="3555970"/>
              <a:ext cx="693174" cy="610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49"/>
            <p:cNvSpPr txBox="1"/>
            <p:nvPr/>
          </p:nvSpPr>
          <p:spPr>
            <a:xfrm>
              <a:off x="5598984" y="3070231"/>
              <a:ext cx="634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16</a:t>
              </a:r>
              <a:endParaRPr lang="en-IN" sz="2400" b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2719550" y="2625212"/>
              <a:ext cx="694337" cy="953765"/>
              <a:chOff x="6780273" y="3774469"/>
              <a:chExt cx="694337" cy="244686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781436" y="3774469"/>
                <a:ext cx="693174" cy="1393430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80273" y="5166800"/>
                <a:ext cx="693174" cy="10545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718023" y="3557972"/>
              <a:ext cx="693174" cy="610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TextBox 48"/>
            <p:cNvSpPr txBox="1"/>
            <p:nvPr/>
          </p:nvSpPr>
          <p:spPr>
            <a:xfrm>
              <a:off x="3742861" y="3215052"/>
              <a:ext cx="2157530" cy="49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Rain = 0.7</a:t>
              </a:r>
              <a:endParaRPr lang="en-IN" sz="24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49"/>
            <p:cNvSpPr txBox="1"/>
            <p:nvPr/>
          </p:nvSpPr>
          <p:spPr>
            <a:xfrm>
              <a:off x="3789847" y="2814591"/>
              <a:ext cx="1480243" cy="49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Fertilizer</a:t>
              </a:r>
              <a:endParaRPr lang="en-IN" sz="2400" baseline="30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" name="TextBox 50"/>
            <p:cNvSpPr txBox="1"/>
            <p:nvPr/>
          </p:nvSpPr>
          <p:spPr>
            <a:xfrm>
              <a:off x="2468473" y="2079793"/>
              <a:ext cx="119776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CC00"/>
                  </a:solidFill>
                </a:rPr>
                <a:t>300mm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09404" y="1100094"/>
              <a:ext cx="693174" cy="1938073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49"/>
            <p:cNvSpPr txBox="1"/>
            <p:nvPr/>
          </p:nvSpPr>
          <p:spPr>
            <a:xfrm>
              <a:off x="2811539" y="3143972"/>
              <a:ext cx="649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9.5</a:t>
              </a:r>
              <a:endParaRPr lang="en-IN" sz="2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50"/>
            <p:cNvSpPr txBox="1"/>
            <p:nvPr/>
          </p:nvSpPr>
          <p:spPr>
            <a:xfrm>
              <a:off x="5615990" y="1742812"/>
              <a:ext cx="2318642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63    </a:t>
              </a:r>
              <a:r>
                <a:rPr lang="en-US" b="1" dirty="0">
                  <a:solidFill>
                    <a:srgbClr val="00CC00"/>
                  </a:solidFill>
                </a:rPr>
                <a:t>250mm</a:t>
              </a:r>
              <a:endParaRPr lang="en-IN" b="1" dirty="0">
                <a:solidFill>
                  <a:srgbClr val="00CC00"/>
                </a:solidFill>
              </a:endParaRPr>
            </a:p>
          </p:txBody>
        </p:sp>
        <p:sp>
          <p:nvSpPr>
            <p:cNvPr id="24" name="TextBox 50"/>
            <p:cNvSpPr txBox="1"/>
            <p:nvPr/>
          </p:nvSpPr>
          <p:spPr>
            <a:xfrm>
              <a:off x="3801937" y="2242565"/>
              <a:ext cx="2544784" cy="63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CC00"/>
                  </a:solidFill>
                </a:rPr>
                <a:t>Irrigation</a:t>
              </a:r>
              <a:endParaRPr lang="en-IN" sz="2800" baseline="30000" dirty="0">
                <a:solidFill>
                  <a:srgbClr val="00CC00"/>
                </a:solidFill>
              </a:endParaRPr>
            </a:p>
          </p:txBody>
        </p:sp>
      </p:grpSp>
      <p:sp>
        <p:nvSpPr>
          <p:cNvPr id="25" name="TextBox 55"/>
          <p:cNvSpPr txBox="1"/>
          <p:nvPr/>
        </p:nvSpPr>
        <p:spPr>
          <a:xfrm>
            <a:off x="6146098" y="797530"/>
            <a:ext cx="181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Vertisol</a:t>
            </a:r>
            <a:endParaRPr lang="en-IN" sz="2400" b="1" i="1" dirty="0"/>
          </a:p>
        </p:txBody>
      </p:sp>
      <p:sp>
        <p:nvSpPr>
          <p:cNvPr id="26" name="TextBox 55"/>
          <p:cNvSpPr txBox="1"/>
          <p:nvPr/>
        </p:nvSpPr>
        <p:spPr>
          <a:xfrm>
            <a:off x="3305689" y="792855"/>
            <a:ext cx="284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3300"/>
                </a:solidFill>
              </a:rPr>
              <a:t>Ferralsol</a:t>
            </a:r>
            <a:endParaRPr lang="en-IN" sz="2400" b="1" i="1" dirty="0">
              <a:solidFill>
                <a:srgbClr val="FF3300"/>
              </a:solidFill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1423181" y="4474841"/>
            <a:ext cx="66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[Cl]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output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r>
              <a:rPr lang="en-US" sz="2400" dirty="0">
                <a:solidFill>
                  <a:srgbClr val="FF0000"/>
                </a:solidFill>
              </a:rPr>
              <a:t>90 mg/L                           </a:t>
            </a:r>
            <a:r>
              <a:rPr lang="en-US" sz="2400" b="1" dirty="0"/>
              <a:t>370</a:t>
            </a:r>
            <a:r>
              <a:rPr lang="en-US" sz="2400" dirty="0"/>
              <a:t> mg/L </a:t>
            </a:r>
            <a:endParaRPr lang="en-IN" sz="2400" dirty="0"/>
          </a:p>
        </p:txBody>
      </p:sp>
      <p:sp>
        <p:nvSpPr>
          <p:cNvPr id="28" name="TextBox 53"/>
          <p:cNvSpPr txBox="1"/>
          <p:nvPr/>
        </p:nvSpPr>
        <p:spPr>
          <a:xfrm>
            <a:off x="147777" y="5042844"/>
            <a:ext cx="827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Estimated recharge :</a:t>
            </a:r>
            <a:r>
              <a:rPr lang="en-US" sz="2800" dirty="0">
                <a:solidFill>
                  <a:srgbClr val="0000FF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</a:rPr>
              <a:t>280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mm/</a:t>
            </a:r>
            <a:r>
              <a:rPr lang="en-US" sz="2400" dirty="0" err="1">
                <a:solidFill>
                  <a:srgbClr val="FF0000"/>
                </a:solidFill>
              </a:rPr>
              <a:t>yr</a:t>
            </a:r>
            <a:r>
              <a:rPr lang="en-US" sz="2400" dirty="0">
                <a:solidFill>
                  <a:srgbClr val="FF0000"/>
                </a:solidFill>
              </a:rPr>
              <a:t>                       </a:t>
            </a:r>
            <a:r>
              <a:rPr lang="en-US" sz="2400" dirty="0"/>
              <a:t>210 mm/</a:t>
            </a:r>
            <a:r>
              <a:rPr lang="en-US" sz="2400" dirty="0" err="1"/>
              <a:t>yr</a:t>
            </a:r>
            <a:endParaRPr lang="en-IN" sz="2400" dirty="0"/>
          </a:p>
        </p:txBody>
      </p:sp>
      <p:sp>
        <p:nvSpPr>
          <p:cNvPr id="29" name="TextBox 59"/>
          <p:cNvSpPr txBox="1"/>
          <p:nvPr/>
        </p:nvSpPr>
        <p:spPr>
          <a:xfrm>
            <a:off x="1267474" y="5661876"/>
            <a:ext cx="8436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 </a:t>
            </a:r>
            <a:r>
              <a:rPr lang="en-US" sz="2000" dirty="0" err="1"/>
              <a:t>Cl</a:t>
            </a:r>
            <a:r>
              <a:rPr lang="en-US" sz="2000" dirty="0"/>
              <a:t> from rain negligible in the balance</a:t>
            </a:r>
          </a:p>
          <a:p>
            <a:pPr>
              <a:buFontTx/>
              <a:buChar char="-"/>
            </a:pPr>
            <a:r>
              <a:rPr lang="en-US" sz="2000" dirty="0"/>
              <a:t> Cl from fertilizer and irrigation higher in Vertisol than Ferralsol</a:t>
            </a:r>
          </a:p>
          <a:p>
            <a:pPr>
              <a:buFontTx/>
              <a:buChar char="-"/>
            </a:pPr>
            <a:r>
              <a:rPr lang="en-US" sz="2000" dirty="0"/>
              <a:t> Recharge in Ferralsol </a:t>
            </a:r>
            <a:r>
              <a:rPr lang="en-US" sz="2400" b="1" dirty="0"/>
              <a:t>&gt;</a:t>
            </a:r>
            <a:r>
              <a:rPr lang="en-US" sz="2000" dirty="0"/>
              <a:t> in Vertisol</a:t>
            </a:r>
          </a:p>
        </p:txBody>
      </p:sp>
      <p:sp>
        <p:nvSpPr>
          <p:cNvPr id="2" name="Flèche droite rayée 1"/>
          <p:cNvSpPr/>
          <p:nvPr/>
        </p:nvSpPr>
        <p:spPr>
          <a:xfrm rot="5400000">
            <a:off x="3604731" y="3749724"/>
            <a:ext cx="724622" cy="1023457"/>
          </a:xfrm>
          <a:prstGeom prst="stripedRightArrow">
            <a:avLst>
              <a:gd name="adj1" fmla="val 50000"/>
              <a:gd name="adj2" fmla="val 40293"/>
            </a:avLst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rayée 32"/>
          <p:cNvSpPr/>
          <p:nvPr/>
        </p:nvSpPr>
        <p:spPr>
          <a:xfrm rot="5400000">
            <a:off x="6414067" y="3746848"/>
            <a:ext cx="724622" cy="1023457"/>
          </a:xfrm>
          <a:prstGeom prst="stripedRightArrow">
            <a:avLst>
              <a:gd name="adj1" fmla="val 50000"/>
              <a:gd name="adj2" fmla="val 40293"/>
            </a:avLst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First assessment of chlorine mass balance (turmeric crop)</a:t>
            </a: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0289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107-A970-4BD4-B453-AF2F4BE89249}" type="slidenum">
              <a:rPr lang="en-IN" smtClean="0"/>
              <a:t>11</a:t>
            </a:fld>
            <a:endParaRPr lang="en-IN"/>
          </a:p>
        </p:txBody>
      </p:sp>
      <p:sp>
        <p:nvSpPr>
          <p:cNvPr id="11" name="TextBox 8"/>
          <p:cNvSpPr txBox="1"/>
          <p:nvPr/>
        </p:nvSpPr>
        <p:spPr>
          <a:xfrm>
            <a:off x="958454" y="1648952"/>
            <a:ext cx="1551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input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921214" y="2309295"/>
            <a:ext cx="167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en-US" sz="2800" baseline="-25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2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/m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IN" sz="28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680111" y="705973"/>
            <a:ext cx="5404036" cy="466340"/>
            <a:chOff x="3305689" y="792855"/>
            <a:chExt cx="5404036" cy="466340"/>
          </a:xfrm>
        </p:grpSpPr>
        <p:sp>
          <p:nvSpPr>
            <p:cNvPr id="16" name="TextBox 55"/>
            <p:cNvSpPr txBox="1"/>
            <p:nvPr/>
          </p:nvSpPr>
          <p:spPr>
            <a:xfrm>
              <a:off x="5861594" y="797530"/>
              <a:ext cx="2848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  Vertisol</a:t>
              </a:r>
              <a:endParaRPr lang="en-IN" sz="2400" b="1" i="1" dirty="0"/>
            </a:p>
          </p:txBody>
        </p:sp>
        <p:sp>
          <p:nvSpPr>
            <p:cNvPr id="17" name="TextBox 55"/>
            <p:cNvSpPr txBox="1"/>
            <p:nvPr/>
          </p:nvSpPr>
          <p:spPr>
            <a:xfrm>
              <a:off x="3305689" y="792855"/>
              <a:ext cx="2848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3300"/>
                  </a:solidFill>
                </a:rPr>
                <a:t>Ferralsol</a:t>
              </a:r>
              <a:endParaRPr lang="en-IN" sz="2400" b="1" i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478436" y="902163"/>
            <a:ext cx="5616311" cy="2729919"/>
            <a:chOff x="2164401" y="658917"/>
            <a:chExt cx="5930975" cy="2882866"/>
          </a:xfrm>
        </p:grpSpPr>
        <p:cxnSp>
          <p:nvCxnSpPr>
            <p:cNvPr id="6" name="Straight Connector 3"/>
            <p:cNvCxnSpPr/>
            <p:nvPr/>
          </p:nvCxnSpPr>
          <p:spPr>
            <a:xfrm rot="5400000">
              <a:off x="899335" y="2192204"/>
              <a:ext cx="2531885" cy="17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"/>
            <p:cNvCxnSpPr/>
            <p:nvPr/>
          </p:nvCxnSpPr>
          <p:spPr>
            <a:xfrm flipH="1">
              <a:off x="2184858" y="3463145"/>
              <a:ext cx="5189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494909" y="942779"/>
              <a:ext cx="693174" cy="225387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93746" y="1168166"/>
              <a:ext cx="693174" cy="22417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91807" y="3410488"/>
              <a:ext cx="693174" cy="610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3735649" y="2050538"/>
              <a:ext cx="1519846" cy="1491245"/>
              <a:chOff x="3957317" y="1801157"/>
              <a:chExt cx="1519846" cy="1491245"/>
            </a:xfrm>
          </p:grpSpPr>
          <p:sp>
            <p:nvSpPr>
              <p:cNvPr id="13" name="TextBox 10"/>
              <p:cNvSpPr txBox="1"/>
              <p:nvPr/>
            </p:nvSpPr>
            <p:spPr>
              <a:xfrm>
                <a:off x="3957317" y="1801157"/>
                <a:ext cx="1519846" cy="62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CC00"/>
                    </a:solidFill>
                  </a:rPr>
                  <a:t>Irrigation</a:t>
                </a:r>
                <a:endParaRPr lang="en-IN" sz="2800" baseline="30000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14" name="TextBox 11"/>
              <p:cNvSpPr txBox="1"/>
              <p:nvPr/>
            </p:nvSpPr>
            <p:spPr>
              <a:xfrm>
                <a:off x="4047182" y="2804871"/>
                <a:ext cx="1340117" cy="487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00FF"/>
                    </a:solidFill>
                  </a:rPr>
                  <a:t>Rain = 1</a:t>
                </a:r>
                <a:endParaRPr lang="en-IN" sz="2400" baseline="30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TextBox 12"/>
              <p:cNvSpPr txBox="1"/>
              <p:nvPr/>
            </p:nvSpPr>
            <p:spPr>
              <a:xfrm>
                <a:off x="3968181" y="2386739"/>
                <a:ext cx="1498119" cy="487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Fertilizer</a:t>
                </a:r>
                <a:endParaRPr lang="en-IN" sz="2400" baseline="30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2668900" y="1302327"/>
              <a:ext cx="694337" cy="2101856"/>
              <a:chOff x="1477409" y="3624856"/>
              <a:chExt cx="694337" cy="24671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478572" y="3624856"/>
                <a:ext cx="693174" cy="509556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477409" y="4134412"/>
                <a:ext cx="693174" cy="195755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670840" y="3404783"/>
              <a:ext cx="693174" cy="610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TextBox 10"/>
            <p:cNvSpPr txBox="1"/>
            <p:nvPr/>
          </p:nvSpPr>
          <p:spPr>
            <a:xfrm>
              <a:off x="5550592" y="658917"/>
              <a:ext cx="2544784" cy="62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b="1" dirty="0">
                  <a:solidFill>
                    <a:schemeClr val="bg1"/>
                  </a:solidFill>
                </a:rPr>
                <a:t>2.5</a:t>
              </a:r>
              <a:r>
                <a:rPr lang="en-US" sz="2400" b="1" dirty="0">
                  <a:solidFill>
                    <a:srgbClr val="00CC00"/>
                  </a:solidFill>
                </a:rPr>
                <a:t>    </a:t>
              </a:r>
              <a:r>
                <a:rPr lang="en-US" sz="2000" dirty="0">
                  <a:solidFill>
                    <a:srgbClr val="00CC00"/>
                  </a:solidFill>
                </a:rPr>
                <a:t>(250mm)</a:t>
              </a:r>
              <a:endParaRPr lang="en-IN" sz="2000" dirty="0">
                <a:solidFill>
                  <a:srgbClr val="00CC00"/>
                </a:solidFill>
              </a:endParaRPr>
            </a:p>
          </p:txBody>
        </p:sp>
        <p:sp>
          <p:nvSpPr>
            <p:cNvPr id="25" name="TextBox 12"/>
            <p:cNvSpPr txBox="1"/>
            <p:nvPr/>
          </p:nvSpPr>
          <p:spPr>
            <a:xfrm>
              <a:off x="5581551" y="1984958"/>
              <a:ext cx="6714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35</a:t>
              </a:r>
              <a:endParaRPr lang="en-IN" sz="2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12"/>
            <p:cNvSpPr txBox="1"/>
            <p:nvPr/>
          </p:nvSpPr>
          <p:spPr>
            <a:xfrm>
              <a:off x="2759840" y="2340558"/>
              <a:ext cx="6714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25</a:t>
              </a:r>
              <a:endParaRPr lang="en-IN" sz="2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2847401" y="1145377"/>
              <a:ext cx="2544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b="1" dirty="0">
                  <a:solidFill>
                    <a:schemeClr val="bg1"/>
                  </a:solidFill>
                </a:rPr>
                <a:t>7</a:t>
              </a:r>
              <a:r>
                <a:rPr lang="en-US" sz="2400" b="1" dirty="0">
                  <a:solidFill>
                    <a:srgbClr val="00CC00"/>
                  </a:solidFill>
                </a:rPr>
                <a:t>     </a:t>
              </a:r>
              <a:r>
                <a:rPr lang="en-US" sz="2000" dirty="0">
                  <a:solidFill>
                    <a:srgbClr val="00CC00"/>
                  </a:solidFill>
                </a:rPr>
                <a:t>(300mm)</a:t>
              </a:r>
              <a:endParaRPr lang="en-IN" sz="2000" dirty="0">
                <a:solidFill>
                  <a:srgbClr val="00CC00"/>
                </a:solidFill>
              </a:endParaRPr>
            </a:p>
          </p:txBody>
        </p:sp>
      </p:grpSp>
      <p:sp>
        <p:nvSpPr>
          <p:cNvPr id="32" name="TextBox 16"/>
          <p:cNvSpPr txBox="1"/>
          <p:nvPr/>
        </p:nvSpPr>
        <p:spPr>
          <a:xfrm>
            <a:off x="2494119" y="4501621"/>
            <a:ext cx="285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≈ </a:t>
            </a:r>
            <a:r>
              <a:rPr lang="en-US" sz="2800" b="1" dirty="0">
                <a:solidFill>
                  <a:srgbClr val="FF0000"/>
                </a:solidFill>
              </a:rPr>
              <a:t>30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baseline="-250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/m</a:t>
            </a:r>
            <a:r>
              <a:rPr lang="en-US" sz="2800" baseline="30000" dirty="0">
                <a:solidFill>
                  <a:srgbClr val="FF0000"/>
                </a:solidFill>
              </a:rPr>
              <a:t>2 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5158810" y="4497003"/>
            <a:ext cx="216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≈ </a:t>
            </a:r>
            <a:r>
              <a:rPr lang="en-US" sz="2800" b="1" dirty="0"/>
              <a:t>2-10</a:t>
            </a:r>
            <a:r>
              <a:rPr lang="en-US" sz="2800" dirty="0"/>
              <a:t> </a:t>
            </a:r>
            <a:r>
              <a:rPr lang="en-US" sz="2800" dirty="0" err="1"/>
              <a:t>g</a:t>
            </a:r>
            <a:r>
              <a:rPr lang="en-US" sz="2800" baseline="-25000" dirty="0" err="1"/>
              <a:t>N</a:t>
            </a:r>
            <a:r>
              <a:rPr lang="en-US" sz="2800" baseline="-25000" dirty="0"/>
              <a:t> </a:t>
            </a:r>
            <a:r>
              <a:rPr lang="en-US" sz="2800" dirty="0"/>
              <a:t>/m</a:t>
            </a:r>
            <a:r>
              <a:rPr lang="en-US" sz="2800" baseline="30000" dirty="0"/>
              <a:t>2 </a:t>
            </a:r>
            <a:endParaRPr lang="en-IN" sz="2800" dirty="0"/>
          </a:p>
        </p:txBody>
      </p:sp>
      <p:sp>
        <p:nvSpPr>
          <p:cNvPr id="34" name="TextBox 59"/>
          <p:cNvSpPr txBox="1"/>
          <p:nvPr/>
        </p:nvSpPr>
        <p:spPr>
          <a:xfrm>
            <a:off x="777946" y="5264067"/>
            <a:ext cx="8436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 N flushed down in Ferralsols</a:t>
            </a:r>
          </a:p>
          <a:p>
            <a:pPr>
              <a:buFontTx/>
              <a:buChar char="-"/>
            </a:pPr>
            <a:r>
              <a:rPr lang="en-US" sz="2000" dirty="0"/>
              <a:t> N consumed efficiently in Vertisols… but risk of salinization</a:t>
            </a:r>
          </a:p>
          <a:p>
            <a:pPr>
              <a:buFontTx/>
              <a:buChar char="-"/>
            </a:pPr>
            <a:r>
              <a:rPr lang="en-US" sz="2000" dirty="0"/>
              <a:t> N by irrigation = </a:t>
            </a:r>
            <a:r>
              <a:rPr lang="en-US" sz="2000" dirty="0">
                <a:solidFill>
                  <a:srgbClr val="FF0000"/>
                </a:solidFill>
              </a:rPr>
              <a:t>potentially important source than should be taken into account by farmers </a:t>
            </a:r>
          </a:p>
        </p:txBody>
      </p:sp>
      <p:sp>
        <p:nvSpPr>
          <p:cNvPr id="35" name="Flèche droite rayée 34"/>
          <p:cNvSpPr/>
          <p:nvPr/>
        </p:nvSpPr>
        <p:spPr>
          <a:xfrm rot="5400000">
            <a:off x="2923244" y="3490935"/>
            <a:ext cx="724622" cy="1023457"/>
          </a:xfrm>
          <a:prstGeom prst="stripedRightArrow">
            <a:avLst>
              <a:gd name="adj1" fmla="val 50000"/>
              <a:gd name="adj2" fmla="val 40293"/>
            </a:avLst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rayée 35"/>
          <p:cNvSpPr/>
          <p:nvPr/>
        </p:nvSpPr>
        <p:spPr>
          <a:xfrm rot="5400000">
            <a:off x="5601070" y="3479435"/>
            <a:ext cx="724622" cy="1023457"/>
          </a:xfrm>
          <a:prstGeom prst="stripedRightArrow">
            <a:avLst>
              <a:gd name="adj1" fmla="val 50000"/>
              <a:gd name="adj2" fmla="val 40293"/>
            </a:avLst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Simplified N mass balance in Ferralsols and Vertisols (turmeric crop)</a:t>
            </a:r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TextBox 53"/>
          <p:cNvSpPr txBox="1"/>
          <p:nvPr/>
        </p:nvSpPr>
        <p:spPr>
          <a:xfrm>
            <a:off x="120068" y="4479426"/>
            <a:ext cx="827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en-US" sz="2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leaching :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732805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50578" y="944077"/>
            <a:ext cx="8809877" cy="69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None/>
            </a:pPr>
            <a:r>
              <a:rPr lang="en-US" altLang="fr-FR" sz="2000" u="sng" dirty="0">
                <a:cs typeface="Arial" panose="020B0604020202020204" pitchFamily="34" charset="0"/>
              </a:rPr>
              <a:t>Watershed scale : </a:t>
            </a:r>
          </a:p>
          <a:p>
            <a:pPr>
              <a:spcBef>
                <a:spcPct val="25000"/>
              </a:spcBef>
              <a:buNone/>
            </a:pPr>
            <a:r>
              <a:rPr lang="en-US" altLang="fr-FR" sz="1800" dirty="0">
                <a:cs typeface="Arial" panose="020B0604020202020204" pitchFamily="34" charset="0"/>
              </a:rPr>
              <a:t>Monthly monitoring of groundwater levels (n=200) </a:t>
            </a:r>
            <a:r>
              <a:rPr lang="en-US" altLang="fr-FR" sz="1800" dirty="0">
                <a:solidFill>
                  <a:srgbClr val="3333FF"/>
                </a:solidFill>
                <a:cs typeface="Arial" panose="020B0604020202020204" pitchFamily="34" charset="0"/>
              </a:rPr>
              <a:t>available</a:t>
            </a:r>
          </a:p>
          <a:p>
            <a:pPr>
              <a:spcBef>
                <a:spcPct val="25000"/>
              </a:spcBef>
              <a:buNone/>
            </a:pPr>
            <a:r>
              <a:rPr lang="en-US" altLang="fr-FR" sz="1800" dirty="0">
                <a:cs typeface="Arial" panose="020B0604020202020204" pitchFamily="34" charset="0"/>
              </a:rPr>
              <a:t>Bi-annual monitoring of GW composition, 2012-15 (n= 160) </a:t>
            </a:r>
            <a:r>
              <a:rPr lang="en-US" altLang="fr-FR" sz="1800" dirty="0">
                <a:solidFill>
                  <a:srgbClr val="3333FF"/>
                </a:solidFill>
                <a:cs typeface="Arial" panose="020B0604020202020204" pitchFamily="34" charset="0"/>
              </a:rPr>
              <a:t>available</a:t>
            </a:r>
          </a:p>
          <a:p>
            <a:pPr>
              <a:spcBef>
                <a:spcPct val="25000"/>
              </a:spcBef>
              <a:buNone/>
            </a:pPr>
            <a:r>
              <a:rPr lang="en-US" altLang="fr-FR" sz="1800" dirty="0">
                <a:cs typeface="Arial" panose="020B0604020202020204" pitchFamily="34" charset="0"/>
              </a:rPr>
              <a:t>=&gt; Links between extreme NO3 and GW depletion areas</a:t>
            </a:r>
          </a:p>
          <a:p>
            <a:pPr>
              <a:spcBef>
                <a:spcPct val="25000"/>
              </a:spcBef>
              <a:buNone/>
            </a:pPr>
            <a:r>
              <a:rPr lang="en-US" altLang="fr-FR" sz="1800" dirty="0">
                <a:cs typeface="Arial" panose="020B0604020202020204" pitchFamily="34" charset="0"/>
              </a:rPr>
              <a:t>=&gt; “hidden” NO</a:t>
            </a:r>
            <a:r>
              <a:rPr lang="en-US" altLang="fr-FR" sz="1800" baseline="-25000" dirty="0">
                <a:cs typeface="Arial" panose="020B0604020202020204" pitchFamily="34" charset="0"/>
              </a:rPr>
              <a:t>3</a:t>
            </a:r>
            <a:r>
              <a:rPr lang="en-US" altLang="fr-FR" sz="1800" dirty="0">
                <a:cs typeface="Arial" panose="020B0604020202020204" pitchFamily="34" charset="0"/>
              </a:rPr>
              <a:t> flux due to irrigation up to 200 </a:t>
            </a:r>
            <a:r>
              <a:rPr lang="en-US" altLang="fr-FR" sz="1800" dirty="0" err="1">
                <a:cs typeface="Arial" panose="020B0604020202020204" pitchFamily="34" charset="0"/>
              </a:rPr>
              <a:t>kgN</a:t>
            </a:r>
            <a:r>
              <a:rPr lang="en-US" altLang="fr-FR" sz="1800" dirty="0">
                <a:cs typeface="Arial" panose="020B0604020202020204" pitchFamily="34" charset="0"/>
              </a:rPr>
              <a:t>/ha/</a:t>
            </a:r>
            <a:r>
              <a:rPr lang="en-US" altLang="fr-FR" sz="1800" dirty="0" err="1">
                <a:cs typeface="Arial" panose="020B0604020202020204" pitchFamily="34" charset="0"/>
              </a:rPr>
              <a:t>yr</a:t>
            </a:r>
            <a:r>
              <a:rPr lang="en-US" altLang="fr-FR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5000"/>
              </a:spcBef>
              <a:buNone/>
            </a:pPr>
            <a:r>
              <a:rPr lang="en-US" altLang="fr-FR" sz="1800" dirty="0">
                <a:cs typeface="Arial" panose="020B0604020202020204" pitchFamily="34" charset="0"/>
              </a:rPr>
              <a:t>=&gt; Cl impacted by both fertilizer (</a:t>
            </a:r>
            <a:r>
              <a:rPr lang="en-US" altLang="fr-FR" sz="1800" dirty="0" err="1">
                <a:cs typeface="Arial" panose="020B0604020202020204" pitchFamily="34" charset="0"/>
              </a:rPr>
              <a:t>KCl</a:t>
            </a:r>
            <a:r>
              <a:rPr lang="en-US" altLang="fr-FR" sz="1800" dirty="0">
                <a:cs typeface="Arial" panose="020B0604020202020204" pitchFamily="34" charset="0"/>
              </a:rPr>
              <a:t>) application and relative evapotranspiration </a:t>
            </a:r>
          </a:p>
          <a:p>
            <a:pPr>
              <a:spcBef>
                <a:spcPct val="25000"/>
              </a:spcBef>
              <a:buNone/>
            </a:pPr>
            <a:endParaRPr lang="en-US" altLang="fr-FR" sz="1800" dirty="0"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  <a:buNone/>
            </a:pPr>
            <a:r>
              <a:rPr lang="en-US" altLang="fr-FR" sz="2000" u="sng" dirty="0">
                <a:cs typeface="Arial" panose="020B0604020202020204" pitchFamily="34" charset="0"/>
              </a:rPr>
              <a:t>Soil-plant scale : </a:t>
            </a:r>
          </a:p>
          <a:p>
            <a:pPr>
              <a:spcBef>
                <a:spcPct val="25000"/>
              </a:spcBef>
              <a:buNone/>
            </a:pPr>
            <a:r>
              <a:rPr lang="en-US" altLang="fr-FR" sz="1800" dirty="0">
                <a:cs typeface="Arial" panose="020B0604020202020204" pitchFamily="34" charset="0"/>
              </a:rPr>
              <a:t>Bi-monthly monitoring of soil pore water composition (turmeric, bare soil) </a:t>
            </a:r>
            <a:r>
              <a:rPr lang="en-US" altLang="fr-FR" sz="1800" dirty="0">
                <a:solidFill>
                  <a:srgbClr val="3333FF"/>
                </a:solidFill>
                <a:cs typeface="Arial" panose="020B0604020202020204" pitchFamily="34" charset="0"/>
              </a:rPr>
              <a:t>available</a:t>
            </a:r>
          </a:p>
          <a:p>
            <a:pPr>
              <a:spcBef>
                <a:spcPct val="25000"/>
              </a:spcBef>
              <a:buNone/>
            </a:pPr>
            <a:r>
              <a:rPr lang="en-US" altLang="fr-FR" sz="1800" dirty="0">
                <a:cs typeface="Arial" panose="020B0604020202020204" pitchFamily="34" charset="0"/>
              </a:rPr>
              <a:t>=&gt; role of soil type on water and nutrient balance</a:t>
            </a:r>
          </a:p>
          <a:p>
            <a:pPr>
              <a:spcBef>
                <a:spcPct val="25000"/>
              </a:spcBef>
              <a:buNone/>
            </a:pPr>
            <a:endParaRPr lang="en-US" altLang="fr-FR" sz="1800" dirty="0">
              <a:latin typeface="Arial Narrow" panose="020B0606020202030204" pitchFamily="34" charset="0"/>
            </a:endParaRPr>
          </a:p>
          <a:p>
            <a:pPr>
              <a:spcBef>
                <a:spcPct val="25000"/>
              </a:spcBef>
              <a:buNone/>
            </a:pPr>
            <a:r>
              <a:rPr lang="en-US" altLang="fr-FR" sz="2000" b="1" u="sng" dirty="0">
                <a:cs typeface="Arial" panose="020B0604020202020204" pitchFamily="34" charset="0"/>
              </a:rPr>
              <a:t>Perspectives</a:t>
            </a:r>
          </a:p>
          <a:p>
            <a:pPr>
              <a:spcBef>
                <a:spcPct val="25000"/>
              </a:spcBef>
              <a:buNone/>
            </a:pPr>
            <a:r>
              <a:rPr lang="en-US" altLang="fr-FR" sz="1800" dirty="0">
                <a:cs typeface="Arial" panose="020B0604020202020204" pitchFamily="34" charset="0"/>
              </a:rPr>
              <a:t>“hidden” NO</a:t>
            </a:r>
            <a:r>
              <a:rPr lang="en-US" altLang="fr-FR" sz="1800" baseline="-25000" dirty="0">
                <a:cs typeface="Arial" panose="020B0604020202020204" pitchFamily="34" charset="0"/>
              </a:rPr>
              <a:t>3</a:t>
            </a:r>
            <a:r>
              <a:rPr lang="en-US" altLang="fr-FR" sz="1800" dirty="0">
                <a:cs typeface="Arial" panose="020B0604020202020204" pitchFamily="34" charset="0"/>
              </a:rPr>
              <a:t> flux due to GW irrigation up to 200 </a:t>
            </a:r>
            <a:r>
              <a:rPr lang="en-US" altLang="fr-FR" sz="1800" dirty="0" err="1">
                <a:cs typeface="Arial" panose="020B0604020202020204" pitchFamily="34" charset="0"/>
              </a:rPr>
              <a:t>kgN</a:t>
            </a:r>
            <a:r>
              <a:rPr lang="en-US" altLang="fr-FR" sz="1800" dirty="0">
                <a:cs typeface="Arial" panose="020B0604020202020204" pitchFamily="34" charset="0"/>
              </a:rPr>
              <a:t>/ha/</a:t>
            </a:r>
            <a:r>
              <a:rPr lang="en-US" altLang="fr-FR" sz="1800" dirty="0" err="1">
                <a:cs typeface="Arial" panose="020B0604020202020204" pitchFamily="34" charset="0"/>
              </a:rPr>
              <a:t>yr</a:t>
            </a:r>
            <a:r>
              <a:rPr lang="en-US" altLang="fr-FR" sz="1800" dirty="0">
                <a:cs typeface="Arial" panose="020B0604020202020204" pitchFamily="34" charset="0"/>
              </a:rPr>
              <a:t> needs to be taken into account in fertilization plan</a:t>
            </a:r>
          </a:p>
          <a:p>
            <a:pPr>
              <a:spcBef>
                <a:spcPct val="25000"/>
              </a:spcBef>
              <a:buNone/>
            </a:pPr>
            <a:r>
              <a:rPr lang="en-US" altLang="fr-FR" sz="1800" dirty="0">
                <a:cs typeface="Arial" panose="020B0604020202020204" pitchFamily="34" charset="0"/>
              </a:rPr>
              <a:t>Risk of salinization</a:t>
            </a:r>
          </a:p>
          <a:p>
            <a:pPr>
              <a:spcBef>
                <a:spcPct val="25000"/>
              </a:spcBef>
              <a:buNone/>
            </a:pPr>
            <a:r>
              <a:rPr lang="en-US" altLang="fr-FR" sz="1800" dirty="0">
                <a:cs typeface="Arial" panose="020B0604020202020204" pitchFamily="34" charset="0"/>
              </a:rPr>
              <a:t>Need to improve nutrient balance at soil-plant scale (gas component, crop diversity)</a:t>
            </a:r>
          </a:p>
          <a:p>
            <a:pPr>
              <a:spcBef>
                <a:spcPct val="25000"/>
              </a:spcBef>
              <a:buNone/>
            </a:pPr>
            <a:endParaRPr lang="en-US" altLang="fr-FR" sz="1800" dirty="0"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  <a:buNone/>
            </a:pPr>
            <a:endParaRPr lang="en-US" altLang="fr-FR" sz="1800" dirty="0"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  <a:buNone/>
            </a:pPr>
            <a:endParaRPr lang="en-US" altLang="fr-FR" sz="1800" dirty="0"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  <a:buNone/>
            </a:pPr>
            <a:endParaRPr lang="en-US" altLang="fr-FR" sz="1800" dirty="0"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Conclusions &amp; perspectives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2736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IOTTEADMIN\Documents\PHOTOS\2014\Beram 18 nov 2014\P1100873 - Cop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24138" r="22333" b="20727"/>
          <a:stretch/>
        </p:blipFill>
        <p:spPr bwMode="auto">
          <a:xfrm>
            <a:off x="2614053" y="2010099"/>
            <a:ext cx="4698124" cy="25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3" descr="C:\Users\RIOTTEADMIN\Documents\ORE BVET\photos\EK004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1" r="7452" b="12489"/>
          <a:stretch>
            <a:fillRect/>
          </a:stretch>
        </p:blipFill>
        <p:spPr bwMode="auto">
          <a:xfrm>
            <a:off x="-31749" y="-910"/>
            <a:ext cx="3545936" cy="218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C:\Users\RIOTTEADMIN\Documents\ORE BVET\photos\EK000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 b="32259"/>
          <a:stretch>
            <a:fillRect/>
          </a:stretch>
        </p:blipFill>
        <p:spPr bwMode="auto">
          <a:xfrm>
            <a:off x="-31749" y="4315346"/>
            <a:ext cx="5748348" cy="25426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2" descr="C:\Users\RIOTTEADMIN\Documents\ORE BVET\photos\EK003172 b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3" t="44283" r="5069" b="4028"/>
          <a:stretch>
            <a:fillRect/>
          </a:stretch>
        </p:blipFill>
        <p:spPr bwMode="auto">
          <a:xfrm>
            <a:off x="0" y="2159843"/>
            <a:ext cx="2932385" cy="22037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193675" y="3781130"/>
            <a:ext cx="87566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Thank you</a:t>
            </a:r>
          </a:p>
        </p:txBody>
      </p:sp>
      <p:pic>
        <p:nvPicPr>
          <p:cNvPr id="1026" name="Picture 2" descr="C:\Users\RIOTTEADMIN\Documents\PHOTOS\MH Beram 5fev2015\P1220583 - Cop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87" y="2"/>
            <a:ext cx="3278612" cy="218524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IOTTEADMIN\Documents\PHOTOS\MH Beram 5fev2015\P1220753 - Copi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9849" r="8714"/>
          <a:stretch/>
        </p:blipFill>
        <p:spPr bwMode="auto">
          <a:xfrm>
            <a:off x="5488820" y="4324520"/>
            <a:ext cx="3670789" cy="25172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IOTTEADMIN\Documents\PHOTOS\MH Beram 5fev2015\P1220549 - Copi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14546" r="19635" b="14997"/>
          <a:stretch/>
        </p:blipFill>
        <p:spPr bwMode="auto">
          <a:xfrm>
            <a:off x="6574220" y="-910"/>
            <a:ext cx="2569780" cy="432543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958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696" y="4394639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Assumption : Cl conservative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Steady state (Cl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input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Cl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output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at yearly scale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No stock variation within soil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Plant uptake neglected</a:t>
            </a:r>
          </a:p>
          <a:p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2264448"/>
            <a:ext cx="1800200" cy="904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1362990" y="338881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1651022" y="1363928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F</a:t>
            </a:r>
            <a:r>
              <a:rPr lang="en-US" sz="2000" b="1" dirty="0" err="1"/>
              <a:t>Cl</a:t>
            </a:r>
            <a:r>
              <a:rPr lang="en-US" sz="2000" b="1" dirty="0"/>
              <a:t>  soil input</a:t>
            </a:r>
            <a:endParaRPr lang="en-I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51022" y="3184072"/>
            <a:ext cx="2201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F</a:t>
            </a:r>
            <a:r>
              <a:rPr lang="en-US" sz="2000" b="1" dirty="0" err="1"/>
              <a:t>Cl</a:t>
            </a:r>
            <a:r>
              <a:rPr lang="en-US" sz="2000" b="1" dirty="0"/>
              <a:t>  soil output</a:t>
            </a:r>
            <a:endParaRPr lang="en-IN" sz="2000" b="1" dirty="0"/>
          </a:p>
        </p:txBody>
      </p:sp>
      <p:sp>
        <p:nvSpPr>
          <p:cNvPr id="8" name="Down Arrow 7"/>
          <p:cNvSpPr/>
          <p:nvPr/>
        </p:nvSpPr>
        <p:spPr>
          <a:xfrm>
            <a:off x="1362990" y="16276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936642" y="247420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Soil</a:t>
            </a:r>
            <a:endParaRPr lang="en-IN" sz="2000" b="1" dirty="0"/>
          </a:p>
        </p:txBody>
      </p:sp>
      <p:grpSp>
        <p:nvGrpSpPr>
          <p:cNvPr id="2" name="Group 14"/>
          <p:cNvGrpSpPr/>
          <p:nvPr/>
        </p:nvGrpSpPr>
        <p:grpSpPr>
          <a:xfrm>
            <a:off x="3369886" y="1285860"/>
            <a:ext cx="1978490" cy="1015663"/>
            <a:chOff x="2656416" y="1285860"/>
            <a:chExt cx="1978490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2668065" y="1285860"/>
              <a:ext cx="19668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Fertilizer (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KCl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GW irrigation</a:t>
              </a:r>
            </a:p>
            <a:p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Rainfall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2197440" y="1828720"/>
              <a:ext cx="931004" cy="1305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65847" y="6344958"/>
            <a:ext cx="2133600" cy="365125"/>
          </a:xfrm>
        </p:spPr>
        <p:txBody>
          <a:bodyPr/>
          <a:lstStyle/>
          <a:p>
            <a:pPr algn="l"/>
            <a:fld id="{C112EC27-EC5A-4E15-AA8A-17CCB0704F7C}" type="slidenum">
              <a:rPr lang="en-IN" smtClean="0"/>
              <a:pPr algn="l"/>
              <a:t>14</a:t>
            </a:fld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267200" y="2448232"/>
                <a:ext cx="4798142" cy="893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𝑅𝑒𝑐h𝑎𝑟𝑔𝑒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𝑝𝑢𝑡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448232"/>
                <a:ext cx="4798142" cy="8931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Estimation of local recharge with chlorine mass balance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4967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338" t="1443" r="14900" b="2109"/>
          <a:stretch>
            <a:fillRect/>
          </a:stretch>
        </p:blipFill>
        <p:spPr bwMode="auto">
          <a:xfrm>
            <a:off x="5214942" y="1537435"/>
            <a:ext cx="37279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4269" t="1011" r="3967" b="2308"/>
          <a:stretch>
            <a:fillRect/>
          </a:stretch>
        </p:blipFill>
        <p:spPr bwMode="auto">
          <a:xfrm>
            <a:off x="571472" y="1537435"/>
            <a:ext cx="4259821" cy="302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7"/>
          <p:cNvSpPr txBox="1">
            <a:spLocks noChangeArrowheads="1"/>
          </p:cNvSpPr>
          <p:nvPr/>
        </p:nvSpPr>
        <p:spPr bwMode="auto">
          <a:xfrm>
            <a:off x="4071934" y="1183422"/>
            <a:ext cx="2286016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b="1" i="0" u="none" strike="noStrike" cap="none" normalizeH="0" baseline="0" dirty="0">
                <a:ln>
                  <a:noFill/>
                </a:ln>
                <a:solidFill>
                  <a:srgbClr val="00CC00"/>
                </a:solidFill>
                <a:effectLst/>
                <a:latin typeface="Arial Narrow" pitchFamily="34" charset="0"/>
                <a:cs typeface="Arial" pitchFamily="34" charset="0"/>
              </a:rPr>
              <a:t>Nitrate (mg NO</a:t>
            </a:r>
            <a:r>
              <a:rPr kumimoji="0" lang="en-IN" b="1" i="0" u="none" strike="noStrike" cap="none" normalizeH="0" baseline="-25000" dirty="0">
                <a:ln>
                  <a:noFill/>
                </a:ln>
                <a:solidFill>
                  <a:srgbClr val="00CC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en-IN" b="1" i="0" u="none" strike="noStrike" cap="none" normalizeH="0" baseline="0" dirty="0">
                <a:ln>
                  <a:noFill/>
                </a:ln>
                <a:solidFill>
                  <a:srgbClr val="00CC00"/>
                </a:solidFill>
                <a:effectLst/>
                <a:latin typeface="Arial Narrow" pitchFamily="34" charset="0"/>
                <a:cs typeface="Arial" pitchFamily="34" charset="0"/>
              </a:rPr>
              <a:t>/l)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rgbClr val="00CC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832225" y="1966063"/>
            <a:ext cx="1096965" cy="231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Ferralsol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500958" y="2018452"/>
            <a:ext cx="1143008" cy="233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Vertisol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6" y="281993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  <a:latin typeface="Arial Narrow" pitchFamily="34" charset="0"/>
              </a:rPr>
              <a:t>Depth</a:t>
            </a:r>
          </a:p>
          <a:p>
            <a:r>
              <a:rPr lang="en-US" b="1" dirty="0">
                <a:solidFill>
                  <a:srgbClr val="00CC00"/>
                </a:solidFill>
                <a:latin typeface="Arial Narrow" pitchFamily="34" charset="0"/>
              </a:rPr>
              <a:t>(cm)</a:t>
            </a:r>
            <a:endParaRPr lang="en-IN" b="1" dirty="0">
              <a:solidFill>
                <a:srgbClr val="00CC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0613" y="4805699"/>
            <a:ext cx="2136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High, stable NO3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107-A970-4BD4-B453-AF2F4BE89249}" type="slidenum">
              <a:rPr lang="en-IN" smtClean="0"/>
              <a:t>15</a:t>
            </a:fld>
            <a:endParaRPr lang="en-IN"/>
          </a:p>
        </p:txBody>
      </p:sp>
      <p:sp>
        <p:nvSpPr>
          <p:cNvPr id="11" name="TextBox 8"/>
          <p:cNvSpPr txBox="1"/>
          <p:nvPr/>
        </p:nvSpPr>
        <p:spPr>
          <a:xfrm>
            <a:off x="5232002" y="4805699"/>
            <a:ext cx="3401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lower, variable NO3 (peak diffusion)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Profiles of NO3 in soil pore water, turmeric crop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9469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65847" y="6342902"/>
            <a:ext cx="2133600" cy="365125"/>
          </a:xfrm>
        </p:spPr>
        <p:txBody>
          <a:bodyPr/>
          <a:lstStyle/>
          <a:p>
            <a:pPr algn="l"/>
            <a:fld id="{C112EC27-EC5A-4E15-AA8A-17CCB0704F7C}" type="slidenum">
              <a:rPr lang="en-IN" smtClean="0"/>
              <a:pPr algn="l"/>
              <a:t>2</a:t>
            </a:fld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344097" y="1411142"/>
            <a:ext cx="864609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What is the status of groundwater quality in Berambadi 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= link with GW resource, land use practices 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= possible issues, positive aspects for crop yield 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= influence of soil type 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Fate of nutrients at soil-plant scale 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= Providing N data for STICS calibration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spatial variability of groundwater chemistry (n=160)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(supported by environmental observatory BVET), comparison with resource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and Cl mass balance at soil-plant scale : influence of soil on recharge and      N leaching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Objectives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1892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005" y="971126"/>
            <a:ext cx="73140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65847" y="6342902"/>
            <a:ext cx="2133600" cy="365125"/>
          </a:xfrm>
        </p:spPr>
        <p:txBody>
          <a:bodyPr/>
          <a:lstStyle/>
          <a:p>
            <a:pPr algn="l"/>
            <a:fld id="{C112EC27-EC5A-4E15-AA8A-17CCB0704F7C}" type="slidenum">
              <a:rPr lang="en-IN" smtClean="0"/>
              <a:pPr algn="l"/>
              <a:t>3</a:t>
            </a:fld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6840309" y="3952581"/>
            <a:ext cx="2143140" cy="92333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Deep GW levels, many </a:t>
            </a:r>
            <a:r>
              <a:rPr lang="en-US" dirty="0" err="1">
                <a:cs typeface="Arial" panose="020B0604020202020204" pitchFamily="34" charset="0"/>
              </a:rPr>
              <a:t>borewells</a:t>
            </a:r>
            <a:r>
              <a:rPr lang="en-US" dirty="0">
                <a:cs typeface="Arial" panose="020B0604020202020204" pitchFamily="34" charset="0"/>
              </a:rPr>
              <a:t> failed in this region</a:t>
            </a:r>
            <a:endParaRPr lang="en-IN" dirty="0"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5" idx="0"/>
          </p:cNvCxnSpPr>
          <p:nvPr/>
        </p:nvCxnSpPr>
        <p:spPr>
          <a:xfrm>
            <a:off x="6840309" y="2458265"/>
            <a:ext cx="1071570" cy="149431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0757" y="5699839"/>
            <a:ext cx="591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Annual N application in watershed ≈ 12 tons N/km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Application in irrigated area = 2 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rainfed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01025" y="852119"/>
            <a:ext cx="1726686" cy="1092900"/>
            <a:chOff x="3571996" y="1045464"/>
            <a:chExt cx="1726686" cy="10929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t="19954" r="63038"/>
            <a:stretch/>
          </p:blipFill>
          <p:spPr bwMode="auto">
            <a:xfrm>
              <a:off x="3571996" y="1152497"/>
              <a:ext cx="1296115" cy="98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4437540" y="1045464"/>
              <a:ext cx="861142" cy="308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</a:rPr>
                <a:t>(ppm)</a:t>
              </a:r>
            </a:p>
          </p:txBody>
        </p:sp>
      </p:grpSp>
      <p:sp>
        <p:nvSpPr>
          <p:cNvPr id="11" name="TextBox 18"/>
          <p:cNvSpPr txBox="1"/>
          <p:nvPr/>
        </p:nvSpPr>
        <p:spPr>
          <a:xfrm>
            <a:off x="4795935" y="6519446"/>
            <a:ext cx="422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latin typeface="Arial" pitchFamily="34" charset="0"/>
                <a:cs typeface="Arial" pitchFamily="34" charset="0"/>
              </a:rPr>
              <a:t>Buvaneshwari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et al., in press STOTEN</a:t>
            </a:r>
            <a:endParaRPr lang="en-IN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Spatial variations of NO</a:t>
            </a:r>
            <a:r>
              <a:rPr lang="en-US" altLang="fr-FR" sz="2800" baseline="-25000" dirty="0">
                <a:solidFill>
                  <a:srgbClr val="7030A0"/>
                </a:solidFill>
                <a:latin typeface="Arial Narrow" pitchFamily="34" charset="0"/>
              </a:rPr>
              <a:t>3</a:t>
            </a: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 in Berambadi groundwater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2568389" y="2608727"/>
            <a:ext cx="4769223" cy="1026459"/>
          </a:xfrm>
          <a:custGeom>
            <a:avLst/>
            <a:gdLst>
              <a:gd name="connsiteX0" fmla="*/ 0 w 4769223"/>
              <a:gd name="connsiteY0" fmla="*/ 452718 h 1026459"/>
              <a:gd name="connsiteX1" fmla="*/ 62753 w 4769223"/>
              <a:gd name="connsiteY1" fmla="*/ 443753 h 1026459"/>
              <a:gd name="connsiteX2" fmla="*/ 107576 w 4769223"/>
              <a:gd name="connsiteY2" fmla="*/ 452718 h 1026459"/>
              <a:gd name="connsiteX3" fmla="*/ 143435 w 4769223"/>
              <a:gd name="connsiteY3" fmla="*/ 484094 h 1026459"/>
              <a:gd name="connsiteX4" fmla="*/ 201706 w 4769223"/>
              <a:gd name="connsiteY4" fmla="*/ 484094 h 1026459"/>
              <a:gd name="connsiteX5" fmla="*/ 264458 w 4769223"/>
              <a:gd name="connsiteY5" fmla="*/ 470647 h 1026459"/>
              <a:gd name="connsiteX6" fmla="*/ 277906 w 4769223"/>
              <a:gd name="connsiteY6" fmla="*/ 506506 h 1026459"/>
              <a:gd name="connsiteX7" fmla="*/ 336176 w 4769223"/>
              <a:gd name="connsiteY7" fmla="*/ 475129 h 1026459"/>
              <a:gd name="connsiteX8" fmla="*/ 376517 w 4769223"/>
              <a:gd name="connsiteY8" fmla="*/ 461682 h 1026459"/>
              <a:gd name="connsiteX9" fmla="*/ 434788 w 4769223"/>
              <a:gd name="connsiteY9" fmla="*/ 461682 h 1026459"/>
              <a:gd name="connsiteX10" fmla="*/ 461682 w 4769223"/>
              <a:gd name="connsiteY10" fmla="*/ 448235 h 1026459"/>
              <a:gd name="connsiteX11" fmla="*/ 510988 w 4769223"/>
              <a:gd name="connsiteY11" fmla="*/ 434788 h 1026459"/>
              <a:gd name="connsiteX12" fmla="*/ 560294 w 4769223"/>
              <a:gd name="connsiteY12" fmla="*/ 470647 h 1026459"/>
              <a:gd name="connsiteX13" fmla="*/ 591670 w 4769223"/>
              <a:gd name="connsiteY13" fmla="*/ 502023 h 1026459"/>
              <a:gd name="connsiteX14" fmla="*/ 632011 w 4769223"/>
              <a:gd name="connsiteY14" fmla="*/ 533400 h 1026459"/>
              <a:gd name="connsiteX15" fmla="*/ 645458 w 4769223"/>
              <a:gd name="connsiteY15" fmla="*/ 596153 h 1026459"/>
              <a:gd name="connsiteX16" fmla="*/ 694764 w 4769223"/>
              <a:gd name="connsiteY16" fmla="*/ 618565 h 1026459"/>
              <a:gd name="connsiteX17" fmla="*/ 775447 w 4769223"/>
              <a:gd name="connsiteY17" fmla="*/ 627529 h 1026459"/>
              <a:gd name="connsiteX18" fmla="*/ 829235 w 4769223"/>
              <a:gd name="connsiteY18" fmla="*/ 627529 h 1026459"/>
              <a:gd name="connsiteX19" fmla="*/ 883023 w 4769223"/>
              <a:gd name="connsiteY19" fmla="*/ 623047 h 1026459"/>
              <a:gd name="connsiteX20" fmla="*/ 883023 w 4769223"/>
              <a:gd name="connsiteY20" fmla="*/ 623047 h 1026459"/>
              <a:gd name="connsiteX21" fmla="*/ 999564 w 4769223"/>
              <a:gd name="connsiteY21" fmla="*/ 587188 h 1026459"/>
              <a:gd name="connsiteX22" fmla="*/ 1232647 w 4769223"/>
              <a:gd name="connsiteY22" fmla="*/ 560294 h 1026459"/>
              <a:gd name="connsiteX23" fmla="*/ 1335741 w 4769223"/>
              <a:gd name="connsiteY23" fmla="*/ 479612 h 1026459"/>
              <a:gd name="connsiteX24" fmla="*/ 1411941 w 4769223"/>
              <a:gd name="connsiteY24" fmla="*/ 475129 h 1026459"/>
              <a:gd name="connsiteX25" fmla="*/ 1501588 w 4769223"/>
              <a:gd name="connsiteY25" fmla="*/ 470647 h 1026459"/>
              <a:gd name="connsiteX26" fmla="*/ 1573306 w 4769223"/>
              <a:gd name="connsiteY26" fmla="*/ 475129 h 1026459"/>
              <a:gd name="connsiteX27" fmla="*/ 1631576 w 4769223"/>
              <a:gd name="connsiteY27" fmla="*/ 452718 h 1026459"/>
              <a:gd name="connsiteX28" fmla="*/ 1671917 w 4769223"/>
              <a:gd name="connsiteY28" fmla="*/ 591670 h 1026459"/>
              <a:gd name="connsiteX29" fmla="*/ 1703294 w 4769223"/>
              <a:gd name="connsiteY29" fmla="*/ 654423 h 1026459"/>
              <a:gd name="connsiteX30" fmla="*/ 1703294 w 4769223"/>
              <a:gd name="connsiteY30" fmla="*/ 654423 h 1026459"/>
              <a:gd name="connsiteX31" fmla="*/ 1779494 w 4769223"/>
              <a:gd name="connsiteY31" fmla="*/ 676835 h 1026459"/>
              <a:gd name="connsiteX32" fmla="*/ 1801906 w 4769223"/>
              <a:gd name="connsiteY32" fmla="*/ 712694 h 1026459"/>
              <a:gd name="connsiteX33" fmla="*/ 1869141 w 4769223"/>
              <a:gd name="connsiteY33" fmla="*/ 703729 h 1026459"/>
              <a:gd name="connsiteX34" fmla="*/ 1869141 w 4769223"/>
              <a:gd name="connsiteY34" fmla="*/ 703729 h 1026459"/>
              <a:gd name="connsiteX35" fmla="*/ 1896035 w 4769223"/>
              <a:gd name="connsiteY35" fmla="*/ 770965 h 1026459"/>
              <a:gd name="connsiteX36" fmla="*/ 1900517 w 4769223"/>
              <a:gd name="connsiteY36" fmla="*/ 811306 h 1026459"/>
              <a:gd name="connsiteX37" fmla="*/ 1900517 w 4769223"/>
              <a:gd name="connsiteY37" fmla="*/ 811306 h 1026459"/>
              <a:gd name="connsiteX38" fmla="*/ 1954306 w 4769223"/>
              <a:gd name="connsiteY38" fmla="*/ 802341 h 1026459"/>
              <a:gd name="connsiteX39" fmla="*/ 1994647 w 4769223"/>
              <a:gd name="connsiteY39" fmla="*/ 847165 h 1026459"/>
              <a:gd name="connsiteX40" fmla="*/ 2003611 w 4769223"/>
              <a:gd name="connsiteY40" fmla="*/ 887506 h 1026459"/>
              <a:gd name="connsiteX41" fmla="*/ 2034988 w 4769223"/>
              <a:gd name="connsiteY41" fmla="*/ 874059 h 1026459"/>
              <a:gd name="connsiteX42" fmla="*/ 2070847 w 4769223"/>
              <a:gd name="connsiteY42" fmla="*/ 865094 h 1026459"/>
              <a:gd name="connsiteX43" fmla="*/ 2097741 w 4769223"/>
              <a:gd name="connsiteY43" fmla="*/ 891988 h 1026459"/>
              <a:gd name="connsiteX44" fmla="*/ 2147047 w 4769223"/>
              <a:gd name="connsiteY44" fmla="*/ 883023 h 1026459"/>
              <a:gd name="connsiteX45" fmla="*/ 2214282 w 4769223"/>
              <a:gd name="connsiteY45" fmla="*/ 865094 h 1026459"/>
              <a:gd name="connsiteX46" fmla="*/ 2294964 w 4769223"/>
              <a:gd name="connsiteY46" fmla="*/ 874059 h 1026459"/>
              <a:gd name="connsiteX47" fmla="*/ 2375647 w 4769223"/>
              <a:gd name="connsiteY47" fmla="*/ 887506 h 1026459"/>
              <a:gd name="connsiteX48" fmla="*/ 2415988 w 4769223"/>
              <a:gd name="connsiteY48" fmla="*/ 865094 h 1026459"/>
              <a:gd name="connsiteX49" fmla="*/ 2456329 w 4769223"/>
              <a:gd name="connsiteY49" fmla="*/ 860612 h 1026459"/>
              <a:gd name="connsiteX50" fmla="*/ 2496670 w 4769223"/>
              <a:gd name="connsiteY50" fmla="*/ 874059 h 1026459"/>
              <a:gd name="connsiteX51" fmla="*/ 2537011 w 4769223"/>
              <a:gd name="connsiteY51" fmla="*/ 923365 h 1026459"/>
              <a:gd name="connsiteX52" fmla="*/ 2541494 w 4769223"/>
              <a:gd name="connsiteY52" fmla="*/ 959223 h 1026459"/>
              <a:gd name="connsiteX53" fmla="*/ 2572870 w 4769223"/>
              <a:gd name="connsiteY53" fmla="*/ 990600 h 1026459"/>
              <a:gd name="connsiteX54" fmla="*/ 2613211 w 4769223"/>
              <a:gd name="connsiteY54" fmla="*/ 1026459 h 1026459"/>
              <a:gd name="connsiteX55" fmla="*/ 2640106 w 4769223"/>
              <a:gd name="connsiteY55" fmla="*/ 981635 h 1026459"/>
              <a:gd name="connsiteX56" fmla="*/ 2649070 w 4769223"/>
              <a:gd name="connsiteY56" fmla="*/ 914400 h 1026459"/>
              <a:gd name="connsiteX57" fmla="*/ 2711823 w 4769223"/>
              <a:gd name="connsiteY57" fmla="*/ 945776 h 1026459"/>
              <a:gd name="connsiteX58" fmla="*/ 2743200 w 4769223"/>
              <a:gd name="connsiteY58" fmla="*/ 945776 h 1026459"/>
              <a:gd name="connsiteX59" fmla="*/ 2810435 w 4769223"/>
              <a:gd name="connsiteY59" fmla="*/ 968188 h 1026459"/>
              <a:gd name="connsiteX60" fmla="*/ 2846294 w 4769223"/>
              <a:gd name="connsiteY60" fmla="*/ 945776 h 1026459"/>
              <a:gd name="connsiteX61" fmla="*/ 2895600 w 4769223"/>
              <a:gd name="connsiteY61" fmla="*/ 923365 h 1026459"/>
              <a:gd name="connsiteX62" fmla="*/ 2873188 w 4769223"/>
              <a:gd name="connsiteY62" fmla="*/ 869576 h 1026459"/>
              <a:gd name="connsiteX63" fmla="*/ 2913529 w 4769223"/>
              <a:gd name="connsiteY63" fmla="*/ 838200 h 1026459"/>
              <a:gd name="connsiteX64" fmla="*/ 2967317 w 4769223"/>
              <a:gd name="connsiteY64" fmla="*/ 797859 h 1026459"/>
              <a:gd name="connsiteX65" fmla="*/ 2994211 w 4769223"/>
              <a:gd name="connsiteY65" fmla="*/ 735106 h 1026459"/>
              <a:gd name="connsiteX66" fmla="*/ 3039035 w 4769223"/>
              <a:gd name="connsiteY66" fmla="*/ 726141 h 1026459"/>
              <a:gd name="connsiteX67" fmla="*/ 3070411 w 4769223"/>
              <a:gd name="connsiteY67" fmla="*/ 694765 h 1026459"/>
              <a:gd name="connsiteX68" fmla="*/ 3056964 w 4769223"/>
              <a:gd name="connsiteY68" fmla="*/ 640976 h 1026459"/>
              <a:gd name="connsiteX69" fmla="*/ 3106270 w 4769223"/>
              <a:gd name="connsiteY69" fmla="*/ 632012 h 1026459"/>
              <a:gd name="connsiteX70" fmla="*/ 3160058 w 4769223"/>
              <a:gd name="connsiteY70" fmla="*/ 618565 h 1026459"/>
              <a:gd name="connsiteX71" fmla="*/ 3182470 w 4769223"/>
              <a:gd name="connsiteY71" fmla="*/ 596153 h 1026459"/>
              <a:gd name="connsiteX72" fmla="*/ 3213847 w 4769223"/>
              <a:gd name="connsiteY72" fmla="*/ 537882 h 1026459"/>
              <a:gd name="connsiteX73" fmla="*/ 3227294 w 4769223"/>
              <a:gd name="connsiteY73" fmla="*/ 497541 h 1026459"/>
              <a:gd name="connsiteX74" fmla="*/ 3258670 w 4769223"/>
              <a:gd name="connsiteY74" fmla="*/ 443753 h 1026459"/>
              <a:gd name="connsiteX75" fmla="*/ 3285564 w 4769223"/>
              <a:gd name="connsiteY75" fmla="*/ 416859 h 1026459"/>
              <a:gd name="connsiteX76" fmla="*/ 3276600 w 4769223"/>
              <a:gd name="connsiteY76" fmla="*/ 340659 h 1026459"/>
              <a:gd name="connsiteX77" fmla="*/ 3303494 w 4769223"/>
              <a:gd name="connsiteY77" fmla="*/ 291353 h 1026459"/>
              <a:gd name="connsiteX78" fmla="*/ 3352800 w 4769223"/>
              <a:gd name="connsiteY78" fmla="*/ 210670 h 1026459"/>
              <a:gd name="connsiteX79" fmla="*/ 3379694 w 4769223"/>
              <a:gd name="connsiteY79" fmla="*/ 165847 h 1026459"/>
              <a:gd name="connsiteX80" fmla="*/ 3420035 w 4769223"/>
              <a:gd name="connsiteY80" fmla="*/ 147918 h 1026459"/>
              <a:gd name="connsiteX81" fmla="*/ 3653117 w 4769223"/>
              <a:gd name="connsiteY81" fmla="*/ 98612 h 1026459"/>
              <a:gd name="connsiteX82" fmla="*/ 3872753 w 4769223"/>
              <a:gd name="connsiteY82" fmla="*/ 89647 h 1026459"/>
              <a:gd name="connsiteX83" fmla="*/ 4199964 w 4769223"/>
              <a:gd name="connsiteY83" fmla="*/ 129988 h 1026459"/>
              <a:gd name="connsiteX84" fmla="*/ 4388223 w 4769223"/>
              <a:gd name="connsiteY84" fmla="*/ 85165 h 1026459"/>
              <a:gd name="connsiteX85" fmla="*/ 4580964 w 4769223"/>
              <a:gd name="connsiteY85" fmla="*/ 26894 h 1026459"/>
              <a:gd name="connsiteX86" fmla="*/ 4652682 w 4769223"/>
              <a:gd name="connsiteY86" fmla="*/ 0 h 1026459"/>
              <a:gd name="connsiteX87" fmla="*/ 4648200 w 4769223"/>
              <a:gd name="connsiteY87" fmla="*/ 103094 h 1026459"/>
              <a:gd name="connsiteX88" fmla="*/ 4612341 w 4769223"/>
              <a:gd name="connsiteY88" fmla="*/ 161365 h 1026459"/>
              <a:gd name="connsiteX89" fmla="*/ 4630270 w 4769223"/>
              <a:gd name="connsiteY89" fmla="*/ 228600 h 1026459"/>
              <a:gd name="connsiteX90" fmla="*/ 4652682 w 4769223"/>
              <a:gd name="connsiteY90" fmla="*/ 295835 h 1026459"/>
              <a:gd name="connsiteX91" fmla="*/ 4697506 w 4769223"/>
              <a:gd name="connsiteY91" fmla="*/ 322729 h 1026459"/>
              <a:gd name="connsiteX92" fmla="*/ 4769223 w 4769223"/>
              <a:gd name="connsiteY92" fmla="*/ 336176 h 10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769223" h="1026459">
                <a:moveTo>
                  <a:pt x="0" y="452718"/>
                </a:moveTo>
                <a:lnTo>
                  <a:pt x="62753" y="443753"/>
                </a:lnTo>
                <a:lnTo>
                  <a:pt x="107576" y="452718"/>
                </a:lnTo>
                <a:lnTo>
                  <a:pt x="143435" y="484094"/>
                </a:lnTo>
                <a:lnTo>
                  <a:pt x="201706" y="484094"/>
                </a:lnTo>
                <a:lnTo>
                  <a:pt x="264458" y="470647"/>
                </a:lnTo>
                <a:lnTo>
                  <a:pt x="277906" y="506506"/>
                </a:lnTo>
                <a:lnTo>
                  <a:pt x="336176" y="475129"/>
                </a:lnTo>
                <a:lnTo>
                  <a:pt x="376517" y="461682"/>
                </a:lnTo>
                <a:lnTo>
                  <a:pt x="434788" y="461682"/>
                </a:lnTo>
                <a:lnTo>
                  <a:pt x="461682" y="448235"/>
                </a:lnTo>
                <a:lnTo>
                  <a:pt x="510988" y="434788"/>
                </a:lnTo>
                <a:lnTo>
                  <a:pt x="560294" y="470647"/>
                </a:lnTo>
                <a:lnTo>
                  <a:pt x="591670" y="502023"/>
                </a:lnTo>
                <a:lnTo>
                  <a:pt x="632011" y="533400"/>
                </a:lnTo>
                <a:lnTo>
                  <a:pt x="645458" y="596153"/>
                </a:lnTo>
                <a:lnTo>
                  <a:pt x="694764" y="618565"/>
                </a:lnTo>
                <a:lnTo>
                  <a:pt x="775447" y="627529"/>
                </a:lnTo>
                <a:lnTo>
                  <a:pt x="829235" y="627529"/>
                </a:lnTo>
                <a:lnTo>
                  <a:pt x="883023" y="623047"/>
                </a:lnTo>
                <a:lnTo>
                  <a:pt x="883023" y="623047"/>
                </a:lnTo>
                <a:lnTo>
                  <a:pt x="999564" y="587188"/>
                </a:lnTo>
                <a:lnTo>
                  <a:pt x="1232647" y="560294"/>
                </a:lnTo>
                <a:lnTo>
                  <a:pt x="1335741" y="479612"/>
                </a:lnTo>
                <a:lnTo>
                  <a:pt x="1411941" y="475129"/>
                </a:lnTo>
                <a:lnTo>
                  <a:pt x="1501588" y="470647"/>
                </a:lnTo>
                <a:lnTo>
                  <a:pt x="1573306" y="475129"/>
                </a:lnTo>
                <a:lnTo>
                  <a:pt x="1631576" y="452718"/>
                </a:lnTo>
                <a:lnTo>
                  <a:pt x="1671917" y="591670"/>
                </a:lnTo>
                <a:lnTo>
                  <a:pt x="1703294" y="654423"/>
                </a:lnTo>
                <a:lnTo>
                  <a:pt x="1703294" y="654423"/>
                </a:lnTo>
                <a:lnTo>
                  <a:pt x="1779494" y="676835"/>
                </a:lnTo>
                <a:lnTo>
                  <a:pt x="1801906" y="712694"/>
                </a:lnTo>
                <a:lnTo>
                  <a:pt x="1869141" y="703729"/>
                </a:lnTo>
                <a:lnTo>
                  <a:pt x="1869141" y="703729"/>
                </a:lnTo>
                <a:lnTo>
                  <a:pt x="1896035" y="770965"/>
                </a:lnTo>
                <a:lnTo>
                  <a:pt x="1900517" y="811306"/>
                </a:lnTo>
                <a:lnTo>
                  <a:pt x="1900517" y="811306"/>
                </a:lnTo>
                <a:lnTo>
                  <a:pt x="1954306" y="802341"/>
                </a:lnTo>
                <a:lnTo>
                  <a:pt x="1994647" y="847165"/>
                </a:lnTo>
                <a:lnTo>
                  <a:pt x="2003611" y="887506"/>
                </a:lnTo>
                <a:lnTo>
                  <a:pt x="2034988" y="874059"/>
                </a:lnTo>
                <a:lnTo>
                  <a:pt x="2070847" y="865094"/>
                </a:lnTo>
                <a:lnTo>
                  <a:pt x="2097741" y="891988"/>
                </a:lnTo>
                <a:lnTo>
                  <a:pt x="2147047" y="883023"/>
                </a:lnTo>
                <a:lnTo>
                  <a:pt x="2214282" y="865094"/>
                </a:lnTo>
                <a:lnTo>
                  <a:pt x="2294964" y="874059"/>
                </a:lnTo>
                <a:lnTo>
                  <a:pt x="2375647" y="887506"/>
                </a:lnTo>
                <a:lnTo>
                  <a:pt x="2415988" y="865094"/>
                </a:lnTo>
                <a:lnTo>
                  <a:pt x="2456329" y="860612"/>
                </a:lnTo>
                <a:lnTo>
                  <a:pt x="2496670" y="874059"/>
                </a:lnTo>
                <a:lnTo>
                  <a:pt x="2537011" y="923365"/>
                </a:lnTo>
                <a:lnTo>
                  <a:pt x="2541494" y="959223"/>
                </a:lnTo>
                <a:lnTo>
                  <a:pt x="2572870" y="990600"/>
                </a:lnTo>
                <a:lnTo>
                  <a:pt x="2613211" y="1026459"/>
                </a:lnTo>
                <a:lnTo>
                  <a:pt x="2640106" y="981635"/>
                </a:lnTo>
                <a:lnTo>
                  <a:pt x="2649070" y="914400"/>
                </a:lnTo>
                <a:lnTo>
                  <a:pt x="2711823" y="945776"/>
                </a:lnTo>
                <a:lnTo>
                  <a:pt x="2743200" y="945776"/>
                </a:lnTo>
                <a:lnTo>
                  <a:pt x="2810435" y="968188"/>
                </a:lnTo>
                <a:lnTo>
                  <a:pt x="2846294" y="945776"/>
                </a:lnTo>
                <a:lnTo>
                  <a:pt x="2895600" y="923365"/>
                </a:lnTo>
                <a:lnTo>
                  <a:pt x="2873188" y="869576"/>
                </a:lnTo>
                <a:lnTo>
                  <a:pt x="2913529" y="838200"/>
                </a:lnTo>
                <a:lnTo>
                  <a:pt x="2967317" y="797859"/>
                </a:lnTo>
                <a:lnTo>
                  <a:pt x="2994211" y="735106"/>
                </a:lnTo>
                <a:lnTo>
                  <a:pt x="3039035" y="726141"/>
                </a:lnTo>
                <a:lnTo>
                  <a:pt x="3070411" y="694765"/>
                </a:lnTo>
                <a:lnTo>
                  <a:pt x="3056964" y="640976"/>
                </a:lnTo>
                <a:lnTo>
                  <a:pt x="3106270" y="632012"/>
                </a:lnTo>
                <a:lnTo>
                  <a:pt x="3160058" y="618565"/>
                </a:lnTo>
                <a:lnTo>
                  <a:pt x="3182470" y="596153"/>
                </a:lnTo>
                <a:lnTo>
                  <a:pt x="3213847" y="537882"/>
                </a:lnTo>
                <a:lnTo>
                  <a:pt x="3227294" y="497541"/>
                </a:lnTo>
                <a:lnTo>
                  <a:pt x="3258670" y="443753"/>
                </a:lnTo>
                <a:lnTo>
                  <a:pt x="3285564" y="416859"/>
                </a:lnTo>
                <a:lnTo>
                  <a:pt x="3276600" y="340659"/>
                </a:lnTo>
                <a:lnTo>
                  <a:pt x="3303494" y="291353"/>
                </a:lnTo>
                <a:lnTo>
                  <a:pt x="3352800" y="210670"/>
                </a:lnTo>
                <a:lnTo>
                  <a:pt x="3379694" y="165847"/>
                </a:lnTo>
                <a:lnTo>
                  <a:pt x="3420035" y="147918"/>
                </a:lnTo>
                <a:lnTo>
                  <a:pt x="3653117" y="98612"/>
                </a:lnTo>
                <a:lnTo>
                  <a:pt x="3872753" y="89647"/>
                </a:lnTo>
                <a:lnTo>
                  <a:pt x="4199964" y="129988"/>
                </a:lnTo>
                <a:lnTo>
                  <a:pt x="4388223" y="85165"/>
                </a:lnTo>
                <a:lnTo>
                  <a:pt x="4580964" y="26894"/>
                </a:lnTo>
                <a:lnTo>
                  <a:pt x="4652682" y="0"/>
                </a:lnTo>
                <a:lnTo>
                  <a:pt x="4648200" y="103094"/>
                </a:lnTo>
                <a:lnTo>
                  <a:pt x="4612341" y="161365"/>
                </a:lnTo>
                <a:lnTo>
                  <a:pt x="4630270" y="228600"/>
                </a:lnTo>
                <a:lnTo>
                  <a:pt x="4652682" y="295835"/>
                </a:lnTo>
                <a:lnTo>
                  <a:pt x="4697506" y="322729"/>
                </a:lnTo>
                <a:lnTo>
                  <a:pt x="4769223" y="336176"/>
                </a:lnTo>
              </a:path>
            </a:pathLst>
          </a:cu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7680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031" y="5523807"/>
            <a:ext cx="60722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1D governed by local practices =&gt; solute recycling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2D controlled by the Lateral groundwater flow</a:t>
            </a:r>
            <a:endParaRPr lang="en-IN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107-A970-4BD4-B453-AF2F4BE89249}" type="slidenum">
              <a:rPr lang="en-IN" smtClean="0"/>
              <a:t>4</a:t>
            </a:fld>
            <a:endParaRPr lang="en-IN"/>
          </a:p>
        </p:txBody>
      </p:sp>
      <p:grpSp>
        <p:nvGrpSpPr>
          <p:cNvPr id="12" name="Groupe 11"/>
          <p:cNvGrpSpPr/>
          <p:nvPr/>
        </p:nvGrpSpPr>
        <p:grpSpPr>
          <a:xfrm>
            <a:off x="1830971" y="1378473"/>
            <a:ext cx="5780598" cy="3632040"/>
            <a:chOff x="1717482" y="1635965"/>
            <a:chExt cx="5780598" cy="3632040"/>
          </a:xfrm>
        </p:grpSpPr>
        <p:grpSp>
          <p:nvGrpSpPr>
            <p:cNvPr id="10" name="Groupe 9"/>
            <p:cNvGrpSpPr/>
            <p:nvPr/>
          </p:nvGrpSpPr>
          <p:grpSpPr>
            <a:xfrm>
              <a:off x="1717482" y="1635965"/>
              <a:ext cx="5780598" cy="3620573"/>
              <a:chOff x="1717482" y="1635965"/>
              <a:chExt cx="5780598" cy="362057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680920" y="1635965"/>
                <a:ext cx="28569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1D-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Solute recycling</a:t>
                </a:r>
                <a:endParaRPr lang="en-I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399382" y="3144355"/>
                <a:ext cx="2098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2D-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Lateral flow</a:t>
                </a:r>
                <a:endParaRPr lang="en-I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Image 7"/>
              <p:cNvPicPr>
                <a:picLocks noChangeAspect="1"/>
              </p:cNvPicPr>
              <p:nvPr/>
            </p:nvPicPr>
            <p:blipFill rotWithShape="1">
              <a:blip r:embed="rId2"/>
              <a:srcRect r="14626"/>
              <a:stretch/>
            </p:blipFill>
            <p:spPr>
              <a:xfrm>
                <a:off x="1717482" y="1700725"/>
                <a:ext cx="5519897" cy="3555813"/>
              </a:xfrm>
              <a:prstGeom prst="rect">
                <a:avLst/>
              </a:prstGeom>
            </p:spPr>
          </p:pic>
        </p:grpSp>
        <p:sp>
          <p:nvSpPr>
            <p:cNvPr id="11" name="ZoneTexte 10"/>
            <p:cNvSpPr txBox="1"/>
            <p:nvPr/>
          </p:nvSpPr>
          <p:spPr>
            <a:xfrm>
              <a:off x="3472775" y="4883284"/>
              <a:ext cx="3307404" cy="384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900" dirty="0" err="1"/>
                <a:t>Groundwater</a:t>
              </a:r>
              <a:r>
                <a:rPr lang="fr-FR" sz="1900" dirty="0"/>
                <a:t> gradient (%)</a:t>
              </a:r>
            </a:p>
          </p:txBody>
        </p:sp>
      </p:grpSp>
      <p:sp>
        <p:nvSpPr>
          <p:cNvPr id="13" name="TextBox 18"/>
          <p:cNvSpPr txBox="1"/>
          <p:nvPr/>
        </p:nvSpPr>
        <p:spPr>
          <a:xfrm>
            <a:off x="0" y="6407478"/>
            <a:ext cx="422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latin typeface="Arial" pitchFamily="34" charset="0"/>
                <a:cs typeface="Arial" pitchFamily="34" charset="0"/>
              </a:rPr>
              <a:t>Buvaneshwari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et al., in press STOTEN</a:t>
            </a:r>
            <a:endParaRPr lang="en-IN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Groundwater flow and NO</a:t>
            </a:r>
            <a:r>
              <a:rPr lang="en-US" altLang="fr-FR" sz="2800" baseline="-25000" dirty="0">
                <a:solidFill>
                  <a:srgbClr val="7030A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6917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53267" y="3180996"/>
            <a:ext cx="329073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3399"/>
              </a:buClr>
            </a:pPr>
            <a:r>
              <a:rPr lang="en-IN" b="1" dirty="0">
                <a:solidFill>
                  <a:srgbClr val="FF0000"/>
                </a:solidFill>
                <a:latin typeface="Arial Narrow" panose="020B0606020202030204" pitchFamily="34" charset="0"/>
              </a:rPr>
              <a:t>Extreme nitrate :</a:t>
            </a:r>
          </a:p>
          <a:p>
            <a:pPr>
              <a:buClr>
                <a:srgbClr val="CC3399"/>
              </a:buClr>
            </a:pPr>
            <a:r>
              <a:rPr lang="en-IN" dirty="0">
                <a:latin typeface="Arial Narrow" panose="020B0606020202030204" pitchFamily="34" charset="0"/>
              </a:rPr>
              <a:t>+ Deep GW </a:t>
            </a:r>
          </a:p>
          <a:p>
            <a:pPr>
              <a:buClr>
                <a:srgbClr val="CC3399"/>
              </a:buClr>
            </a:pPr>
            <a:r>
              <a:rPr lang="en-IN" dirty="0">
                <a:latin typeface="Arial Narrow" panose="020B0606020202030204" pitchFamily="34" charset="0"/>
              </a:rPr>
              <a:t>+ Very Low gradient</a:t>
            </a:r>
          </a:p>
          <a:p>
            <a:pPr>
              <a:buClr>
                <a:srgbClr val="CC3399"/>
              </a:buClr>
            </a:pPr>
            <a:r>
              <a:rPr lang="en-IN" dirty="0">
                <a:latin typeface="Arial Narrow" panose="020B0606020202030204" pitchFamily="34" charset="0"/>
              </a:rPr>
              <a:t>+ Very low discharge </a:t>
            </a:r>
          </a:p>
          <a:p>
            <a:pPr>
              <a:buClr>
                <a:srgbClr val="CC3399"/>
              </a:buClr>
            </a:pPr>
            <a:r>
              <a:rPr lang="en-IN" dirty="0">
                <a:solidFill>
                  <a:srgbClr val="FF0000"/>
                </a:solidFill>
                <a:latin typeface="Arial Narrow" panose="020B0606020202030204" pitchFamily="34" charset="0"/>
              </a:rPr>
              <a:t>= Severely depleted water resource</a:t>
            </a:r>
          </a:p>
          <a:p>
            <a:pPr>
              <a:buClr>
                <a:srgbClr val="CC3399"/>
              </a:buClr>
            </a:pPr>
            <a:endParaRPr lang="en-IN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107-A970-4BD4-B453-AF2F4BE89249}" type="slidenum">
              <a:rPr lang="en-IN" smtClean="0"/>
              <a:t>5</a:t>
            </a:fld>
            <a:endParaRPr lang="en-IN" dirty="0"/>
          </a:p>
        </p:txBody>
      </p:sp>
      <p:grpSp>
        <p:nvGrpSpPr>
          <p:cNvPr id="10" name="Groupe 9"/>
          <p:cNvGrpSpPr/>
          <p:nvPr/>
        </p:nvGrpSpPr>
        <p:grpSpPr>
          <a:xfrm>
            <a:off x="6584348" y="643543"/>
            <a:ext cx="1821367" cy="2277817"/>
            <a:chOff x="6501221" y="2183245"/>
            <a:chExt cx="1821367" cy="2277817"/>
          </a:xfrm>
        </p:grpSpPr>
        <p:pic>
          <p:nvPicPr>
            <p:cNvPr id="12" name="Image 377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998" b="64806" l="61129" r="65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9" t="59408" r="34954" b="35196"/>
            <a:stretch/>
          </p:blipFill>
          <p:spPr>
            <a:xfrm>
              <a:off x="6655087" y="3368954"/>
              <a:ext cx="411309" cy="394570"/>
            </a:xfrm>
            <a:prstGeom prst="rect">
              <a:avLst/>
            </a:prstGeom>
          </p:spPr>
        </p:pic>
        <p:pic>
          <p:nvPicPr>
            <p:cNvPr id="13" name="Image 377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998" b="64806" l="61129" r="65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9" t="59323" r="34954" b="35192"/>
            <a:stretch/>
          </p:blipFill>
          <p:spPr>
            <a:xfrm>
              <a:off x="6552434" y="3859813"/>
              <a:ext cx="616614" cy="601249"/>
            </a:xfrm>
            <a:prstGeom prst="rect">
              <a:avLst/>
            </a:prstGeom>
          </p:spPr>
        </p:pic>
        <p:pic>
          <p:nvPicPr>
            <p:cNvPr id="14" name="Image 377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998" b="64806" l="61129" r="65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9" t="59532" r="34954" b="35281"/>
            <a:stretch/>
          </p:blipFill>
          <p:spPr>
            <a:xfrm>
              <a:off x="6736777" y="3021762"/>
              <a:ext cx="247929" cy="228601"/>
            </a:xfrm>
            <a:prstGeom prst="rect">
              <a:avLst/>
            </a:prstGeom>
          </p:spPr>
        </p:pic>
        <p:pic>
          <p:nvPicPr>
            <p:cNvPr id="15" name="Image 377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998" b="64806" l="61129" r="65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28" t="59309" r="34867" b="35395"/>
            <a:stretch/>
          </p:blipFill>
          <p:spPr>
            <a:xfrm>
              <a:off x="6795187" y="2712944"/>
              <a:ext cx="131108" cy="134472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7125628" y="2587085"/>
              <a:ext cx="66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50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25628" y="2947642"/>
              <a:ext cx="66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100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25628" y="3375105"/>
              <a:ext cx="66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200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125628" y="3969834"/>
              <a:ext cx="66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360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501221" y="2183245"/>
              <a:ext cx="1821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NO3 (mg/L)</a:t>
              </a: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Groundwater status and NO</a:t>
            </a:r>
            <a:r>
              <a:rPr lang="en-US" altLang="fr-FR" sz="2800" baseline="-25000" dirty="0">
                <a:solidFill>
                  <a:srgbClr val="7030A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3" name="Image 2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8"/>
          <a:stretch/>
        </p:blipFill>
        <p:spPr bwMode="auto">
          <a:xfrm>
            <a:off x="195869" y="1023013"/>
            <a:ext cx="5215040" cy="469429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86604" y="52966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C3399"/>
              </a:buClr>
            </a:pPr>
            <a:r>
              <a:rPr lang="en-IN" b="1" dirty="0">
                <a:latin typeface="Arial Narrow" panose="020B0606020202030204" pitchFamily="34" charset="0"/>
              </a:rPr>
              <a:t>Low to moderate NO</a:t>
            </a:r>
            <a:r>
              <a:rPr lang="en-IN" b="1" baseline="-25000" dirty="0">
                <a:latin typeface="Arial Narrow" panose="020B0606020202030204" pitchFamily="34" charset="0"/>
              </a:rPr>
              <a:t>3</a:t>
            </a:r>
            <a:r>
              <a:rPr lang="en-IN" b="1" dirty="0">
                <a:latin typeface="Arial Narrow" panose="020B0606020202030204" pitchFamily="34" charset="0"/>
              </a:rPr>
              <a:t> =</a:t>
            </a:r>
          </a:p>
          <a:p>
            <a:pPr marL="457200" indent="-457200">
              <a:buClr>
                <a:srgbClr val="CC3399"/>
              </a:buClr>
              <a:buFontTx/>
              <a:buChar char="-"/>
            </a:pPr>
            <a:r>
              <a:rPr lang="en-IN" dirty="0">
                <a:latin typeface="Arial Narrow" panose="020B0606020202030204" pitchFamily="34" charset="0"/>
              </a:rPr>
              <a:t>High gradient + high discharge and/or</a:t>
            </a:r>
          </a:p>
          <a:p>
            <a:pPr marL="457200" indent="-457200">
              <a:buClr>
                <a:srgbClr val="CC3399"/>
              </a:buClr>
              <a:buFontTx/>
              <a:buChar char="-"/>
            </a:pPr>
            <a:r>
              <a:rPr lang="en-IN" dirty="0">
                <a:latin typeface="Arial Narrow" panose="020B0606020202030204" pitchFamily="34" charset="0"/>
              </a:rPr>
              <a:t>Shallow GW (= Potential water resource)</a:t>
            </a:r>
          </a:p>
        </p:txBody>
      </p:sp>
      <p:sp>
        <p:nvSpPr>
          <p:cNvPr id="24" name="TextBox 18"/>
          <p:cNvSpPr txBox="1"/>
          <p:nvPr/>
        </p:nvSpPr>
        <p:spPr>
          <a:xfrm>
            <a:off x="0" y="6407478"/>
            <a:ext cx="422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latin typeface="Arial" pitchFamily="34" charset="0"/>
                <a:cs typeface="Arial" pitchFamily="34" charset="0"/>
              </a:rPr>
              <a:t>Buvaneshwari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et al., in press STOTEN</a:t>
            </a:r>
            <a:endParaRPr lang="en-IN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849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92483"/>
            <a:ext cx="73393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5344" y="4257989"/>
            <a:ext cx="3163887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107-A970-4BD4-B453-AF2F4BE89249}" type="slidenum">
              <a:rPr lang="en-IN" smtClean="0"/>
              <a:t>6</a:t>
            </a:fld>
            <a:endParaRPr lang="en-IN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Vulnerability to salinization : Chlorine in groundwater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2728990" y="2417991"/>
            <a:ext cx="4769223" cy="1026459"/>
          </a:xfrm>
          <a:custGeom>
            <a:avLst/>
            <a:gdLst>
              <a:gd name="connsiteX0" fmla="*/ 0 w 4769223"/>
              <a:gd name="connsiteY0" fmla="*/ 452718 h 1026459"/>
              <a:gd name="connsiteX1" fmla="*/ 62753 w 4769223"/>
              <a:gd name="connsiteY1" fmla="*/ 443753 h 1026459"/>
              <a:gd name="connsiteX2" fmla="*/ 107576 w 4769223"/>
              <a:gd name="connsiteY2" fmla="*/ 452718 h 1026459"/>
              <a:gd name="connsiteX3" fmla="*/ 143435 w 4769223"/>
              <a:gd name="connsiteY3" fmla="*/ 484094 h 1026459"/>
              <a:gd name="connsiteX4" fmla="*/ 201706 w 4769223"/>
              <a:gd name="connsiteY4" fmla="*/ 484094 h 1026459"/>
              <a:gd name="connsiteX5" fmla="*/ 264458 w 4769223"/>
              <a:gd name="connsiteY5" fmla="*/ 470647 h 1026459"/>
              <a:gd name="connsiteX6" fmla="*/ 277906 w 4769223"/>
              <a:gd name="connsiteY6" fmla="*/ 506506 h 1026459"/>
              <a:gd name="connsiteX7" fmla="*/ 336176 w 4769223"/>
              <a:gd name="connsiteY7" fmla="*/ 475129 h 1026459"/>
              <a:gd name="connsiteX8" fmla="*/ 376517 w 4769223"/>
              <a:gd name="connsiteY8" fmla="*/ 461682 h 1026459"/>
              <a:gd name="connsiteX9" fmla="*/ 434788 w 4769223"/>
              <a:gd name="connsiteY9" fmla="*/ 461682 h 1026459"/>
              <a:gd name="connsiteX10" fmla="*/ 461682 w 4769223"/>
              <a:gd name="connsiteY10" fmla="*/ 448235 h 1026459"/>
              <a:gd name="connsiteX11" fmla="*/ 510988 w 4769223"/>
              <a:gd name="connsiteY11" fmla="*/ 434788 h 1026459"/>
              <a:gd name="connsiteX12" fmla="*/ 560294 w 4769223"/>
              <a:gd name="connsiteY12" fmla="*/ 470647 h 1026459"/>
              <a:gd name="connsiteX13" fmla="*/ 591670 w 4769223"/>
              <a:gd name="connsiteY13" fmla="*/ 502023 h 1026459"/>
              <a:gd name="connsiteX14" fmla="*/ 632011 w 4769223"/>
              <a:gd name="connsiteY14" fmla="*/ 533400 h 1026459"/>
              <a:gd name="connsiteX15" fmla="*/ 645458 w 4769223"/>
              <a:gd name="connsiteY15" fmla="*/ 596153 h 1026459"/>
              <a:gd name="connsiteX16" fmla="*/ 694764 w 4769223"/>
              <a:gd name="connsiteY16" fmla="*/ 618565 h 1026459"/>
              <a:gd name="connsiteX17" fmla="*/ 775447 w 4769223"/>
              <a:gd name="connsiteY17" fmla="*/ 627529 h 1026459"/>
              <a:gd name="connsiteX18" fmla="*/ 829235 w 4769223"/>
              <a:gd name="connsiteY18" fmla="*/ 627529 h 1026459"/>
              <a:gd name="connsiteX19" fmla="*/ 883023 w 4769223"/>
              <a:gd name="connsiteY19" fmla="*/ 623047 h 1026459"/>
              <a:gd name="connsiteX20" fmla="*/ 883023 w 4769223"/>
              <a:gd name="connsiteY20" fmla="*/ 623047 h 1026459"/>
              <a:gd name="connsiteX21" fmla="*/ 999564 w 4769223"/>
              <a:gd name="connsiteY21" fmla="*/ 587188 h 1026459"/>
              <a:gd name="connsiteX22" fmla="*/ 1232647 w 4769223"/>
              <a:gd name="connsiteY22" fmla="*/ 560294 h 1026459"/>
              <a:gd name="connsiteX23" fmla="*/ 1335741 w 4769223"/>
              <a:gd name="connsiteY23" fmla="*/ 479612 h 1026459"/>
              <a:gd name="connsiteX24" fmla="*/ 1411941 w 4769223"/>
              <a:gd name="connsiteY24" fmla="*/ 475129 h 1026459"/>
              <a:gd name="connsiteX25" fmla="*/ 1501588 w 4769223"/>
              <a:gd name="connsiteY25" fmla="*/ 470647 h 1026459"/>
              <a:gd name="connsiteX26" fmla="*/ 1573306 w 4769223"/>
              <a:gd name="connsiteY26" fmla="*/ 475129 h 1026459"/>
              <a:gd name="connsiteX27" fmla="*/ 1631576 w 4769223"/>
              <a:gd name="connsiteY27" fmla="*/ 452718 h 1026459"/>
              <a:gd name="connsiteX28" fmla="*/ 1671917 w 4769223"/>
              <a:gd name="connsiteY28" fmla="*/ 591670 h 1026459"/>
              <a:gd name="connsiteX29" fmla="*/ 1703294 w 4769223"/>
              <a:gd name="connsiteY29" fmla="*/ 654423 h 1026459"/>
              <a:gd name="connsiteX30" fmla="*/ 1703294 w 4769223"/>
              <a:gd name="connsiteY30" fmla="*/ 654423 h 1026459"/>
              <a:gd name="connsiteX31" fmla="*/ 1779494 w 4769223"/>
              <a:gd name="connsiteY31" fmla="*/ 676835 h 1026459"/>
              <a:gd name="connsiteX32" fmla="*/ 1801906 w 4769223"/>
              <a:gd name="connsiteY32" fmla="*/ 712694 h 1026459"/>
              <a:gd name="connsiteX33" fmla="*/ 1869141 w 4769223"/>
              <a:gd name="connsiteY33" fmla="*/ 703729 h 1026459"/>
              <a:gd name="connsiteX34" fmla="*/ 1869141 w 4769223"/>
              <a:gd name="connsiteY34" fmla="*/ 703729 h 1026459"/>
              <a:gd name="connsiteX35" fmla="*/ 1896035 w 4769223"/>
              <a:gd name="connsiteY35" fmla="*/ 770965 h 1026459"/>
              <a:gd name="connsiteX36" fmla="*/ 1900517 w 4769223"/>
              <a:gd name="connsiteY36" fmla="*/ 811306 h 1026459"/>
              <a:gd name="connsiteX37" fmla="*/ 1900517 w 4769223"/>
              <a:gd name="connsiteY37" fmla="*/ 811306 h 1026459"/>
              <a:gd name="connsiteX38" fmla="*/ 1954306 w 4769223"/>
              <a:gd name="connsiteY38" fmla="*/ 802341 h 1026459"/>
              <a:gd name="connsiteX39" fmla="*/ 1994647 w 4769223"/>
              <a:gd name="connsiteY39" fmla="*/ 847165 h 1026459"/>
              <a:gd name="connsiteX40" fmla="*/ 2003611 w 4769223"/>
              <a:gd name="connsiteY40" fmla="*/ 887506 h 1026459"/>
              <a:gd name="connsiteX41" fmla="*/ 2034988 w 4769223"/>
              <a:gd name="connsiteY41" fmla="*/ 874059 h 1026459"/>
              <a:gd name="connsiteX42" fmla="*/ 2070847 w 4769223"/>
              <a:gd name="connsiteY42" fmla="*/ 865094 h 1026459"/>
              <a:gd name="connsiteX43" fmla="*/ 2097741 w 4769223"/>
              <a:gd name="connsiteY43" fmla="*/ 891988 h 1026459"/>
              <a:gd name="connsiteX44" fmla="*/ 2147047 w 4769223"/>
              <a:gd name="connsiteY44" fmla="*/ 883023 h 1026459"/>
              <a:gd name="connsiteX45" fmla="*/ 2214282 w 4769223"/>
              <a:gd name="connsiteY45" fmla="*/ 865094 h 1026459"/>
              <a:gd name="connsiteX46" fmla="*/ 2294964 w 4769223"/>
              <a:gd name="connsiteY46" fmla="*/ 874059 h 1026459"/>
              <a:gd name="connsiteX47" fmla="*/ 2375647 w 4769223"/>
              <a:gd name="connsiteY47" fmla="*/ 887506 h 1026459"/>
              <a:gd name="connsiteX48" fmla="*/ 2415988 w 4769223"/>
              <a:gd name="connsiteY48" fmla="*/ 865094 h 1026459"/>
              <a:gd name="connsiteX49" fmla="*/ 2456329 w 4769223"/>
              <a:gd name="connsiteY49" fmla="*/ 860612 h 1026459"/>
              <a:gd name="connsiteX50" fmla="*/ 2496670 w 4769223"/>
              <a:gd name="connsiteY50" fmla="*/ 874059 h 1026459"/>
              <a:gd name="connsiteX51" fmla="*/ 2537011 w 4769223"/>
              <a:gd name="connsiteY51" fmla="*/ 923365 h 1026459"/>
              <a:gd name="connsiteX52" fmla="*/ 2541494 w 4769223"/>
              <a:gd name="connsiteY52" fmla="*/ 959223 h 1026459"/>
              <a:gd name="connsiteX53" fmla="*/ 2572870 w 4769223"/>
              <a:gd name="connsiteY53" fmla="*/ 990600 h 1026459"/>
              <a:gd name="connsiteX54" fmla="*/ 2613211 w 4769223"/>
              <a:gd name="connsiteY54" fmla="*/ 1026459 h 1026459"/>
              <a:gd name="connsiteX55" fmla="*/ 2640106 w 4769223"/>
              <a:gd name="connsiteY55" fmla="*/ 981635 h 1026459"/>
              <a:gd name="connsiteX56" fmla="*/ 2649070 w 4769223"/>
              <a:gd name="connsiteY56" fmla="*/ 914400 h 1026459"/>
              <a:gd name="connsiteX57" fmla="*/ 2711823 w 4769223"/>
              <a:gd name="connsiteY57" fmla="*/ 945776 h 1026459"/>
              <a:gd name="connsiteX58" fmla="*/ 2743200 w 4769223"/>
              <a:gd name="connsiteY58" fmla="*/ 945776 h 1026459"/>
              <a:gd name="connsiteX59" fmla="*/ 2810435 w 4769223"/>
              <a:gd name="connsiteY59" fmla="*/ 968188 h 1026459"/>
              <a:gd name="connsiteX60" fmla="*/ 2846294 w 4769223"/>
              <a:gd name="connsiteY60" fmla="*/ 945776 h 1026459"/>
              <a:gd name="connsiteX61" fmla="*/ 2895600 w 4769223"/>
              <a:gd name="connsiteY61" fmla="*/ 923365 h 1026459"/>
              <a:gd name="connsiteX62" fmla="*/ 2873188 w 4769223"/>
              <a:gd name="connsiteY62" fmla="*/ 869576 h 1026459"/>
              <a:gd name="connsiteX63" fmla="*/ 2913529 w 4769223"/>
              <a:gd name="connsiteY63" fmla="*/ 838200 h 1026459"/>
              <a:gd name="connsiteX64" fmla="*/ 2967317 w 4769223"/>
              <a:gd name="connsiteY64" fmla="*/ 797859 h 1026459"/>
              <a:gd name="connsiteX65" fmla="*/ 2994211 w 4769223"/>
              <a:gd name="connsiteY65" fmla="*/ 735106 h 1026459"/>
              <a:gd name="connsiteX66" fmla="*/ 3039035 w 4769223"/>
              <a:gd name="connsiteY66" fmla="*/ 726141 h 1026459"/>
              <a:gd name="connsiteX67" fmla="*/ 3070411 w 4769223"/>
              <a:gd name="connsiteY67" fmla="*/ 694765 h 1026459"/>
              <a:gd name="connsiteX68" fmla="*/ 3056964 w 4769223"/>
              <a:gd name="connsiteY68" fmla="*/ 640976 h 1026459"/>
              <a:gd name="connsiteX69" fmla="*/ 3106270 w 4769223"/>
              <a:gd name="connsiteY69" fmla="*/ 632012 h 1026459"/>
              <a:gd name="connsiteX70" fmla="*/ 3160058 w 4769223"/>
              <a:gd name="connsiteY70" fmla="*/ 618565 h 1026459"/>
              <a:gd name="connsiteX71" fmla="*/ 3182470 w 4769223"/>
              <a:gd name="connsiteY71" fmla="*/ 596153 h 1026459"/>
              <a:gd name="connsiteX72" fmla="*/ 3213847 w 4769223"/>
              <a:gd name="connsiteY72" fmla="*/ 537882 h 1026459"/>
              <a:gd name="connsiteX73" fmla="*/ 3227294 w 4769223"/>
              <a:gd name="connsiteY73" fmla="*/ 497541 h 1026459"/>
              <a:gd name="connsiteX74" fmla="*/ 3258670 w 4769223"/>
              <a:gd name="connsiteY74" fmla="*/ 443753 h 1026459"/>
              <a:gd name="connsiteX75" fmla="*/ 3285564 w 4769223"/>
              <a:gd name="connsiteY75" fmla="*/ 416859 h 1026459"/>
              <a:gd name="connsiteX76" fmla="*/ 3276600 w 4769223"/>
              <a:gd name="connsiteY76" fmla="*/ 340659 h 1026459"/>
              <a:gd name="connsiteX77" fmla="*/ 3303494 w 4769223"/>
              <a:gd name="connsiteY77" fmla="*/ 291353 h 1026459"/>
              <a:gd name="connsiteX78" fmla="*/ 3352800 w 4769223"/>
              <a:gd name="connsiteY78" fmla="*/ 210670 h 1026459"/>
              <a:gd name="connsiteX79" fmla="*/ 3379694 w 4769223"/>
              <a:gd name="connsiteY79" fmla="*/ 165847 h 1026459"/>
              <a:gd name="connsiteX80" fmla="*/ 3420035 w 4769223"/>
              <a:gd name="connsiteY80" fmla="*/ 147918 h 1026459"/>
              <a:gd name="connsiteX81" fmla="*/ 3653117 w 4769223"/>
              <a:gd name="connsiteY81" fmla="*/ 98612 h 1026459"/>
              <a:gd name="connsiteX82" fmla="*/ 3872753 w 4769223"/>
              <a:gd name="connsiteY82" fmla="*/ 89647 h 1026459"/>
              <a:gd name="connsiteX83" fmla="*/ 4199964 w 4769223"/>
              <a:gd name="connsiteY83" fmla="*/ 129988 h 1026459"/>
              <a:gd name="connsiteX84" fmla="*/ 4388223 w 4769223"/>
              <a:gd name="connsiteY84" fmla="*/ 85165 h 1026459"/>
              <a:gd name="connsiteX85" fmla="*/ 4580964 w 4769223"/>
              <a:gd name="connsiteY85" fmla="*/ 26894 h 1026459"/>
              <a:gd name="connsiteX86" fmla="*/ 4652682 w 4769223"/>
              <a:gd name="connsiteY86" fmla="*/ 0 h 1026459"/>
              <a:gd name="connsiteX87" fmla="*/ 4648200 w 4769223"/>
              <a:gd name="connsiteY87" fmla="*/ 103094 h 1026459"/>
              <a:gd name="connsiteX88" fmla="*/ 4612341 w 4769223"/>
              <a:gd name="connsiteY88" fmla="*/ 161365 h 1026459"/>
              <a:gd name="connsiteX89" fmla="*/ 4630270 w 4769223"/>
              <a:gd name="connsiteY89" fmla="*/ 228600 h 1026459"/>
              <a:gd name="connsiteX90" fmla="*/ 4652682 w 4769223"/>
              <a:gd name="connsiteY90" fmla="*/ 295835 h 1026459"/>
              <a:gd name="connsiteX91" fmla="*/ 4697506 w 4769223"/>
              <a:gd name="connsiteY91" fmla="*/ 322729 h 1026459"/>
              <a:gd name="connsiteX92" fmla="*/ 4769223 w 4769223"/>
              <a:gd name="connsiteY92" fmla="*/ 336176 h 10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769223" h="1026459">
                <a:moveTo>
                  <a:pt x="0" y="452718"/>
                </a:moveTo>
                <a:lnTo>
                  <a:pt x="62753" y="443753"/>
                </a:lnTo>
                <a:lnTo>
                  <a:pt x="107576" y="452718"/>
                </a:lnTo>
                <a:lnTo>
                  <a:pt x="143435" y="484094"/>
                </a:lnTo>
                <a:lnTo>
                  <a:pt x="201706" y="484094"/>
                </a:lnTo>
                <a:lnTo>
                  <a:pt x="264458" y="470647"/>
                </a:lnTo>
                <a:lnTo>
                  <a:pt x="277906" y="506506"/>
                </a:lnTo>
                <a:lnTo>
                  <a:pt x="336176" y="475129"/>
                </a:lnTo>
                <a:lnTo>
                  <a:pt x="376517" y="461682"/>
                </a:lnTo>
                <a:lnTo>
                  <a:pt x="434788" y="461682"/>
                </a:lnTo>
                <a:lnTo>
                  <a:pt x="461682" y="448235"/>
                </a:lnTo>
                <a:lnTo>
                  <a:pt x="510988" y="434788"/>
                </a:lnTo>
                <a:lnTo>
                  <a:pt x="560294" y="470647"/>
                </a:lnTo>
                <a:lnTo>
                  <a:pt x="591670" y="502023"/>
                </a:lnTo>
                <a:lnTo>
                  <a:pt x="632011" y="533400"/>
                </a:lnTo>
                <a:lnTo>
                  <a:pt x="645458" y="596153"/>
                </a:lnTo>
                <a:lnTo>
                  <a:pt x="694764" y="618565"/>
                </a:lnTo>
                <a:lnTo>
                  <a:pt x="775447" y="627529"/>
                </a:lnTo>
                <a:lnTo>
                  <a:pt x="829235" y="627529"/>
                </a:lnTo>
                <a:lnTo>
                  <a:pt x="883023" y="623047"/>
                </a:lnTo>
                <a:lnTo>
                  <a:pt x="883023" y="623047"/>
                </a:lnTo>
                <a:lnTo>
                  <a:pt x="999564" y="587188"/>
                </a:lnTo>
                <a:lnTo>
                  <a:pt x="1232647" y="560294"/>
                </a:lnTo>
                <a:lnTo>
                  <a:pt x="1335741" y="479612"/>
                </a:lnTo>
                <a:lnTo>
                  <a:pt x="1411941" y="475129"/>
                </a:lnTo>
                <a:lnTo>
                  <a:pt x="1501588" y="470647"/>
                </a:lnTo>
                <a:lnTo>
                  <a:pt x="1573306" y="475129"/>
                </a:lnTo>
                <a:lnTo>
                  <a:pt x="1631576" y="452718"/>
                </a:lnTo>
                <a:lnTo>
                  <a:pt x="1671917" y="591670"/>
                </a:lnTo>
                <a:lnTo>
                  <a:pt x="1703294" y="654423"/>
                </a:lnTo>
                <a:lnTo>
                  <a:pt x="1703294" y="654423"/>
                </a:lnTo>
                <a:lnTo>
                  <a:pt x="1779494" y="676835"/>
                </a:lnTo>
                <a:lnTo>
                  <a:pt x="1801906" y="712694"/>
                </a:lnTo>
                <a:lnTo>
                  <a:pt x="1869141" y="703729"/>
                </a:lnTo>
                <a:lnTo>
                  <a:pt x="1869141" y="703729"/>
                </a:lnTo>
                <a:lnTo>
                  <a:pt x="1896035" y="770965"/>
                </a:lnTo>
                <a:lnTo>
                  <a:pt x="1900517" y="811306"/>
                </a:lnTo>
                <a:lnTo>
                  <a:pt x="1900517" y="811306"/>
                </a:lnTo>
                <a:lnTo>
                  <a:pt x="1954306" y="802341"/>
                </a:lnTo>
                <a:lnTo>
                  <a:pt x="1994647" y="847165"/>
                </a:lnTo>
                <a:lnTo>
                  <a:pt x="2003611" y="887506"/>
                </a:lnTo>
                <a:lnTo>
                  <a:pt x="2034988" y="874059"/>
                </a:lnTo>
                <a:lnTo>
                  <a:pt x="2070847" y="865094"/>
                </a:lnTo>
                <a:lnTo>
                  <a:pt x="2097741" y="891988"/>
                </a:lnTo>
                <a:lnTo>
                  <a:pt x="2147047" y="883023"/>
                </a:lnTo>
                <a:lnTo>
                  <a:pt x="2214282" y="865094"/>
                </a:lnTo>
                <a:lnTo>
                  <a:pt x="2294964" y="874059"/>
                </a:lnTo>
                <a:lnTo>
                  <a:pt x="2375647" y="887506"/>
                </a:lnTo>
                <a:lnTo>
                  <a:pt x="2415988" y="865094"/>
                </a:lnTo>
                <a:lnTo>
                  <a:pt x="2456329" y="860612"/>
                </a:lnTo>
                <a:lnTo>
                  <a:pt x="2496670" y="874059"/>
                </a:lnTo>
                <a:lnTo>
                  <a:pt x="2537011" y="923365"/>
                </a:lnTo>
                <a:lnTo>
                  <a:pt x="2541494" y="959223"/>
                </a:lnTo>
                <a:lnTo>
                  <a:pt x="2572870" y="990600"/>
                </a:lnTo>
                <a:lnTo>
                  <a:pt x="2613211" y="1026459"/>
                </a:lnTo>
                <a:lnTo>
                  <a:pt x="2640106" y="981635"/>
                </a:lnTo>
                <a:lnTo>
                  <a:pt x="2649070" y="914400"/>
                </a:lnTo>
                <a:lnTo>
                  <a:pt x="2711823" y="945776"/>
                </a:lnTo>
                <a:lnTo>
                  <a:pt x="2743200" y="945776"/>
                </a:lnTo>
                <a:lnTo>
                  <a:pt x="2810435" y="968188"/>
                </a:lnTo>
                <a:lnTo>
                  <a:pt x="2846294" y="945776"/>
                </a:lnTo>
                <a:lnTo>
                  <a:pt x="2895600" y="923365"/>
                </a:lnTo>
                <a:lnTo>
                  <a:pt x="2873188" y="869576"/>
                </a:lnTo>
                <a:lnTo>
                  <a:pt x="2913529" y="838200"/>
                </a:lnTo>
                <a:lnTo>
                  <a:pt x="2967317" y="797859"/>
                </a:lnTo>
                <a:lnTo>
                  <a:pt x="2994211" y="735106"/>
                </a:lnTo>
                <a:lnTo>
                  <a:pt x="3039035" y="726141"/>
                </a:lnTo>
                <a:lnTo>
                  <a:pt x="3070411" y="694765"/>
                </a:lnTo>
                <a:lnTo>
                  <a:pt x="3056964" y="640976"/>
                </a:lnTo>
                <a:lnTo>
                  <a:pt x="3106270" y="632012"/>
                </a:lnTo>
                <a:lnTo>
                  <a:pt x="3160058" y="618565"/>
                </a:lnTo>
                <a:lnTo>
                  <a:pt x="3182470" y="596153"/>
                </a:lnTo>
                <a:lnTo>
                  <a:pt x="3213847" y="537882"/>
                </a:lnTo>
                <a:lnTo>
                  <a:pt x="3227294" y="497541"/>
                </a:lnTo>
                <a:lnTo>
                  <a:pt x="3258670" y="443753"/>
                </a:lnTo>
                <a:lnTo>
                  <a:pt x="3285564" y="416859"/>
                </a:lnTo>
                <a:lnTo>
                  <a:pt x="3276600" y="340659"/>
                </a:lnTo>
                <a:lnTo>
                  <a:pt x="3303494" y="291353"/>
                </a:lnTo>
                <a:lnTo>
                  <a:pt x="3352800" y="210670"/>
                </a:lnTo>
                <a:lnTo>
                  <a:pt x="3379694" y="165847"/>
                </a:lnTo>
                <a:lnTo>
                  <a:pt x="3420035" y="147918"/>
                </a:lnTo>
                <a:lnTo>
                  <a:pt x="3653117" y="98612"/>
                </a:lnTo>
                <a:lnTo>
                  <a:pt x="3872753" y="89647"/>
                </a:lnTo>
                <a:lnTo>
                  <a:pt x="4199964" y="129988"/>
                </a:lnTo>
                <a:lnTo>
                  <a:pt x="4388223" y="85165"/>
                </a:lnTo>
                <a:lnTo>
                  <a:pt x="4580964" y="26894"/>
                </a:lnTo>
                <a:lnTo>
                  <a:pt x="4652682" y="0"/>
                </a:lnTo>
                <a:lnTo>
                  <a:pt x="4648200" y="103094"/>
                </a:lnTo>
                <a:lnTo>
                  <a:pt x="4612341" y="161365"/>
                </a:lnTo>
                <a:lnTo>
                  <a:pt x="4630270" y="228600"/>
                </a:lnTo>
                <a:lnTo>
                  <a:pt x="4652682" y="295835"/>
                </a:lnTo>
                <a:lnTo>
                  <a:pt x="4697506" y="322729"/>
                </a:lnTo>
                <a:lnTo>
                  <a:pt x="4769223" y="336176"/>
                </a:lnTo>
              </a:path>
            </a:pathLst>
          </a:cu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18"/>
          <p:cNvSpPr txBox="1"/>
          <p:nvPr/>
        </p:nvSpPr>
        <p:spPr>
          <a:xfrm>
            <a:off x="5582818" y="6519446"/>
            <a:ext cx="2992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latin typeface="Arial" pitchFamily="34" charset="0"/>
                <a:cs typeface="Arial" pitchFamily="34" charset="0"/>
              </a:rPr>
              <a:t>Buvaneshwari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 et al., in </a:t>
            </a:r>
            <a:r>
              <a:rPr lang="fr-FR" sz="1600" i="1" dirty="0" err="1">
                <a:latin typeface="Arial" pitchFamily="34" charset="0"/>
                <a:cs typeface="Arial" pitchFamily="34" charset="0"/>
              </a:rPr>
              <a:t>prep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.</a:t>
            </a:r>
            <a:endParaRPr lang="en-IN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808389" y="5642294"/>
            <a:ext cx="6587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Hot spots of Cl spread in the watershed</a:t>
            </a:r>
          </a:p>
          <a:p>
            <a:endParaRPr lang="en-US" sz="300" dirty="0">
              <a:latin typeface="Arial" pitchFamily="34" charset="0"/>
              <a:cs typeface="Arial" pitchFamily="34" charset="0"/>
            </a:endParaRPr>
          </a:p>
          <a:p>
            <a:endParaRPr lang="en-IN" sz="300" dirty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300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EF5-DA08-4F9A-8B26-B7CCF979103A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712" t="1542" r="1321" b="13038"/>
          <a:stretch/>
        </p:blipFill>
        <p:spPr>
          <a:xfrm>
            <a:off x="378692" y="1080109"/>
            <a:ext cx="8414327" cy="4886581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Controls of Cl in groundwater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TextBox 18"/>
          <p:cNvSpPr txBox="1"/>
          <p:nvPr/>
        </p:nvSpPr>
        <p:spPr>
          <a:xfrm>
            <a:off x="5397993" y="6324893"/>
            <a:ext cx="2992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latin typeface="Arial" pitchFamily="34" charset="0"/>
                <a:cs typeface="Arial" pitchFamily="34" charset="0"/>
              </a:rPr>
              <a:t>Buvaneshwari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 et al., in </a:t>
            </a:r>
            <a:r>
              <a:rPr lang="fr-FR" sz="1600" i="1" dirty="0" err="1">
                <a:latin typeface="Arial" pitchFamily="34" charset="0"/>
                <a:cs typeface="Arial" pitchFamily="34" charset="0"/>
              </a:rPr>
              <a:t>prep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.</a:t>
            </a:r>
            <a:endParaRPr lang="en-IN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576875" y="4980813"/>
            <a:ext cx="6587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Compared to nearby forest groundwater,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= highest evapotranspiration + evidence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KCl</a:t>
            </a:r>
            <a:r>
              <a:rPr lang="en-US" dirty="0">
                <a:latin typeface="Arial" pitchFamily="34" charset="0"/>
                <a:cs typeface="Arial" pitchFamily="34" charset="0"/>
              </a:rPr>
              <a:t> impact</a:t>
            </a:r>
          </a:p>
          <a:p>
            <a:endParaRPr lang="en-US" sz="300" dirty="0">
              <a:latin typeface="Arial" pitchFamily="34" charset="0"/>
              <a:cs typeface="Arial" pitchFamily="34" charset="0"/>
            </a:endParaRPr>
          </a:p>
          <a:p>
            <a:endParaRPr lang="en-IN" sz="300" dirty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721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268215" cy="2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901572"/>
            <a:ext cx="3240787" cy="2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558" y="3286124"/>
            <a:ext cx="3296872" cy="2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experimental plots.tif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242" b="58788" l="4157" r="95922"/>
                    </a14:imgEffect>
                  </a14:imgLayer>
                </a14:imgProps>
              </a:ext>
            </a:extLst>
          </a:blip>
          <a:srcRect l="3818" t="14142" r="4071" b="41124"/>
          <a:stretch/>
        </p:blipFill>
        <p:spPr>
          <a:xfrm>
            <a:off x="3447138" y="3214686"/>
            <a:ext cx="3339440" cy="20988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 t="14205"/>
          <a:stretch>
            <a:fillRect/>
          </a:stretch>
        </p:blipFill>
        <p:spPr bwMode="auto">
          <a:xfrm>
            <a:off x="6858016" y="1174930"/>
            <a:ext cx="1428760" cy="175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experimental plots.tif"/>
          <p:cNvPicPr>
            <a:picLocks noChangeAspect="1"/>
          </p:cNvPicPr>
          <p:nvPr/>
        </p:nvPicPr>
        <p:blipFill rotWithShape="1">
          <a:blip r:embed="rId7" cstate="print"/>
          <a:srcRect l="64637" t="57394" r="4071" b="21515"/>
          <a:stretch/>
        </p:blipFill>
        <p:spPr>
          <a:xfrm>
            <a:off x="6858016" y="3643314"/>
            <a:ext cx="1638062" cy="14287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92269" y="82668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GW chloride</a:t>
            </a:r>
            <a:endParaRPr lang="en-IN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0807" y="3256925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Soil texture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939955" y="3238417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Chloride natural</a:t>
            </a:r>
            <a:endParaRPr lang="en-IN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4715" y="877493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Chloride excess</a:t>
            </a:r>
            <a:endParaRPr lang="en-IN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9131" y="790414"/>
            <a:ext cx="914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mg Cl /L</a:t>
            </a:r>
            <a:endParaRPr lang="en-IN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35195" y="5628199"/>
            <a:ext cx="90963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Chloride excess due to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KCl</a:t>
            </a:r>
            <a:r>
              <a:rPr lang="en-US" dirty="0">
                <a:latin typeface="Arial" pitchFamily="34" charset="0"/>
                <a:cs typeface="Arial" pitchFamily="34" charset="0"/>
              </a:rPr>
              <a:t> application explains hot spots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Hot spots = up to 95 % of Cl originates from fertilizer (highest in GW depleted areas)</a:t>
            </a:r>
          </a:p>
          <a:p>
            <a:endParaRPr lang="en-US" sz="3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IN" dirty="0">
                <a:latin typeface="Arial" pitchFamily="34" charset="0"/>
                <a:cs typeface="Arial" pitchFamily="34" charset="0"/>
              </a:rPr>
              <a:t>Highest natural chloride located in lowland = Vertisols areas (higher evapotranspiration)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107-A970-4BD4-B453-AF2F4BE89249}" type="slidenum">
              <a:rPr lang="en-IN" smtClean="0"/>
              <a:t>8</a:t>
            </a:fld>
            <a:endParaRPr lang="en-IN"/>
          </a:p>
        </p:txBody>
      </p:sp>
      <p:sp>
        <p:nvSpPr>
          <p:cNvPr id="20" name="TextBox 17"/>
          <p:cNvSpPr txBox="1"/>
          <p:nvPr/>
        </p:nvSpPr>
        <p:spPr>
          <a:xfrm>
            <a:off x="7551591" y="1211698"/>
            <a:ext cx="5940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30</a:t>
            </a:r>
            <a:endParaRPr lang="en-IN" sz="1400" b="1" dirty="0"/>
          </a:p>
        </p:txBody>
      </p:sp>
      <p:sp>
        <p:nvSpPr>
          <p:cNvPr id="21" name="TextBox 17"/>
          <p:cNvSpPr txBox="1"/>
          <p:nvPr/>
        </p:nvSpPr>
        <p:spPr>
          <a:xfrm>
            <a:off x="7302774" y="1494727"/>
            <a:ext cx="10201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30 - 45</a:t>
            </a:r>
            <a:endParaRPr lang="en-IN" sz="1400" b="1" dirty="0"/>
          </a:p>
        </p:txBody>
      </p:sp>
      <p:sp>
        <p:nvSpPr>
          <p:cNvPr id="22" name="TextBox 17"/>
          <p:cNvSpPr txBox="1"/>
          <p:nvPr/>
        </p:nvSpPr>
        <p:spPr>
          <a:xfrm>
            <a:off x="7305884" y="1777755"/>
            <a:ext cx="10201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45 - 70</a:t>
            </a:r>
            <a:endParaRPr lang="en-IN" sz="1400" b="1" dirty="0"/>
          </a:p>
        </p:txBody>
      </p:sp>
      <p:sp>
        <p:nvSpPr>
          <p:cNvPr id="23" name="TextBox 17"/>
          <p:cNvSpPr txBox="1"/>
          <p:nvPr/>
        </p:nvSpPr>
        <p:spPr>
          <a:xfrm>
            <a:off x="7299663" y="2088776"/>
            <a:ext cx="10201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70 - 100</a:t>
            </a:r>
            <a:endParaRPr lang="en-IN" sz="1400" b="1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Deconvolution natural vs anthropogenic chloride</a:t>
            </a: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TextBox 18"/>
          <p:cNvSpPr txBox="1"/>
          <p:nvPr/>
        </p:nvSpPr>
        <p:spPr>
          <a:xfrm>
            <a:off x="6151984" y="5138118"/>
            <a:ext cx="2992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latin typeface="Arial" pitchFamily="34" charset="0"/>
                <a:cs typeface="Arial" pitchFamily="34" charset="0"/>
              </a:rPr>
              <a:t>Buvaneshwari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 et al., in </a:t>
            </a:r>
            <a:r>
              <a:rPr lang="fr-FR" sz="1600" i="1" dirty="0" err="1">
                <a:latin typeface="Arial" pitchFamily="34" charset="0"/>
                <a:cs typeface="Arial" pitchFamily="34" charset="0"/>
              </a:rPr>
              <a:t>prep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.</a:t>
            </a:r>
            <a:endParaRPr lang="en-IN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1083878" y="4079328"/>
            <a:ext cx="2128343" cy="453146"/>
          </a:xfrm>
          <a:custGeom>
            <a:avLst/>
            <a:gdLst>
              <a:gd name="connsiteX0" fmla="*/ 0 w 4769223"/>
              <a:gd name="connsiteY0" fmla="*/ 452718 h 1026459"/>
              <a:gd name="connsiteX1" fmla="*/ 62753 w 4769223"/>
              <a:gd name="connsiteY1" fmla="*/ 443753 h 1026459"/>
              <a:gd name="connsiteX2" fmla="*/ 107576 w 4769223"/>
              <a:gd name="connsiteY2" fmla="*/ 452718 h 1026459"/>
              <a:gd name="connsiteX3" fmla="*/ 143435 w 4769223"/>
              <a:gd name="connsiteY3" fmla="*/ 484094 h 1026459"/>
              <a:gd name="connsiteX4" fmla="*/ 201706 w 4769223"/>
              <a:gd name="connsiteY4" fmla="*/ 484094 h 1026459"/>
              <a:gd name="connsiteX5" fmla="*/ 264458 w 4769223"/>
              <a:gd name="connsiteY5" fmla="*/ 470647 h 1026459"/>
              <a:gd name="connsiteX6" fmla="*/ 277906 w 4769223"/>
              <a:gd name="connsiteY6" fmla="*/ 506506 h 1026459"/>
              <a:gd name="connsiteX7" fmla="*/ 336176 w 4769223"/>
              <a:gd name="connsiteY7" fmla="*/ 475129 h 1026459"/>
              <a:gd name="connsiteX8" fmla="*/ 376517 w 4769223"/>
              <a:gd name="connsiteY8" fmla="*/ 461682 h 1026459"/>
              <a:gd name="connsiteX9" fmla="*/ 434788 w 4769223"/>
              <a:gd name="connsiteY9" fmla="*/ 461682 h 1026459"/>
              <a:gd name="connsiteX10" fmla="*/ 461682 w 4769223"/>
              <a:gd name="connsiteY10" fmla="*/ 448235 h 1026459"/>
              <a:gd name="connsiteX11" fmla="*/ 510988 w 4769223"/>
              <a:gd name="connsiteY11" fmla="*/ 434788 h 1026459"/>
              <a:gd name="connsiteX12" fmla="*/ 560294 w 4769223"/>
              <a:gd name="connsiteY12" fmla="*/ 470647 h 1026459"/>
              <a:gd name="connsiteX13" fmla="*/ 591670 w 4769223"/>
              <a:gd name="connsiteY13" fmla="*/ 502023 h 1026459"/>
              <a:gd name="connsiteX14" fmla="*/ 632011 w 4769223"/>
              <a:gd name="connsiteY14" fmla="*/ 533400 h 1026459"/>
              <a:gd name="connsiteX15" fmla="*/ 645458 w 4769223"/>
              <a:gd name="connsiteY15" fmla="*/ 596153 h 1026459"/>
              <a:gd name="connsiteX16" fmla="*/ 694764 w 4769223"/>
              <a:gd name="connsiteY16" fmla="*/ 618565 h 1026459"/>
              <a:gd name="connsiteX17" fmla="*/ 775447 w 4769223"/>
              <a:gd name="connsiteY17" fmla="*/ 627529 h 1026459"/>
              <a:gd name="connsiteX18" fmla="*/ 829235 w 4769223"/>
              <a:gd name="connsiteY18" fmla="*/ 627529 h 1026459"/>
              <a:gd name="connsiteX19" fmla="*/ 883023 w 4769223"/>
              <a:gd name="connsiteY19" fmla="*/ 623047 h 1026459"/>
              <a:gd name="connsiteX20" fmla="*/ 883023 w 4769223"/>
              <a:gd name="connsiteY20" fmla="*/ 623047 h 1026459"/>
              <a:gd name="connsiteX21" fmla="*/ 999564 w 4769223"/>
              <a:gd name="connsiteY21" fmla="*/ 587188 h 1026459"/>
              <a:gd name="connsiteX22" fmla="*/ 1232647 w 4769223"/>
              <a:gd name="connsiteY22" fmla="*/ 560294 h 1026459"/>
              <a:gd name="connsiteX23" fmla="*/ 1335741 w 4769223"/>
              <a:gd name="connsiteY23" fmla="*/ 479612 h 1026459"/>
              <a:gd name="connsiteX24" fmla="*/ 1411941 w 4769223"/>
              <a:gd name="connsiteY24" fmla="*/ 475129 h 1026459"/>
              <a:gd name="connsiteX25" fmla="*/ 1501588 w 4769223"/>
              <a:gd name="connsiteY25" fmla="*/ 470647 h 1026459"/>
              <a:gd name="connsiteX26" fmla="*/ 1573306 w 4769223"/>
              <a:gd name="connsiteY26" fmla="*/ 475129 h 1026459"/>
              <a:gd name="connsiteX27" fmla="*/ 1631576 w 4769223"/>
              <a:gd name="connsiteY27" fmla="*/ 452718 h 1026459"/>
              <a:gd name="connsiteX28" fmla="*/ 1671917 w 4769223"/>
              <a:gd name="connsiteY28" fmla="*/ 591670 h 1026459"/>
              <a:gd name="connsiteX29" fmla="*/ 1703294 w 4769223"/>
              <a:gd name="connsiteY29" fmla="*/ 654423 h 1026459"/>
              <a:gd name="connsiteX30" fmla="*/ 1703294 w 4769223"/>
              <a:gd name="connsiteY30" fmla="*/ 654423 h 1026459"/>
              <a:gd name="connsiteX31" fmla="*/ 1779494 w 4769223"/>
              <a:gd name="connsiteY31" fmla="*/ 676835 h 1026459"/>
              <a:gd name="connsiteX32" fmla="*/ 1801906 w 4769223"/>
              <a:gd name="connsiteY32" fmla="*/ 712694 h 1026459"/>
              <a:gd name="connsiteX33" fmla="*/ 1869141 w 4769223"/>
              <a:gd name="connsiteY33" fmla="*/ 703729 h 1026459"/>
              <a:gd name="connsiteX34" fmla="*/ 1869141 w 4769223"/>
              <a:gd name="connsiteY34" fmla="*/ 703729 h 1026459"/>
              <a:gd name="connsiteX35" fmla="*/ 1896035 w 4769223"/>
              <a:gd name="connsiteY35" fmla="*/ 770965 h 1026459"/>
              <a:gd name="connsiteX36" fmla="*/ 1900517 w 4769223"/>
              <a:gd name="connsiteY36" fmla="*/ 811306 h 1026459"/>
              <a:gd name="connsiteX37" fmla="*/ 1900517 w 4769223"/>
              <a:gd name="connsiteY37" fmla="*/ 811306 h 1026459"/>
              <a:gd name="connsiteX38" fmla="*/ 1954306 w 4769223"/>
              <a:gd name="connsiteY38" fmla="*/ 802341 h 1026459"/>
              <a:gd name="connsiteX39" fmla="*/ 1994647 w 4769223"/>
              <a:gd name="connsiteY39" fmla="*/ 847165 h 1026459"/>
              <a:gd name="connsiteX40" fmla="*/ 2003611 w 4769223"/>
              <a:gd name="connsiteY40" fmla="*/ 887506 h 1026459"/>
              <a:gd name="connsiteX41" fmla="*/ 2034988 w 4769223"/>
              <a:gd name="connsiteY41" fmla="*/ 874059 h 1026459"/>
              <a:gd name="connsiteX42" fmla="*/ 2070847 w 4769223"/>
              <a:gd name="connsiteY42" fmla="*/ 865094 h 1026459"/>
              <a:gd name="connsiteX43" fmla="*/ 2097741 w 4769223"/>
              <a:gd name="connsiteY43" fmla="*/ 891988 h 1026459"/>
              <a:gd name="connsiteX44" fmla="*/ 2147047 w 4769223"/>
              <a:gd name="connsiteY44" fmla="*/ 883023 h 1026459"/>
              <a:gd name="connsiteX45" fmla="*/ 2214282 w 4769223"/>
              <a:gd name="connsiteY45" fmla="*/ 865094 h 1026459"/>
              <a:gd name="connsiteX46" fmla="*/ 2294964 w 4769223"/>
              <a:gd name="connsiteY46" fmla="*/ 874059 h 1026459"/>
              <a:gd name="connsiteX47" fmla="*/ 2375647 w 4769223"/>
              <a:gd name="connsiteY47" fmla="*/ 887506 h 1026459"/>
              <a:gd name="connsiteX48" fmla="*/ 2415988 w 4769223"/>
              <a:gd name="connsiteY48" fmla="*/ 865094 h 1026459"/>
              <a:gd name="connsiteX49" fmla="*/ 2456329 w 4769223"/>
              <a:gd name="connsiteY49" fmla="*/ 860612 h 1026459"/>
              <a:gd name="connsiteX50" fmla="*/ 2496670 w 4769223"/>
              <a:gd name="connsiteY50" fmla="*/ 874059 h 1026459"/>
              <a:gd name="connsiteX51" fmla="*/ 2537011 w 4769223"/>
              <a:gd name="connsiteY51" fmla="*/ 923365 h 1026459"/>
              <a:gd name="connsiteX52" fmla="*/ 2541494 w 4769223"/>
              <a:gd name="connsiteY52" fmla="*/ 959223 h 1026459"/>
              <a:gd name="connsiteX53" fmla="*/ 2572870 w 4769223"/>
              <a:gd name="connsiteY53" fmla="*/ 990600 h 1026459"/>
              <a:gd name="connsiteX54" fmla="*/ 2613211 w 4769223"/>
              <a:gd name="connsiteY54" fmla="*/ 1026459 h 1026459"/>
              <a:gd name="connsiteX55" fmla="*/ 2640106 w 4769223"/>
              <a:gd name="connsiteY55" fmla="*/ 981635 h 1026459"/>
              <a:gd name="connsiteX56" fmla="*/ 2649070 w 4769223"/>
              <a:gd name="connsiteY56" fmla="*/ 914400 h 1026459"/>
              <a:gd name="connsiteX57" fmla="*/ 2711823 w 4769223"/>
              <a:gd name="connsiteY57" fmla="*/ 945776 h 1026459"/>
              <a:gd name="connsiteX58" fmla="*/ 2743200 w 4769223"/>
              <a:gd name="connsiteY58" fmla="*/ 945776 h 1026459"/>
              <a:gd name="connsiteX59" fmla="*/ 2810435 w 4769223"/>
              <a:gd name="connsiteY59" fmla="*/ 968188 h 1026459"/>
              <a:gd name="connsiteX60" fmla="*/ 2846294 w 4769223"/>
              <a:gd name="connsiteY60" fmla="*/ 945776 h 1026459"/>
              <a:gd name="connsiteX61" fmla="*/ 2895600 w 4769223"/>
              <a:gd name="connsiteY61" fmla="*/ 923365 h 1026459"/>
              <a:gd name="connsiteX62" fmla="*/ 2873188 w 4769223"/>
              <a:gd name="connsiteY62" fmla="*/ 869576 h 1026459"/>
              <a:gd name="connsiteX63" fmla="*/ 2913529 w 4769223"/>
              <a:gd name="connsiteY63" fmla="*/ 838200 h 1026459"/>
              <a:gd name="connsiteX64" fmla="*/ 2967317 w 4769223"/>
              <a:gd name="connsiteY64" fmla="*/ 797859 h 1026459"/>
              <a:gd name="connsiteX65" fmla="*/ 2994211 w 4769223"/>
              <a:gd name="connsiteY65" fmla="*/ 735106 h 1026459"/>
              <a:gd name="connsiteX66" fmla="*/ 3039035 w 4769223"/>
              <a:gd name="connsiteY66" fmla="*/ 726141 h 1026459"/>
              <a:gd name="connsiteX67" fmla="*/ 3070411 w 4769223"/>
              <a:gd name="connsiteY67" fmla="*/ 694765 h 1026459"/>
              <a:gd name="connsiteX68" fmla="*/ 3056964 w 4769223"/>
              <a:gd name="connsiteY68" fmla="*/ 640976 h 1026459"/>
              <a:gd name="connsiteX69" fmla="*/ 3106270 w 4769223"/>
              <a:gd name="connsiteY69" fmla="*/ 632012 h 1026459"/>
              <a:gd name="connsiteX70" fmla="*/ 3160058 w 4769223"/>
              <a:gd name="connsiteY70" fmla="*/ 618565 h 1026459"/>
              <a:gd name="connsiteX71" fmla="*/ 3182470 w 4769223"/>
              <a:gd name="connsiteY71" fmla="*/ 596153 h 1026459"/>
              <a:gd name="connsiteX72" fmla="*/ 3213847 w 4769223"/>
              <a:gd name="connsiteY72" fmla="*/ 537882 h 1026459"/>
              <a:gd name="connsiteX73" fmla="*/ 3227294 w 4769223"/>
              <a:gd name="connsiteY73" fmla="*/ 497541 h 1026459"/>
              <a:gd name="connsiteX74" fmla="*/ 3258670 w 4769223"/>
              <a:gd name="connsiteY74" fmla="*/ 443753 h 1026459"/>
              <a:gd name="connsiteX75" fmla="*/ 3285564 w 4769223"/>
              <a:gd name="connsiteY75" fmla="*/ 416859 h 1026459"/>
              <a:gd name="connsiteX76" fmla="*/ 3276600 w 4769223"/>
              <a:gd name="connsiteY76" fmla="*/ 340659 h 1026459"/>
              <a:gd name="connsiteX77" fmla="*/ 3303494 w 4769223"/>
              <a:gd name="connsiteY77" fmla="*/ 291353 h 1026459"/>
              <a:gd name="connsiteX78" fmla="*/ 3352800 w 4769223"/>
              <a:gd name="connsiteY78" fmla="*/ 210670 h 1026459"/>
              <a:gd name="connsiteX79" fmla="*/ 3379694 w 4769223"/>
              <a:gd name="connsiteY79" fmla="*/ 165847 h 1026459"/>
              <a:gd name="connsiteX80" fmla="*/ 3420035 w 4769223"/>
              <a:gd name="connsiteY80" fmla="*/ 147918 h 1026459"/>
              <a:gd name="connsiteX81" fmla="*/ 3653117 w 4769223"/>
              <a:gd name="connsiteY81" fmla="*/ 98612 h 1026459"/>
              <a:gd name="connsiteX82" fmla="*/ 3872753 w 4769223"/>
              <a:gd name="connsiteY82" fmla="*/ 89647 h 1026459"/>
              <a:gd name="connsiteX83" fmla="*/ 4199964 w 4769223"/>
              <a:gd name="connsiteY83" fmla="*/ 129988 h 1026459"/>
              <a:gd name="connsiteX84" fmla="*/ 4388223 w 4769223"/>
              <a:gd name="connsiteY84" fmla="*/ 85165 h 1026459"/>
              <a:gd name="connsiteX85" fmla="*/ 4580964 w 4769223"/>
              <a:gd name="connsiteY85" fmla="*/ 26894 h 1026459"/>
              <a:gd name="connsiteX86" fmla="*/ 4652682 w 4769223"/>
              <a:gd name="connsiteY86" fmla="*/ 0 h 1026459"/>
              <a:gd name="connsiteX87" fmla="*/ 4648200 w 4769223"/>
              <a:gd name="connsiteY87" fmla="*/ 103094 h 1026459"/>
              <a:gd name="connsiteX88" fmla="*/ 4612341 w 4769223"/>
              <a:gd name="connsiteY88" fmla="*/ 161365 h 1026459"/>
              <a:gd name="connsiteX89" fmla="*/ 4630270 w 4769223"/>
              <a:gd name="connsiteY89" fmla="*/ 228600 h 1026459"/>
              <a:gd name="connsiteX90" fmla="*/ 4652682 w 4769223"/>
              <a:gd name="connsiteY90" fmla="*/ 295835 h 1026459"/>
              <a:gd name="connsiteX91" fmla="*/ 4697506 w 4769223"/>
              <a:gd name="connsiteY91" fmla="*/ 322729 h 1026459"/>
              <a:gd name="connsiteX92" fmla="*/ 4769223 w 4769223"/>
              <a:gd name="connsiteY92" fmla="*/ 336176 h 10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769223" h="1026459">
                <a:moveTo>
                  <a:pt x="0" y="452718"/>
                </a:moveTo>
                <a:lnTo>
                  <a:pt x="62753" y="443753"/>
                </a:lnTo>
                <a:lnTo>
                  <a:pt x="107576" y="452718"/>
                </a:lnTo>
                <a:lnTo>
                  <a:pt x="143435" y="484094"/>
                </a:lnTo>
                <a:lnTo>
                  <a:pt x="201706" y="484094"/>
                </a:lnTo>
                <a:lnTo>
                  <a:pt x="264458" y="470647"/>
                </a:lnTo>
                <a:lnTo>
                  <a:pt x="277906" y="506506"/>
                </a:lnTo>
                <a:lnTo>
                  <a:pt x="336176" y="475129"/>
                </a:lnTo>
                <a:lnTo>
                  <a:pt x="376517" y="461682"/>
                </a:lnTo>
                <a:lnTo>
                  <a:pt x="434788" y="461682"/>
                </a:lnTo>
                <a:lnTo>
                  <a:pt x="461682" y="448235"/>
                </a:lnTo>
                <a:lnTo>
                  <a:pt x="510988" y="434788"/>
                </a:lnTo>
                <a:lnTo>
                  <a:pt x="560294" y="470647"/>
                </a:lnTo>
                <a:lnTo>
                  <a:pt x="591670" y="502023"/>
                </a:lnTo>
                <a:lnTo>
                  <a:pt x="632011" y="533400"/>
                </a:lnTo>
                <a:lnTo>
                  <a:pt x="645458" y="596153"/>
                </a:lnTo>
                <a:lnTo>
                  <a:pt x="694764" y="618565"/>
                </a:lnTo>
                <a:lnTo>
                  <a:pt x="775447" y="627529"/>
                </a:lnTo>
                <a:lnTo>
                  <a:pt x="829235" y="627529"/>
                </a:lnTo>
                <a:lnTo>
                  <a:pt x="883023" y="623047"/>
                </a:lnTo>
                <a:lnTo>
                  <a:pt x="883023" y="623047"/>
                </a:lnTo>
                <a:lnTo>
                  <a:pt x="999564" y="587188"/>
                </a:lnTo>
                <a:lnTo>
                  <a:pt x="1232647" y="560294"/>
                </a:lnTo>
                <a:lnTo>
                  <a:pt x="1335741" y="479612"/>
                </a:lnTo>
                <a:lnTo>
                  <a:pt x="1411941" y="475129"/>
                </a:lnTo>
                <a:lnTo>
                  <a:pt x="1501588" y="470647"/>
                </a:lnTo>
                <a:lnTo>
                  <a:pt x="1573306" y="475129"/>
                </a:lnTo>
                <a:lnTo>
                  <a:pt x="1631576" y="452718"/>
                </a:lnTo>
                <a:lnTo>
                  <a:pt x="1671917" y="591670"/>
                </a:lnTo>
                <a:lnTo>
                  <a:pt x="1703294" y="654423"/>
                </a:lnTo>
                <a:lnTo>
                  <a:pt x="1703294" y="654423"/>
                </a:lnTo>
                <a:lnTo>
                  <a:pt x="1779494" y="676835"/>
                </a:lnTo>
                <a:lnTo>
                  <a:pt x="1801906" y="712694"/>
                </a:lnTo>
                <a:lnTo>
                  <a:pt x="1869141" y="703729"/>
                </a:lnTo>
                <a:lnTo>
                  <a:pt x="1869141" y="703729"/>
                </a:lnTo>
                <a:lnTo>
                  <a:pt x="1896035" y="770965"/>
                </a:lnTo>
                <a:lnTo>
                  <a:pt x="1900517" y="811306"/>
                </a:lnTo>
                <a:lnTo>
                  <a:pt x="1900517" y="811306"/>
                </a:lnTo>
                <a:lnTo>
                  <a:pt x="1954306" y="802341"/>
                </a:lnTo>
                <a:lnTo>
                  <a:pt x="1994647" y="847165"/>
                </a:lnTo>
                <a:lnTo>
                  <a:pt x="2003611" y="887506"/>
                </a:lnTo>
                <a:lnTo>
                  <a:pt x="2034988" y="874059"/>
                </a:lnTo>
                <a:lnTo>
                  <a:pt x="2070847" y="865094"/>
                </a:lnTo>
                <a:lnTo>
                  <a:pt x="2097741" y="891988"/>
                </a:lnTo>
                <a:lnTo>
                  <a:pt x="2147047" y="883023"/>
                </a:lnTo>
                <a:lnTo>
                  <a:pt x="2214282" y="865094"/>
                </a:lnTo>
                <a:lnTo>
                  <a:pt x="2294964" y="874059"/>
                </a:lnTo>
                <a:lnTo>
                  <a:pt x="2375647" y="887506"/>
                </a:lnTo>
                <a:lnTo>
                  <a:pt x="2415988" y="865094"/>
                </a:lnTo>
                <a:lnTo>
                  <a:pt x="2456329" y="860612"/>
                </a:lnTo>
                <a:lnTo>
                  <a:pt x="2496670" y="874059"/>
                </a:lnTo>
                <a:lnTo>
                  <a:pt x="2537011" y="923365"/>
                </a:lnTo>
                <a:lnTo>
                  <a:pt x="2541494" y="959223"/>
                </a:lnTo>
                <a:lnTo>
                  <a:pt x="2572870" y="990600"/>
                </a:lnTo>
                <a:lnTo>
                  <a:pt x="2613211" y="1026459"/>
                </a:lnTo>
                <a:lnTo>
                  <a:pt x="2640106" y="981635"/>
                </a:lnTo>
                <a:lnTo>
                  <a:pt x="2649070" y="914400"/>
                </a:lnTo>
                <a:lnTo>
                  <a:pt x="2711823" y="945776"/>
                </a:lnTo>
                <a:lnTo>
                  <a:pt x="2743200" y="945776"/>
                </a:lnTo>
                <a:lnTo>
                  <a:pt x="2810435" y="968188"/>
                </a:lnTo>
                <a:lnTo>
                  <a:pt x="2846294" y="945776"/>
                </a:lnTo>
                <a:lnTo>
                  <a:pt x="2895600" y="923365"/>
                </a:lnTo>
                <a:lnTo>
                  <a:pt x="2873188" y="869576"/>
                </a:lnTo>
                <a:lnTo>
                  <a:pt x="2913529" y="838200"/>
                </a:lnTo>
                <a:lnTo>
                  <a:pt x="2967317" y="797859"/>
                </a:lnTo>
                <a:lnTo>
                  <a:pt x="2994211" y="735106"/>
                </a:lnTo>
                <a:lnTo>
                  <a:pt x="3039035" y="726141"/>
                </a:lnTo>
                <a:lnTo>
                  <a:pt x="3070411" y="694765"/>
                </a:lnTo>
                <a:lnTo>
                  <a:pt x="3056964" y="640976"/>
                </a:lnTo>
                <a:lnTo>
                  <a:pt x="3106270" y="632012"/>
                </a:lnTo>
                <a:lnTo>
                  <a:pt x="3160058" y="618565"/>
                </a:lnTo>
                <a:lnTo>
                  <a:pt x="3182470" y="596153"/>
                </a:lnTo>
                <a:lnTo>
                  <a:pt x="3213847" y="537882"/>
                </a:lnTo>
                <a:lnTo>
                  <a:pt x="3227294" y="497541"/>
                </a:lnTo>
                <a:lnTo>
                  <a:pt x="3258670" y="443753"/>
                </a:lnTo>
                <a:lnTo>
                  <a:pt x="3285564" y="416859"/>
                </a:lnTo>
                <a:lnTo>
                  <a:pt x="3276600" y="340659"/>
                </a:lnTo>
                <a:lnTo>
                  <a:pt x="3303494" y="291353"/>
                </a:lnTo>
                <a:lnTo>
                  <a:pt x="3352800" y="210670"/>
                </a:lnTo>
                <a:lnTo>
                  <a:pt x="3379694" y="165847"/>
                </a:lnTo>
                <a:lnTo>
                  <a:pt x="3420035" y="147918"/>
                </a:lnTo>
                <a:lnTo>
                  <a:pt x="3653117" y="98612"/>
                </a:lnTo>
                <a:lnTo>
                  <a:pt x="3872753" y="89647"/>
                </a:lnTo>
                <a:lnTo>
                  <a:pt x="4199964" y="129988"/>
                </a:lnTo>
                <a:lnTo>
                  <a:pt x="4388223" y="85165"/>
                </a:lnTo>
                <a:lnTo>
                  <a:pt x="4580964" y="26894"/>
                </a:lnTo>
                <a:lnTo>
                  <a:pt x="4652682" y="0"/>
                </a:lnTo>
                <a:lnTo>
                  <a:pt x="4648200" y="103094"/>
                </a:lnTo>
                <a:lnTo>
                  <a:pt x="4612341" y="161365"/>
                </a:lnTo>
                <a:lnTo>
                  <a:pt x="4630270" y="228600"/>
                </a:lnTo>
                <a:lnTo>
                  <a:pt x="4652682" y="295835"/>
                </a:lnTo>
                <a:lnTo>
                  <a:pt x="4697506" y="322729"/>
                </a:lnTo>
                <a:lnTo>
                  <a:pt x="4769223" y="336176"/>
                </a:lnTo>
              </a:path>
            </a:pathLst>
          </a:cu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4330262" y="1713187"/>
            <a:ext cx="2128343" cy="453146"/>
          </a:xfrm>
          <a:custGeom>
            <a:avLst/>
            <a:gdLst>
              <a:gd name="connsiteX0" fmla="*/ 0 w 4769223"/>
              <a:gd name="connsiteY0" fmla="*/ 452718 h 1026459"/>
              <a:gd name="connsiteX1" fmla="*/ 62753 w 4769223"/>
              <a:gd name="connsiteY1" fmla="*/ 443753 h 1026459"/>
              <a:gd name="connsiteX2" fmla="*/ 107576 w 4769223"/>
              <a:gd name="connsiteY2" fmla="*/ 452718 h 1026459"/>
              <a:gd name="connsiteX3" fmla="*/ 143435 w 4769223"/>
              <a:gd name="connsiteY3" fmla="*/ 484094 h 1026459"/>
              <a:gd name="connsiteX4" fmla="*/ 201706 w 4769223"/>
              <a:gd name="connsiteY4" fmla="*/ 484094 h 1026459"/>
              <a:gd name="connsiteX5" fmla="*/ 264458 w 4769223"/>
              <a:gd name="connsiteY5" fmla="*/ 470647 h 1026459"/>
              <a:gd name="connsiteX6" fmla="*/ 277906 w 4769223"/>
              <a:gd name="connsiteY6" fmla="*/ 506506 h 1026459"/>
              <a:gd name="connsiteX7" fmla="*/ 336176 w 4769223"/>
              <a:gd name="connsiteY7" fmla="*/ 475129 h 1026459"/>
              <a:gd name="connsiteX8" fmla="*/ 376517 w 4769223"/>
              <a:gd name="connsiteY8" fmla="*/ 461682 h 1026459"/>
              <a:gd name="connsiteX9" fmla="*/ 434788 w 4769223"/>
              <a:gd name="connsiteY9" fmla="*/ 461682 h 1026459"/>
              <a:gd name="connsiteX10" fmla="*/ 461682 w 4769223"/>
              <a:gd name="connsiteY10" fmla="*/ 448235 h 1026459"/>
              <a:gd name="connsiteX11" fmla="*/ 510988 w 4769223"/>
              <a:gd name="connsiteY11" fmla="*/ 434788 h 1026459"/>
              <a:gd name="connsiteX12" fmla="*/ 560294 w 4769223"/>
              <a:gd name="connsiteY12" fmla="*/ 470647 h 1026459"/>
              <a:gd name="connsiteX13" fmla="*/ 591670 w 4769223"/>
              <a:gd name="connsiteY13" fmla="*/ 502023 h 1026459"/>
              <a:gd name="connsiteX14" fmla="*/ 632011 w 4769223"/>
              <a:gd name="connsiteY14" fmla="*/ 533400 h 1026459"/>
              <a:gd name="connsiteX15" fmla="*/ 645458 w 4769223"/>
              <a:gd name="connsiteY15" fmla="*/ 596153 h 1026459"/>
              <a:gd name="connsiteX16" fmla="*/ 694764 w 4769223"/>
              <a:gd name="connsiteY16" fmla="*/ 618565 h 1026459"/>
              <a:gd name="connsiteX17" fmla="*/ 775447 w 4769223"/>
              <a:gd name="connsiteY17" fmla="*/ 627529 h 1026459"/>
              <a:gd name="connsiteX18" fmla="*/ 829235 w 4769223"/>
              <a:gd name="connsiteY18" fmla="*/ 627529 h 1026459"/>
              <a:gd name="connsiteX19" fmla="*/ 883023 w 4769223"/>
              <a:gd name="connsiteY19" fmla="*/ 623047 h 1026459"/>
              <a:gd name="connsiteX20" fmla="*/ 883023 w 4769223"/>
              <a:gd name="connsiteY20" fmla="*/ 623047 h 1026459"/>
              <a:gd name="connsiteX21" fmla="*/ 999564 w 4769223"/>
              <a:gd name="connsiteY21" fmla="*/ 587188 h 1026459"/>
              <a:gd name="connsiteX22" fmla="*/ 1232647 w 4769223"/>
              <a:gd name="connsiteY22" fmla="*/ 560294 h 1026459"/>
              <a:gd name="connsiteX23" fmla="*/ 1335741 w 4769223"/>
              <a:gd name="connsiteY23" fmla="*/ 479612 h 1026459"/>
              <a:gd name="connsiteX24" fmla="*/ 1411941 w 4769223"/>
              <a:gd name="connsiteY24" fmla="*/ 475129 h 1026459"/>
              <a:gd name="connsiteX25" fmla="*/ 1501588 w 4769223"/>
              <a:gd name="connsiteY25" fmla="*/ 470647 h 1026459"/>
              <a:gd name="connsiteX26" fmla="*/ 1573306 w 4769223"/>
              <a:gd name="connsiteY26" fmla="*/ 475129 h 1026459"/>
              <a:gd name="connsiteX27" fmla="*/ 1631576 w 4769223"/>
              <a:gd name="connsiteY27" fmla="*/ 452718 h 1026459"/>
              <a:gd name="connsiteX28" fmla="*/ 1671917 w 4769223"/>
              <a:gd name="connsiteY28" fmla="*/ 591670 h 1026459"/>
              <a:gd name="connsiteX29" fmla="*/ 1703294 w 4769223"/>
              <a:gd name="connsiteY29" fmla="*/ 654423 h 1026459"/>
              <a:gd name="connsiteX30" fmla="*/ 1703294 w 4769223"/>
              <a:gd name="connsiteY30" fmla="*/ 654423 h 1026459"/>
              <a:gd name="connsiteX31" fmla="*/ 1779494 w 4769223"/>
              <a:gd name="connsiteY31" fmla="*/ 676835 h 1026459"/>
              <a:gd name="connsiteX32" fmla="*/ 1801906 w 4769223"/>
              <a:gd name="connsiteY32" fmla="*/ 712694 h 1026459"/>
              <a:gd name="connsiteX33" fmla="*/ 1869141 w 4769223"/>
              <a:gd name="connsiteY33" fmla="*/ 703729 h 1026459"/>
              <a:gd name="connsiteX34" fmla="*/ 1869141 w 4769223"/>
              <a:gd name="connsiteY34" fmla="*/ 703729 h 1026459"/>
              <a:gd name="connsiteX35" fmla="*/ 1896035 w 4769223"/>
              <a:gd name="connsiteY35" fmla="*/ 770965 h 1026459"/>
              <a:gd name="connsiteX36" fmla="*/ 1900517 w 4769223"/>
              <a:gd name="connsiteY36" fmla="*/ 811306 h 1026459"/>
              <a:gd name="connsiteX37" fmla="*/ 1900517 w 4769223"/>
              <a:gd name="connsiteY37" fmla="*/ 811306 h 1026459"/>
              <a:gd name="connsiteX38" fmla="*/ 1954306 w 4769223"/>
              <a:gd name="connsiteY38" fmla="*/ 802341 h 1026459"/>
              <a:gd name="connsiteX39" fmla="*/ 1994647 w 4769223"/>
              <a:gd name="connsiteY39" fmla="*/ 847165 h 1026459"/>
              <a:gd name="connsiteX40" fmla="*/ 2003611 w 4769223"/>
              <a:gd name="connsiteY40" fmla="*/ 887506 h 1026459"/>
              <a:gd name="connsiteX41" fmla="*/ 2034988 w 4769223"/>
              <a:gd name="connsiteY41" fmla="*/ 874059 h 1026459"/>
              <a:gd name="connsiteX42" fmla="*/ 2070847 w 4769223"/>
              <a:gd name="connsiteY42" fmla="*/ 865094 h 1026459"/>
              <a:gd name="connsiteX43" fmla="*/ 2097741 w 4769223"/>
              <a:gd name="connsiteY43" fmla="*/ 891988 h 1026459"/>
              <a:gd name="connsiteX44" fmla="*/ 2147047 w 4769223"/>
              <a:gd name="connsiteY44" fmla="*/ 883023 h 1026459"/>
              <a:gd name="connsiteX45" fmla="*/ 2214282 w 4769223"/>
              <a:gd name="connsiteY45" fmla="*/ 865094 h 1026459"/>
              <a:gd name="connsiteX46" fmla="*/ 2294964 w 4769223"/>
              <a:gd name="connsiteY46" fmla="*/ 874059 h 1026459"/>
              <a:gd name="connsiteX47" fmla="*/ 2375647 w 4769223"/>
              <a:gd name="connsiteY47" fmla="*/ 887506 h 1026459"/>
              <a:gd name="connsiteX48" fmla="*/ 2415988 w 4769223"/>
              <a:gd name="connsiteY48" fmla="*/ 865094 h 1026459"/>
              <a:gd name="connsiteX49" fmla="*/ 2456329 w 4769223"/>
              <a:gd name="connsiteY49" fmla="*/ 860612 h 1026459"/>
              <a:gd name="connsiteX50" fmla="*/ 2496670 w 4769223"/>
              <a:gd name="connsiteY50" fmla="*/ 874059 h 1026459"/>
              <a:gd name="connsiteX51" fmla="*/ 2537011 w 4769223"/>
              <a:gd name="connsiteY51" fmla="*/ 923365 h 1026459"/>
              <a:gd name="connsiteX52" fmla="*/ 2541494 w 4769223"/>
              <a:gd name="connsiteY52" fmla="*/ 959223 h 1026459"/>
              <a:gd name="connsiteX53" fmla="*/ 2572870 w 4769223"/>
              <a:gd name="connsiteY53" fmla="*/ 990600 h 1026459"/>
              <a:gd name="connsiteX54" fmla="*/ 2613211 w 4769223"/>
              <a:gd name="connsiteY54" fmla="*/ 1026459 h 1026459"/>
              <a:gd name="connsiteX55" fmla="*/ 2640106 w 4769223"/>
              <a:gd name="connsiteY55" fmla="*/ 981635 h 1026459"/>
              <a:gd name="connsiteX56" fmla="*/ 2649070 w 4769223"/>
              <a:gd name="connsiteY56" fmla="*/ 914400 h 1026459"/>
              <a:gd name="connsiteX57" fmla="*/ 2711823 w 4769223"/>
              <a:gd name="connsiteY57" fmla="*/ 945776 h 1026459"/>
              <a:gd name="connsiteX58" fmla="*/ 2743200 w 4769223"/>
              <a:gd name="connsiteY58" fmla="*/ 945776 h 1026459"/>
              <a:gd name="connsiteX59" fmla="*/ 2810435 w 4769223"/>
              <a:gd name="connsiteY59" fmla="*/ 968188 h 1026459"/>
              <a:gd name="connsiteX60" fmla="*/ 2846294 w 4769223"/>
              <a:gd name="connsiteY60" fmla="*/ 945776 h 1026459"/>
              <a:gd name="connsiteX61" fmla="*/ 2895600 w 4769223"/>
              <a:gd name="connsiteY61" fmla="*/ 923365 h 1026459"/>
              <a:gd name="connsiteX62" fmla="*/ 2873188 w 4769223"/>
              <a:gd name="connsiteY62" fmla="*/ 869576 h 1026459"/>
              <a:gd name="connsiteX63" fmla="*/ 2913529 w 4769223"/>
              <a:gd name="connsiteY63" fmla="*/ 838200 h 1026459"/>
              <a:gd name="connsiteX64" fmla="*/ 2967317 w 4769223"/>
              <a:gd name="connsiteY64" fmla="*/ 797859 h 1026459"/>
              <a:gd name="connsiteX65" fmla="*/ 2994211 w 4769223"/>
              <a:gd name="connsiteY65" fmla="*/ 735106 h 1026459"/>
              <a:gd name="connsiteX66" fmla="*/ 3039035 w 4769223"/>
              <a:gd name="connsiteY66" fmla="*/ 726141 h 1026459"/>
              <a:gd name="connsiteX67" fmla="*/ 3070411 w 4769223"/>
              <a:gd name="connsiteY67" fmla="*/ 694765 h 1026459"/>
              <a:gd name="connsiteX68" fmla="*/ 3056964 w 4769223"/>
              <a:gd name="connsiteY68" fmla="*/ 640976 h 1026459"/>
              <a:gd name="connsiteX69" fmla="*/ 3106270 w 4769223"/>
              <a:gd name="connsiteY69" fmla="*/ 632012 h 1026459"/>
              <a:gd name="connsiteX70" fmla="*/ 3160058 w 4769223"/>
              <a:gd name="connsiteY70" fmla="*/ 618565 h 1026459"/>
              <a:gd name="connsiteX71" fmla="*/ 3182470 w 4769223"/>
              <a:gd name="connsiteY71" fmla="*/ 596153 h 1026459"/>
              <a:gd name="connsiteX72" fmla="*/ 3213847 w 4769223"/>
              <a:gd name="connsiteY72" fmla="*/ 537882 h 1026459"/>
              <a:gd name="connsiteX73" fmla="*/ 3227294 w 4769223"/>
              <a:gd name="connsiteY73" fmla="*/ 497541 h 1026459"/>
              <a:gd name="connsiteX74" fmla="*/ 3258670 w 4769223"/>
              <a:gd name="connsiteY74" fmla="*/ 443753 h 1026459"/>
              <a:gd name="connsiteX75" fmla="*/ 3285564 w 4769223"/>
              <a:gd name="connsiteY75" fmla="*/ 416859 h 1026459"/>
              <a:gd name="connsiteX76" fmla="*/ 3276600 w 4769223"/>
              <a:gd name="connsiteY76" fmla="*/ 340659 h 1026459"/>
              <a:gd name="connsiteX77" fmla="*/ 3303494 w 4769223"/>
              <a:gd name="connsiteY77" fmla="*/ 291353 h 1026459"/>
              <a:gd name="connsiteX78" fmla="*/ 3352800 w 4769223"/>
              <a:gd name="connsiteY78" fmla="*/ 210670 h 1026459"/>
              <a:gd name="connsiteX79" fmla="*/ 3379694 w 4769223"/>
              <a:gd name="connsiteY79" fmla="*/ 165847 h 1026459"/>
              <a:gd name="connsiteX80" fmla="*/ 3420035 w 4769223"/>
              <a:gd name="connsiteY80" fmla="*/ 147918 h 1026459"/>
              <a:gd name="connsiteX81" fmla="*/ 3653117 w 4769223"/>
              <a:gd name="connsiteY81" fmla="*/ 98612 h 1026459"/>
              <a:gd name="connsiteX82" fmla="*/ 3872753 w 4769223"/>
              <a:gd name="connsiteY82" fmla="*/ 89647 h 1026459"/>
              <a:gd name="connsiteX83" fmla="*/ 4199964 w 4769223"/>
              <a:gd name="connsiteY83" fmla="*/ 129988 h 1026459"/>
              <a:gd name="connsiteX84" fmla="*/ 4388223 w 4769223"/>
              <a:gd name="connsiteY84" fmla="*/ 85165 h 1026459"/>
              <a:gd name="connsiteX85" fmla="*/ 4580964 w 4769223"/>
              <a:gd name="connsiteY85" fmla="*/ 26894 h 1026459"/>
              <a:gd name="connsiteX86" fmla="*/ 4652682 w 4769223"/>
              <a:gd name="connsiteY86" fmla="*/ 0 h 1026459"/>
              <a:gd name="connsiteX87" fmla="*/ 4648200 w 4769223"/>
              <a:gd name="connsiteY87" fmla="*/ 103094 h 1026459"/>
              <a:gd name="connsiteX88" fmla="*/ 4612341 w 4769223"/>
              <a:gd name="connsiteY88" fmla="*/ 161365 h 1026459"/>
              <a:gd name="connsiteX89" fmla="*/ 4630270 w 4769223"/>
              <a:gd name="connsiteY89" fmla="*/ 228600 h 1026459"/>
              <a:gd name="connsiteX90" fmla="*/ 4652682 w 4769223"/>
              <a:gd name="connsiteY90" fmla="*/ 295835 h 1026459"/>
              <a:gd name="connsiteX91" fmla="*/ 4697506 w 4769223"/>
              <a:gd name="connsiteY91" fmla="*/ 322729 h 1026459"/>
              <a:gd name="connsiteX92" fmla="*/ 4769223 w 4769223"/>
              <a:gd name="connsiteY92" fmla="*/ 336176 h 10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769223" h="1026459">
                <a:moveTo>
                  <a:pt x="0" y="452718"/>
                </a:moveTo>
                <a:lnTo>
                  <a:pt x="62753" y="443753"/>
                </a:lnTo>
                <a:lnTo>
                  <a:pt x="107576" y="452718"/>
                </a:lnTo>
                <a:lnTo>
                  <a:pt x="143435" y="484094"/>
                </a:lnTo>
                <a:lnTo>
                  <a:pt x="201706" y="484094"/>
                </a:lnTo>
                <a:lnTo>
                  <a:pt x="264458" y="470647"/>
                </a:lnTo>
                <a:lnTo>
                  <a:pt x="277906" y="506506"/>
                </a:lnTo>
                <a:lnTo>
                  <a:pt x="336176" y="475129"/>
                </a:lnTo>
                <a:lnTo>
                  <a:pt x="376517" y="461682"/>
                </a:lnTo>
                <a:lnTo>
                  <a:pt x="434788" y="461682"/>
                </a:lnTo>
                <a:lnTo>
                  <a:pt x="461682" y="448235"/>
                </a:lnTo>
                <a:lnTo>
                  <a:pt x="510988" y="434788"/>
                </a:lnTo>
                <a:lnTo>
                  <a:pt x="560294" y="470647"/>
                </a:lnTo>
                <a:lnTo>
                  <a:pt x="591670" y="502023"/>
                </a:lnTo>
                <a:lnTo>
                  <a:pt x="632011" y="533400"/>
                </a:lnTo>
                <a:lnTo>
                  <a:pt x="645458" y="596153"/>
                </a:lnTo>
                <a:lnTo>
                  <a:pt x="694764" y="618565"/>
                </a:lnTo>
                <a:lnTo>
                  <a:pt x="775447" y="627529"/>
                </a:lnTo>
                <a:lnTo>
                  <a:pt x="829235" y="627529"/>
                </a:lnTo>
                <a:lnTo>
                  <a:pt x="883023" y="623047"/>
                </a:lnTo>
                <a:lnTo>
                  <a:pt x="883023" y="623047"/>
                </a:lnTo>
                <a:lnTo>
                  <a:pt x="999564" y="587188"/>
                </a:lnTo>
                <a:lnTo>
                  <a:pt x="1232647" y="560294"/>
                </a:lnTo>
                <a:lnTo>
                  <a:pt x="1335741" y="479612"/>
                </a:lnTo>
                <a:lnTo>
                  <a:pt x="1411941" y="475129"/>
                </a:lnTo>
                <a:lnTo>
                  <a:pt x="1501588" y="470647"/>
                </a:lnTo>
                <a:lnTo>
                  <a:pt x="1573306" y="475129"/>
                </a:lnTo>
                <a:lnTo>
                  <a:pt x="1631576" y="452718"/>
                </a:lnTo>
                <a:lnTo>
                  <a:pt x="1671917" y="591670"/>
                </a:lnTo>
                <a:lnTo>
                  <a:pt x="1703294" y="654423"/>
                </a:lnTo>
                <a:lnTo>
                  <a:pt x="1703294" y="654423"/>
                </a:lnTo>
                <a:lnTo>
                  <a:pt x="1779494" y="676835"/>
                </a:lnTo>
                <a:lnTo>
                  <a:pt x="1801906" y="712694"/>
                </a:lnTo>
                <a:lnTo>
                  <a:pt x="1869141" y="703729"/>
                </a:lnTo>
                <a:lnTo>
                  <a:pt x="1869141" y="703729"/>
                </a:lnTo>
                <a:lnTo>
                  <a:pt x="1896035" y="770965"/>
                </a:lnTo>
                <a:lnTo>
                  <a:pt x="1900517" y="811306"/>
                </a:lnTo>
                <a:lnTo>
                  <a:pt x="1900517" y="811306"/>
                </a:lnTo>
                <a:lnTo>
                  <a:pt x="1954306" y="802341"/>
                </a:lnTo>
                <a:lnTo>
                  <a:pt x="1994647" y="847165"/>
                </a:lnTo>
                <a:lnTo>
                  <a:pt x="2003611" y="887506"/>
                </a:lnTo>
                <a:lnTo>
                  <a:pt x="2034988" y="874059"/>
                </a:lnTo>
                <a:lnTo>
                  <a:pt x="2070847" y="865094"/>
                </a:lnTo>
                <a:lnTo>
                  <a:pt x="2097741" y="891988"/>
                </a:lnTo>
                <a:lnTo>
                  <a:pt x="2147047" y="883023"/>
                </a:lnTo>
                <a:lnTo>
                  <a:pt x="2214282" y="865094"/>
                </a:lnTo>
                <a:lnTo>
                  <a:pt x="2294964" y="874059"/>
                </a:lnTo>
                <a:lnTo>
                  <a:pt x="2375647" y="887506"/>
                </a:lnTo>
                <a:lnTo>
                  <a:pt x="2415988" y="865094"/>
                </a:lnTo>
                <a:lnTo>
                  <a:pt x="2456329" y="860612"/>
                </a:lnTo>
                <a:lnTo>
                  <a:pt x="2496670" y="874059"/>
                </a:lnTo>
                <a:lnTo>
                  <a:pt x="2537011" y="923365"/>
                </a:lnTo>
                <a:lnTo>
                  <a:pt x="2541494" y="959223"/>
                </a:lnTo>
                <a:lnTo>
                  <a:pt x="2572870" y="990600"/>
                </a:lnTo>
                <a:lnTo>
                  <a:pt x="2613211" y="1026459"/>
                </a:lnTo>
                <a:lnTo>
                  <a:pt x="2640106" y="981635"/>
                </a:lnTo>
                <a:lnTo>
                  <a:pt x="2649070" y="914400"/>
                </a:lnTo>
                <a:lnTo>
                  <a:pt x="2711823" y="945776"/>
                </a:lnTo>
                <a:lnTo>
                  <a:pt x="2743200" y="945776"/>
                </a:lnTo>
                <a:lnTo>
                  <a:pt x="2810435" y="968188"/>
                </a:lnTo>
                <a:lnTo>
                  <a:pt x="2846294" y="945776"/>
                </a:lnTo>
                <a:lnTo>
                  <a:pt x="2895600" y="923365"/>
                </a:lnTo>
                <a:lnTo>
                  <a:pt x="2873188" y="869576"/>
                </a:lnTo>
                <a:lnTo>
                  <a:pt x="2913529" y="838200"/>
                </a:lnTo>
                <a:lnTo>
                  <a:pt x="2967317" y="797859"/>
                </a:lnTo>
                <a:lnTo>
                  <a:pt x="2994211" y="735106"/>
                </a:lnTo>
                <a:lnTo>
                  <a:pt x="3039035" y="726141"/>
                </a:lnTo>
                <a:lnTo>
                  <a:pt x="3070411" y="694765"/>
                </a:lnTo>
                <a:lnTo>
                  <a:pt x="3056964" y="640976"/>
                </a:lnTo>
                <a:lnTo>
                  <a:pt x="3106270" y="632012"/>
                </a:lnTo>
                <a:lnTo>
                  <a:pt x="3160058" y="618565"/>
                </a:lnTo>
                <a:lnTo>
                  <a:pt x="3182470" y="596153"/>
                </a:lnTo>
                <a:lnTo>
                  <a:pt x="3213847" y="537882"/>
                </a:lnTo>
                <a:lnTo>
                  <a:pt x="3227294" y="497541"/>
                </a:lnTo>
                <a:lnTo>
                  <a:pt x="3258670" y="443753"/>
                </a:lnTo>
                <a:lnTo>
                  <a:pt x="3285564" y="416859"/>
                </a:lnTo>
                <a:lnTo>
                  <a:pt x="3276600" y="340659"/>
                </a:lnTo>
                <a:lnTo>
                  <a:pt x="3303494" y="291353"/>
                </a:lnTo>
                <a:lnTo>
                  <a:pt x="3352800" y="210670"/>
                </a:lnTo>
                <a:lnTo>
                  <a:pt x="3379694" y="165847"/>
                </a:lnTo>
                <a:lnTo>
                  <a:pt x="3420035" y="147918"/>
                </a:lnTo>
                <a:lnTo>
                  <a:pt x="3653117" y="98612"/>
                </a:lnTo>
                <a:lnTo>
                  <a:pt x="3872753" y="89647"/>
                </a:lnTo>
                <a:lnTo>
                  <a:pt x="4199964" y="129988"/>
                </a:lnTo>
                <a:lnTo>
                  <a:pt x="4388223" y="85165"/>
                </a:lnTo>
                <a:lnTo>
                  <a:pt x="4580964" y="26894"/>
                </a:lnTo>
                <a:lnTo>
                  <a:pt x="4652682" y="0"/>
                </a:lnTo>
                <a:lnTo>
                  <a:pt x="4648200" y="103094"/>
                </a:lnTo>
                <a:lnTo>
                  <a:pt x="4612341" y="161365"/>
                </a:lnTo>
                <a:lnTo>
                  <a:pt x="4630270" y="228600"/>
                </a:lnTo>
                <a:lnTo>
                  <a:pt x="4652682" y="295835"/>
                </a:lnTo>
                <a:lnTo>
                  <a:pt x="4697506" y="322729"/>
                </a:lnTo>
                <a:lnTo>
                  <a:pt x="4769223" y="336176"/>
                </a:lnTo>
              </a:path>
            </a:pathLst>
          </a:cu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1148254" y="1707932"/>
            <a:ext cx="2128343" cy="453146"/>
          </a:xfrm>
          <a:custGeom>
            <a:avLst/>
            <a:gdLst>
              <a:gd name="connsiteX0" fmla="*/ 0 w 4769223"/>
              <a:gd name="connsiteY0" fmla="*/ 452718 h 1026459"/>
              <a:gd name="connsiteX1" fmla="*/ 62753 w 4769223"/>
              <a:gd name="connsiteY1" fmla="*/ 443753 h 1026459"/>
              <a:gd name="connsiteX2" fmla="*/ 107576 w 4769223"/>
              <a:gd name="connsiteY2" fmla="*/ 452718 h 1026459"/>
              <a:gd name="connsiteX3" fmla="*/ 143435 w 4769223"/>
              <a:gd name="connsiteY3" fmla="*/ 484094 h 1026459"/>
              <a:gd name="connsiteX4" fmla="*/ 201706 w 4769223"/>
              <a:gd name="connsiteY4" fmla="*/ 484094 h 1026459"/>
              <a:gd name="connsiteX5" fmla="*/ 264458 w 4769223"/>
              <a:gd name="connsiteY5" fmla="*/ 470647 h 1026459"/>
              <a:gd name="connsiteX6" fmla="*/ 277906 w 4769223"/>
              <a:gd name="connsiteY6" fmla="*/ 506506 h 1026459"/>
              <a:gd name="connsiteX7" fmla="*/ 336176 w 4769223"/>
              <a:gd name="connsiteY7" fmla="*/ 475129 h 1026459"/>
              <a:gd name="connsiteX8" fmla="*/ 376517 w 4769223"/>
              <a:gd name="connsiteY8" fmla="*/ 461682 h 1026459"/>
              <a:gd name="connsiteX9" fmla="*/ 434788 w 4769223"/>
              <a:gd name="connsiteY9" fmla="*/ 461682 h 1026459"/>
              <a:gd name="connsiteX10" fmla="*/ 461682 w 4769223"/>
              <a:gd name="connsiteY10" fmla="*/ 448235 h 1026459"/>
              <a:gd name="connsiteX11" fmla="*/ 510988 w 4769223"/>
              <a:gd name="connsiteY11" fmla="*/ 434788 h 1026459"/>
              <a:gd name="connsiteX12" fmla="*/ 560294 w 4769223"/>
              <a:gd name="connsiteY12" fmla="*/ 470647 h 1026459"/>
              <a:gd name="connsiteX13" fmla="*/ 591670 w 4769223"/>
              <a:gd name="connsiteY13" fmla="*/ 502023 h 1026459"/>
              <a:gd name="connsiteX14" fmla="*/ 632011 w 4769223"/>
              <a:gd name="connsiteY14" fmla="*/ 533400 h 1026459"/>
              <a:gd name="connsiteX15" fmla="*/ 645458 w 4769223"/>
              <a:gd name="connsiteY15" fmla="*/ 596153 h 1026459"/>
              <a:gd name="connsiteX16" fmla="*/ 694764 w 4769223"/>
              <a:gd name="connsiteY16" fmla="*/ 618565 h 1026459"/>
              <a:gd name="connsiteX17" fmla="*/ 775447 w 4769223"/>
              <a:gd name="connsiteY17" fmla="*/ 627529 h 1026459"/>
              <a:gd name="connsiteX18" fmla="*/ 829235 w 4769223"/>
              <a:gd name="connsiteY18" fmla="*/ 627529 h 1026459"/>
              <a:gd name="connsiteX19" fmla="*/ 883023 w 4769223"/>
              <a:gd name="connsiteY19" fmla="*/ 623047 h 1026459"/>
              <a:gd name="connsiteX20" fmla="*/ 883023 w 4769223"/>
              <a:gd name="connsiteY20" fmla="*/ 623047 h 1026459"/>
              <a:gd name="connsiteX21" fmla="*/ 999564 w 4769223"/>
              <a:gd name="connsiteY21" fmla="*/ 587188 h 1026459"/>
              <a:gd name="connsiteX22" fmla="*/ 1232647 w 4769223"/>
              <a:gd name="connsiteY22" fmla="*/ 560294 h 1026459"/>
              <a:gd name="connsiteX23" fmla="*/ 1335741 w 4769223"/>
              <a:gd name="connsiteY23" fmla="*/ 479612 h 1026459"/>
              <a:gd name="connsiteX24" fmla="*/ 1411941 w 4769223"/>
              <a:gd name="connsiteY24" fmla="*/ 475129 h 1026459"/>
              <a:gd name="connsiteX25" fmla="*/ 1501588 w 4769223"/>
              <a:gd name="connsiteY25" fmla="*/ 470647 h 1026459"/>
              <a:gd name="connsiteX26" fmla="*/ 1573306 w 4769223"/>
              <a:gd name="connsiteY26" fmla="*/ 475129 h 1026459"/>
              <a:gd name="connsiteX27" fmla="*/ 1631576 w 4769223"/>
              <a:gd name="connsiteY27" fmla="*/ 452718 h 1026459"/>
              <a:gd name="connsiteX28" fmla="*/ 1671917 w 4769223"/>
              <a:gd name="connsiteY28" fmla="*/ 591670 h 1026459"/>
              <a:gd name="connsiteX29" fmla="*/ 1703294 w 4769223"/>
              <a:gd name="connsiteY29" fmla="*/ 654423 h 1026459"/>
              <a:gd name="connsiteX30" fmla="*/ 1703294 w 4769223"/>
              <a:gd name="connsiteY30" fmla="*/ 654423 h 1026459"/>
              <a:gd name="connsiteX31" fmla="*/ 1779494 w 4769223"/>
              <a:gd name="connsiteY31" fmla="*/ 676835 h 1026459"/>
              <a:gd name="connsiteX32" fmla="*/ 1801906 w 4769223"/>
              <a:gd name="connsiteY32" fmla="*/ 712694 h 1026459"/>
              <a:gd name="connsiteX33" fmla="*/ 1869141 w 4769223"/>
              <a:gd name="connsiteY33" fmla="*/ 703729 h 1026459"/>
              <a:gd name="connsiteX34" fmla="*/ 1869141 w 4769223"/>
              <a:gd name="connsiteY34" fmla="*/ 703729 h 1026459"/>
              <a:gd name="connsiteX35" fmla="*/ 1896035 w 4769223"/>
              <a:gd name="connsiteY35" fmla="*/ 770965 h 1026459"/>
              <a:gd name="connsiteX36" fmla="*/ 1900517 w 4769223"/>
              <a:gd name="connsiteY36" fmla="*/ 811306 h 1026459"/>
              <a:gd name="connsiteX37" fmla="*/ 1900517 w 4769223"/>
              <a:gd name="connsiteY37" fmla="*/ 811306 h 1026459"/>
              <a:gd name="connsiteX38" fmla="*/ 1954306 w 4769223"/>
              <a:gd name="connsiteY38" fmla="*/ 802341 h 1026459"/>
              <a:gd name="connsiteX39" fmla="*/ 1994647 w 4769223"/>
              <a:gd name="connsiteY39" fmla="*/ 847165 h 1026459"/>
              <a:gd name="connsiteX40" fmla="*/ 2003611 w 4769223"/>
              <a:gd name="connsiteY40" fmla="*/ 887506 h 1026459"/>
              <a:gd name="connsiteX41" fmla="*/ 2034988 w 4769223"/>
              <a:gd name="connsiteY41" fmla="*/ 874059 h 1026459"/>
              <a:gd name="connsiteX42" fmla="*/ 2070847 w 4769223"/>
              <a:gd name="connsiteY42" fmla="*/ 865094 h 1026459"/>
              <a:gd name="connsiteX43" fmla="*/ 2097741 w 4769223"/>
              <a:gd name="connsiteY43" fmla="*/ 891988 h 1026459"/>
              <a:gd name="connsiteX44" fmla="*/ 2147047 w 4769223"/>
              <a:gd name="connsiteY44" fmla="*/ 883023 h 1026459"/>
              <a:gd name="connsiteX45" fmla="*/ 2214282 w 4769223"/>
              <a:gd name="connsiteY45" fmla="*/ 865094 h 1026459"/>
              <a:gd name="connsiteX46" fmla="*/ 2294964 w 4769223"/>
              <a:gd name="connsiteY46" fmla="*/ 874059 h 1026459"/>
              <a:gd name="connsiteX47" fmla="*/ 2375647 w 4769223"/>
              <a:gd name="connsiteY47" fmla="*/ 887506 h 1026459"/>
              <a:gd name="connsiteX48" fmla="*/ 2415988 w 4769223"/>
              <a:gd name="connsiteY48" fmla="*/ 865094 h 1026459"/>
              <a:gd name="connsiteX49" fmla="*/ 2456329 w 4769223"/>
              <a:gd name="connsiteY49" fmla="*/ 860612 h 1026459"/>
              <a:gd name="connsiteX50" fmla="*/ 2496670 w 4769223"/>
              <a:gd name="connsiteY50" fmla="*/ 874059 h 1026459"/>
              <a:gd name="connsiteX51" fmla="*/ 2537011 w 4769223"/>
              <a:gd name="connsiteY51" fmla="*/ 923365 h 1026459"/>
              <a:gd name="connsiteX52" fmla="*/ 2541494 w 4769223"/>
              <a:gd name="connsiteY52" fmla="*/ 959223 h 1026459"/>
              <a:gd name="connsiteX53" fmla="*/ 2572870 w 4769223"/>
              <a:gd name="connsiteY53" fmla="*/ 990600 h 1026459"/>
              <a:gd name="connsiteX54" fmla="*/ 2613211 w 4769223"/>
              <a:gd name="connsiteY54" fmla="*/ 1026459 h 1026459"/>
              <a:gd name="connsiteX55" fmla="*/ 2640106 w 4769223"/>
              <a:gd name="connsiteY55" fmla="*/ 981635 h 1026459"/>
              <a:gd name="connsiteX56" fmla="*/ 2649070 w 4769223"/>
              <a:gd name="connsiteY56" fmla="*/ 914400 h 1026459"/>
              <a:gd name="connsiteX57" fmla="*/ 2711823 w 4769223"/>
              <a:gd name="connsiteY57" fmla="*/ 945776 h 1026459"/>
              <a:gd name="connsiteX58" fmla="*/ 2743200 w 4769223"/>
              <a:gd name="connsiteY58" fmla="*/ 945776 h 1026459"/>
              <a:gd name="connsiteX59" fmla="*/ 2810435 w 4769223"/>
              <a:gd name="connsiteY59" fmla="*/ 968188 h 1026459"/>
              <a:gd name="connsiteX60" fmla="*/ 2846294 w 4769223"/>
              <a:gd name="connsiteY60" fmla="*/ 945776 h 1026459"/>
              <a:gd name="connsiteX61" fmla="*/ 2895600 w 4769223"/>
              <a:gd name="connsiteY61" fmla="*/ 923365 h 1026459"/>
              <a:gd name="connsiteX62" fmla="*/ 2873188 w 4769223"/>
              <a:gd name="connsiteY62" fmla="*/ 869576 h 1026459"/>
              <a:gd name="connsiteX63" fmla="*/ 2913529 w 4769223"/>
              <a:gd name="connsiteY63" fmla="*/ 838200 h 1026459"/>
              <a:gd name="connsiteX64" fmla="*/ 2967317 w 4769223"/>
              <a:gd name="connsiteY64" fmla="*/ 797859 h 1026459"/>
              <a:gd name="connsiteX65" fmla="*/ 2994211 w 4769223"/>
              <a:gd name="connsiteY65" fmla="*/ 735106 h 1026459"/>
              <a:gd name="connsiteX66" fmla="*/ 3039035 w 4769223"/>
              <a:gd name="connsiteY66" fmla="*/ 726141 h 1026459"/>
              <a:gd name="connsiteX67" fmla="*/ 3070411 w 4769223"/>
              <a:gd name="connsiteY67" fmla="*/ 694765 h 1026459"/>
              <a:gd name="connsiteX68" fmla="*/ 3056964 w 4769223"/>
              <a:gd name="connsiteY68" fmla="*/ 640976 h 1026459"/>
              <a:gd name="connsiteX69" fmla="*/ 3106270 w 4769223"/>
              <a:gd name="connsiteY69" fmla="*/ 632012 h 1026459"/>
              <a:gd name="connsiteX70" fmla="*/ 3160058 w 4769223"/>
              <a:gd name="connsiteY70" fmla="*/ 618565 h 1026459"/>
              <a:gd name="connsiteX71" fmla="*/ 3182470 w 4769223"/>
              <a:gd name="connsiteY71" fmla="*/ 596153 h 1026459"/>
              <a:gd name="connsiteX72" fmla="*/ 3213847 w 4769223"/>
              <a:gd name="connsiteY72" fmla="*/ 537882 h 1026459"/>
              <a:gd name="connsiteX73" fmla="*/ 3227294 w 4769223"/>
              <a:gd name="connsiteY73" fmla="*/ 497541 h 1026459"/>
              <a:gd name="connsiteX74" fmla="*/ 3258670 w 4769223"/>
              <a:gd name="connsiteY74" fmla="*/ 443753 h 1026459"/>
              <a:gd name="connsiteX75" fmla="*/ 3285564 w 4769223"/>
              <a:gd name="connsiteY75" fmla="*/ 416859 h 1026459"/>
              <a:gd name="connsiteX76" fmla="*/ 3276600 w 4769223"/>
              <a:gd name="connsiteY76" fmla="*/ 340659 h 1026459"/>
              <a:gd name="connsiteX77" fmla="*/ 3303494 w 4769223"/>
              <a:gd name="connsiteY77" fmla="*/ 291353 h 1026459"/>
              <a:gd name="connsiteX78" fmla="*/ 3352800 w 4769223"/>
              <a:gd name="connsiteY78" fmla="*/ 210670 h 1026459"/>
              <a:gd name="connsiteX79" fmla="*/ 3379694 w 4769223"/>
              <a:gd name="connsiteY79" fmla="*/ 165847 h 1026459"/>
              <a:gd name="connsiteX80" fmla="*/ 3420035 w 4769223"/>
              <a:gd name="connsiteY80" fmla="*/ 147918 h 1026459"/>
              <a:gd name="connsiteX81" fmla="*/ 3653117 w 4769223"/>
              <a:gd name="connsiteY81" fmla="*/ 98612 h 1026459"/>
              <a:gd name="connsiteX82" fmla="*/ 3872753 w 4769223"/>
              <a:gd name="connsiteY82" fmla="*/ 89647 h 1026459"/>
              <a:gd name="connsiteX83" fmla="*/ 4199964 w 4769223"/>
              <a:gd name="connsiteY83" fmla="*/ 129988 h 1026459"/>
              <a:gd name="connsiteX84" fmla="*/ 4388223 w 4769223"/>
              <a:gd name="connsiteY84" fmla="*/ 85165 h 1026459"/>
              <a:gd name="connsiteX85" fmla="*/ 4580964 w 4769223"/>
              <a:gd name="connsiteY85" fmla="*/ 26894 h 1026459"/>
              <a:gd name="connsiteX86" fmla="*/ 4652682 w 4769223"/>
              <a:gd name="connsiteY86" fmla="*/ 0 h 1026459"/>
              <a:gd name="connsiteX87" fmla="*/ 4648200 w 4769223"/>
              <a:gd name="connsiteY87" fmla="*/ 103094 h 1026459"/>
              <a:gd name="connsiteX88" fmla="*/ 4612341 w 4769223"/>
              <a:gd name="connsiteY88" fmla="*/ 161365 h 1026459"/>
              <a:gd name="connsiteX89" fmla="*/ 4630270 w 4769223"/>
              <a:gd name="connsiteY89" fmla="*/ 228600 h 1026459"/>
              <a:gd name="connsiteX90" fmla="*/ 4652682 w 4769223"/>
              <a:gd name="connsiteY90" fmla="*/ 295835 h 1026459"/>
              <a:gd name="connsiteX91" fmla="*/ 4697506 w 4769223"/>
              <a:gd name="connsiteY91" fmla="*/ 322729 h 1026459"/>
              <a:gd name="connsiteX92" fmla="*/ 4769223 w 4769223"/>
              <a:gd name="connsiteY92" fmla="*/ 336176 h 10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769223" h="1026459">
                <a:moveTo>
                  <a:pt x="0" y="452718"/>
                </a:moveTo>
                <a:lnTo>
                  <a:pt x="62753" y="443753"/>
                </a:lnTo>
                <a:lnTo>
                  <a:pt x="107576" y="452718"/>
                </a:lnTo>
                <a:lnTo>
                  <a:pt x="143435" y="484094"/>
                </a:lnTo>
                <a:lnTo>
                  <a:pt x="201706" y="484094"/>
                </a:lnTo>
                <a:lnTo>
                  <a:pt x="264458" y="470647"/>
                </a:lnTo>
                <a:lnTo>
                  <a:pt x="277906" y="506506"/>
                </a:lnTo>
                <a:lnTo>
                  <a:pt x="336176" y="475129"/>
                </a:lnTo>
                <a:lnTo>
                  <a:pt x="376517" y="461682"/>
                </a:lnTo>
                <a:lnTo>
                  <a:pt x="434788" y="461682"/>
                </a:lnTo>
                <a:lnTo>
                  <a:pt x="461682" y="448235"/>
                </a:lnTo>
                <a:lnTo>
                  <a:pt x="510988" y="434788"/>
                </a:lnTo>
                <a:lnTo>
                  <a:pt x="560294" y="470647"/>
                </a:lnTo>
                <a:lnTo>
                  <a:pt x="591670" y="502023"/>
                </a:lnTo>
                <a:lnTo>
                  <a:pt x="632011" y="533400"/>
                </a:lnTo>
                <a:lnTo>
                  <a:pt x="645458" y="596153"/>
                </a:lnTo>
                <a:lnTo>
                  <a:pt x="694764" y="618565"/>
                </a:lnTo>
                <a:lnTo>
                  <a:pt x="775447" y="627529"/>
                </a:lnTo>
                <a:lnTo>
                  <a:pt x="829235" y="627529"/>
                </a:lnTo>
                <a:lnTo>
                  <a:pt x="883023" y="623047"/>
                </a:lnTo>
                <a:lnTo>
                  <a:pt x="883023" y="623047"/>
                </a:lnTo>
                <a:lnTo>
                  <a:pt x="999564" y="587188"/>
                </a:lnTo>
                <a:lnTo>
                  <a:pt x="1232647" y="560294"/>
                </a:lnTo>
                <a:lnTo>
                  <a:pt x="1335741" y="479612"/>
                </a:lnTo>
                <a:lnTo>
                  <a:pt x="1411941" y="475129"/>
                </a:lnTo>
                <a:lnTo>
                  <a:pt x="1501588" y="470647"/>
                </a:lnTo>
                <a:lnTo>
                  <a:pt x="1573306" y="475129"/>
                </a:lnTo>
                <a:lnTo>
                  <a:pt x="1631576" y="452718"/>
                </a:lnTo>
                <a:lnTo>
                  <a:pt x="1671917" y="591670"/>
                </a:lnTo>
                <a:lnTo>
                  <a:pt x="1703294" y="654423"/>
                </a:lnTo>
                <a:lnTo>
                  <a:pt x="1703294" y="654423"/>
                </a:lnTo>
                <a:lnTo>
                  <a:pt x="1779494" y="676835"/>
                </a:lnTo>
                <a:lnTo>
                  <a:pt x="1801906" y="712694"/>
                </a:lnTo>
                <a:lnTo>
                  <a:pt x="1869141" y="703729"/>
                </a:lnTo>
                <a:lnTo>
                  <a:pt x="1869141" y="703729"/>
                </a:lnTo>
                <a:lnTo>
                  <a:pt x="1896035" y="770965"/>
                </a:lnTo>
                <a:lnTo>
                  <a:pt x="1900517" y="811306"/>
                </a:lnTo>
                <a:lnTo>
                  <a:pt x="1900517" y="811306"/>
                </a:lnTo>
                <a:lnTo>
                  <a:pt x="1954306" y="802341"/>
                </a:lnTo>
                <a:lnTo>
                  <a:pt x="1994647" y="847165"/>
                </a:lnTo>
                <a:lnTo>
                  <a:pt x="2003611" y="887506"/>
                </a:lnTo>
                <a:lnTo>
                  <a:pt x="2034988" y="874059"/>
                </a:lnTo>
                <a:lnTo>
                  <a:pt x="2070847" y="865094"/>
                </a:lnTo>
                <a:lnTo>
                  <a:pt x="2097741" y="891988"/>
                </a:lnTo>
                <a:lnTo>
                  <a:pt x="2147047" y="883023"/>
                </a:lnTo>
                <a:lnTo>
                  <a:pt x="2214282" y="865094"/>
                </a:lnTo>
                <a:lnTo>
                  <a:pt x="2294964" y="874059"/>
                </a:lnTo>
                <a:lnTo>
                  <a:pt x="2375647" y="887506"/>
                </a:lnTo>
                <a:lnTo>
                  <a:pt x="2415988" y="865094"/>
                </a:lnTo>
                <a:lnTo>
                  <a:pt x="2456329" y="860612"/>
                </a:lnTo>
                <a:lnTo>
                  <a:pt x="2496670" y="874059"/>
                </a:lnTo>
                <a:lnTo>
                  <a:pt x="2537011" y="923365"/>
                </a:lnTo>
                <a:lnTo>
                  <a:pt x="2541494" y="959223"/>
                </a:lnTo>
                <a:lnTo>
                  <a:pt x="2572870" y="990600"/>
                </a:lnTo>
                <a:lnTo>
                  <a:pt x="2613211" y="1026459"/>
                </a:lnTo>
                <a:lnTo>
                  <a:pt x="2640106" y="981635"/>
                </a:lnTo>
                <a:lnTo>
                  <a:pt x="2649070" y="914400"/>
                </a:lnTo>
                <a:lnTo>
                  <a:pt x="2711823" y="945776"/>
                </a:lnTo>
                <a:lnTo>
                  <a:pt x="2743200" y="945776"/>
                </a:lnTo>
                <a:lnTo>
                  <a:pt x="2810435" y="968188"/>
                </a:lnTo>
                <a:lnTo>
                  <a:pt x="2846294" y="945776"/>
                </a:lnTo>
                <a:lnTo>
                  <a:pt x="2895600" y="923365"/>
                </a:lnTo>
                <a:lnTo>
                  <a:pt x="2873188" y="869576"/>
                </a:lnTo>
                <a:lnTo>
                  <a:pt x="2913529" y="838200"/>
                </a:lnTo>
                <a:lnTo>
                  <a:pt x="2967317" y="797859"/>
                </a:lnTo>
                <a:lnTo>
                  <a:pt x="2994211" y="735106"/>
                </a:lnTo>
                <a:lnTo>
                  <a:pt x="3039035" y="726141"/>
                </a:lnTo>
                <a:lnTo>
                  <a:pt x="3070411" y="694765"/>
                </a:lnTo>
                <a:lnTo>
                  <a:pt x="3056964" y="640976"/>
                </a:lnTo>
                <a:lnTo>
                  <a:pt x="3106270" y="632012"/>
                </a:lnTo>
                <a:lnTo>
                  <a:pt x="3160058" y="618565"/>
                </a:lnTo>
                <a:lnTo>
                  <a:pt x="3182470" y="596153"/>
                </a:lnTo>
                <a:lnTo>
                  <a:pt x="3213847" y="537882"/>
                </a:lnTo>
                <a:lnTo>
                  <a:pt x="3227294" y="497541"/>
                </a:lnTo>
                <a:lnTo>
                  <a:pt x="3258670" y="443753"/>
                </a:lnTo>
                <a:lnTo>
                  <a:pt x="3285564" y="416859"/>
                </a:lnTo>
                <a:lnTo>
                  <a:pt x="3276600" y="340659"/>
                </a:lnTo>
                <a:lnTo>
                  <a:pt x="3303494" y="291353"/>
                </a:lnTo>
                <a:lnTo>
                  <a:pt x="3352800" y="210670"/>
                </a:lnTo>
                <a:lnTo>
                  <a:pt x="3379694" y="165847"/>
                </a:lnTo>
                <a:lnTo>
                  <a:pt x="3420035" y="147918"/>
                </a:lnTo>
                <a:lnTo>
                  <a:pt x="3653117" y="98612"/>
                </a:lnTo>
                <a:lnTo>
                  <a:pt x="3872753" y="89647"/>
                </a:lnTo>
                <a:lnTo>
                  <a:pt x="4199964" y="129988"/>
                </a:lnTo>
                <a:lnTo>
                  <a:pt x="4388223" y="85165"/>
                </a:lnTo>
                <a:lnTo>
                  <a:pt x="4580964" y="26894"/>
                </a:lnTo>
                <a:lnTo>
                  <a:pt x="4652682" y="0"/>
                </a:lnTo>
                <a:lnTo>
                  <a:pt x="4648200" y="103094"/>
                </a:lnTo>
                <a:lnTo>
                  <a:pt x="4612341" y="161365"/>
                </a:lnTo>
                <a:lnTo>
                  <a:pt x="4630270" y="228600"/>
                </a:lnTo>
                <a:lnTo>
                  <a:pt x="4652682" y="295835"/>
                </a:lnTo>
                <a:lnTo>
                  <a:pt x="4697506" y="322729"/>
                </a:lnTo>
                <a:lnTo>
                  <a:pt x="4769223" y="336176"/>
                </a:lnTo>
              </a:path>
            </a:pathLst>
          </a:cu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2546488" y="2417849"/>
            <a:ext cx="892786" cy="792920"/>
            <a:chOff x="2653496" y="2349753"/>
            <a:chExt cx="892786" cy="792920"/>
          </a:xfrm>
        </p:grpSpPr>
        <p:sp>
          <p:nvSpPr>
            <p:cNvPr id="3" name="Flèche droite 2"/>
            <p:cNvSpPr/>
            <p:nvPr/>
          </p:nvSpPr>
          <p:spPr>
            <a:xfrm>
              <a:off x="2818566" y="2349753"/>
              <a:ext cx="727716" cy="265375"/>
            </a:xfrm>
            <a:prstGeom prst="rightArrow">
              <a:avLst/>
            </a:prstGeom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droite 29"/>
            <p:cNvSpPr/>
            <p:nvPr/>
          </p:nvSpPr>
          <p:spPr>
            <a:xfrm rot="5400000">
              <a:off x="2422326" y="2646127"/>
              <a:ext cx="727716" cy="265375"/>
            </a:xfrm>
            <a:prstGeom prst="rightArrow">
              <a:avLst/>
            </a:prstGeom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TextBox 17"/>
          <p:cNvSpPr txBox="1"/>
          <p:nvPr/>
        </p:nvSpPr>
        <p:spPr>
          <a:xfrm>
            <a:off x="7300988" y="2360446"/>
            <a:ext cx="10201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100 - 140</a:t>
            </a:r>
            <a:endParaRPr lang="en-IN" sz="1400" b="1" dirty="0"/>
          </a:p>
        </p:txBody>
      </p:sp>
      <p:sp>
        <p:nvSpPr>
          <p:cNvPr id="32" name="TextBox 17"/>
          <p:cNvSpPr txBox="1"/>
          <p:nvPr/>
        </p:nvSpPr>
        <p:spPr>
          <a:xfrm>
            <a:off x="7302313" y="2648018"/>
            <a:ext cx="10201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&gt; 140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23873664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>
          <a:xfrm>
            <a:off x="6748045" y="6324241"/>
            <a:ext cx="2133600" cy="365125"/>
          </a:xfrm>
        </p:spPr>
        <p:txBody>
          <a:bodyPr/>
          <a:lstStyle/>
          <a:p>
            <a:fld id="{C112EC27-EC5A-4E15-AA8A-17CCB0704F7C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Soil-plant scale solute budget : monitoring set up</a:t>
            </a: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01" name="Groupe 200"/>
          <p:cNvGrpSpPr/>
          <p:nvPr/>
        </p:nvGrpSpPr>
        <p:grpSpPr>
          <a:xfrm>
            <a:off x="302312" y="912520"/>
            <a:ext cx="8662176" cy="5387109"/>
            <a:chOff x="302312" y="912520"/>
            <a:chExt cx="8662176" cy="5387109"/>
          </a:xfrm>
        </p:grpSpPr>
        <p:sp>
          <p:nvSpPr>
            <p:cNvPr id="202" name="ZoneTexte 201"/>
            <p:cNvSpPr txBox="1"/>
            <p:nvPr/>
          </p:nvSpPr>
          <p:spPr>
            <a:xfrm>
              <a:off x="5317694" y="2652326"/>
              <a:ext cx="3070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Profile of </a:t>
              </a:r>
              <a:r>
                <a:rPr lang="fr-FR" dirty="0" err="1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rhizon</a:t>
              </a:r>
              <a:r>
                <a:rPr lang="fr-FR" dirty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 samplers</a:t>
              </a:r>
            </a:p>
          </p:txBody>
        </p:sp>
        <p:sp>
          <p:nvSpPr>
            <p:cNvPr id="203" name="ZoneTexte 202"/>
            <p:cNvSpPr txBox="1"/>
            <p:nvPr/>
          </p:nvSpPr>
          <p:spPr>
            <a:xfrm>
              <a:off x="1475656" y="2618717"/>
              <a:ext cx="1066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3333FF"/>
                  </a:solidFill>
                </a:rPr>
                <a:t>TDR tube</a:t>
              </a:r>
            </a:p>
          </p:txBody>
        </p:sp>
        <p:sp>
          <p:nvSpPr>
            <p:cNvPr id="204" name="ZoneTexte 203"/>
            <p:cNvSpPr txBox="1"/>
            <p:nvPr/>
          </p:nvSpPr>
          <p:spPr>
            <a:xfrm>
              <a:off x="4940022" y="3044775"/>
              <a:ext cx="393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latin typeface="Arial" pitchFamily="34" charset="0"/>
                  <a:cs typeface="Arial" pitchFamily="34" charset="0"/>
                </a:rPr>
                <a:t>above</a:t>
              </a:r>
              <a:r>
                <a:rPr lang="fr-FR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err="1">
                  <a:latin typeface="Arial" pitchFamily="34" charset="0"/>
                  <a:cs typeface="Arial" pitchFamily="34" charset="0"/>
                </a:rPr>
                <a:t>root</a:t>
              </a:r>
              <a:r>
                <a:rPr lang="fr-FR" dirty="0">
                  <a:latin typeface="Arial" pitchFamily="34" charset="0"/>
                  <a:cs typeface="Arial" pitchFamily="34" charset="0"/>
                </a:rPr>
                <a:t> zone (</a:t>
              </a:r>
              <a:r>
                <a:rPr lang="fr-FR" dirty="0" err="1">
                  <a:latin typeface="Arial" pitchFamily="34" charset="0"/>
                  <a:cs typeface="Arial" pitchFamily="34" charset="0"/>
                </a:rPr>
                <a:t>soil</a:t>
              </a:r>
              <a:r>
                <a:rPr lang="fr-FR" dirty="0">
                  <a:latin typeface="Arial" pitchFamily="34" charset="0"/>
                  <a:cs typeface="Arial" pitchFamily="34" charset="0"/>
                </a:rPr>
                <a:t> input, 10cm)</a:t>
              </a:r>
            </a:p>
          </p:txBody>
        </p:sp>
        <p:sp>
          <p:nvSpPr>
            <p:cNvPr id="205" name="ZoneTexte 204"/>
            <p:cNvSpPr txBox="1"/>
            <p:nvPr/>
          </p:nvSpPr>
          <p:spPr>
            <a:xfrm>
              <a:off x="5045588" y="5697829"/>
              <a:ext cx="3918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latin typeface="Arial" pitchFamily="34" charset="0"/>
                  <a:cs typeface="Arial" pitchFamily="34" charset="0"/>
                </a:rPr>
                <a:t>below</a:t>
              </a:r>
              <a:r>
                <a:rPr lang="fr-FR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err="1">
                  <a:latin typeface="Arial" pitchFamily="34" charset="0"/>
                  <a:cs typeface="Arial" pitchFamily="34" charset="0"/>
                </a:rPr>
                <a:t>root</a:t>
              </a:r>
              <a:r>
                <a:rPr lang="fr-FR" dirty="0">
                  <a:latin typeface="Arial" pitchFamily="34" charset="0"/>
                  <a:cs typeface="Arial" pitchFamily="34" charset="0"/>
                </a:rPr>
                <a:t> zone (</a:t>
              </a:r>
              <a:r>
                <a:rPr lang="fr-FR" dirty="0" err="1">
                  <a:latin typeface="Arial" pitchFamily="34" charset="0"/>
                  <a:cs typeface="Arial" pitchFamily="34" charset="0"/>
                </a:rPr>
                <a:t>soil</a:t>
              </a:r>
              <a:r>
                <a:rPr lang="fr-FR" dirty="0">
                  <a:latin typeface="Arial" pitchFamily="34" charset="0"/>
                  <a:cs typeface="Arial" pitchFamily="34" charset="0"/>
                </a:rPr>
                <a:t> output, 100cm)</a:t>
              </a:r>
            </a:p>
          </p:txBody>
        </p:sp>
        <p:sp>
          <p:nvSpPr>
            <p:cNvPr id="206" name="ZoneTexte 205"/>
            <p:cNvSpPr txBox="1"/>
            <p:nvPr/>
          </p:nvSpPr>
          <p:spPr>
            <a:xfrm>
              <a:off x="5450878" y="3661935"/>
              <a:ext cx="2571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latin typeface="Arial" pitchFamily="34" charset="0"/>
                  <a:cs typeface="Arial" pitchFamily="34" charset="0"/>
                </a:rPr>
                <a:t>Root</a:t>
              </a:r>
              <a:r>
                <a:rPr lang="fr-FR" dirty="0">
                  <a:latin typeface="Arial" pitchFamily="34" charset="0"/>
                  <a:cs typeface="Arial" pitchFamily="34" charset="0"/>
                </a:rPr>
                <a:t> zone</a:t>
              </a:r>
            </a:p>
          </p:txBody>
        </p:sp>
        <p:sp>
          <p:nvSpPr>
            <p:cNvPr id="207" name="ZoneTexte 206"/>
            <p:cNvSpPr txBox="1"/>
            <p:nvPr/>
          </p:nvSpPr>
          <p:spPr>
            <a:xfrm>
              <a:off x="1043335" y="2308422"/>
              <a:ext cx="265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u="sng" dirty="0" err="1">
                  <a:latin typeface="Arial" pitchFamily="34" charset="0"/>
                  <a:cs typeface="Arial" pitchFamily="34" charset="0"/>
                </a:rPr>
                <a:t>Soil</a:t>
              </a:r>
              <a:r>
                <a:rPr lang="fr-FR" b="1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b="1" u="sng" dirty="0" err="1">
                  <a:latin typeface="Arial" pitchFamily="34" charset="0"/>
                  <a:cs typeface="Arial" pitchFamily="34" charset="0"/>
                </a:rPr>
                <a:t>moisture</a:t>
              </a:r>
              <a:r>
                <a:rPr lang="fr-FR" b="1" u="sng" dirty="0">
                  <a:latin typeface="Arial" pitchFamily="34" charset="0"/>
                  <a:cs typeface="Arial" pitchFamily="34" charset="0"/>
                </a:rPr>
                <a:t> profile</a:t>
              </a: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5312985" y="2360630"/>
              <a:ext cx="3197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u="sng" dirty="0" err="1">
                  <a:latin typeface="Arial" pitchFamily="34" charset="0"/>
                  <a:cs typeface="Arial" pitchFamily="34" charset="0"/>
                </a:rPr>
                <a:t>Soil</a:t>
              </a:r>
              <a:r>
                <a:rPr lang="fr-FR" b="1" u="sng" dirty="0">
                  <a:latin typeface="Arial" pitchFamily="34" charset="0"/>
                  <a:cs typeface="Arial" pitchFamily="34" charset="0"/>
                </a:rPr>
                <a:t> solution composition</a:t>
              </a:r>
            </a:p>
          </p:txBody>
        </p:sp>
        <p:sp>
          <p:nvSpPr>
            <p:cNvPr id="209" name="ZoneTexte 208"/>
            <p:cNvSpPr txBox="1"/>
            <p:nvPr/>
          </p:nvSpPr>
          <p:spPr>
            <a:xfrm>
              <a:off x="4790603" y="1501775"/>
              <a:ext cx="3607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u="sng" dirty="0">
                  <a:latin typeface="Arial" pitchFamily="34" charset="0"/>
                  <a:cs typeface="Arial" pitchFamily="34" charset="0"/>
                </a:rPr>
                <a:t>Water input </a:t>
              </a:r>
              <a:r>
                <a:rPr lang="fr-FR" dirty="0">
                  <a:latin typeface="Arial" pitchFamily="34" charset="0"/>
                  <a:cs typeface="Arial" pitchFamily="34" charset="0"/>
                </a:rPr>
                <a:t>(irrigation, </a:t>
              </a:r>
              <a:r>
                <a:rPr lang="fr-FR" dirty="0" err="1">
                  <a:latin typeface="Arial" pitchFamily="34" charset="0"/>
                  <a:cs typeface="Arial" pitchFamily="34" charset="0"/>
                </a:rPr>
                <a:t>rainfall</a:t>
              </a:r>
              <a:r>
                <a:rPr lang="fr-FR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210" name="ZoneTexte 209"/>
            <p:cNvSpPr txBox="1"/>
            <p:nvPr/>
          </p:nvSpPr>
          <p:spPr>
            <a:xfrm>
              <a:off x="4800320" y="1757623"/>
              <a:ext cx="2571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Rain</a:t>
              </a:r>
              <a:r>
                <a:rPr lang="fr-FR" dirty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 gauge</a:t>
              </a:r>
            </a:p>
          </p:txBody>
        </p:sp>
        <p:grpSp>
          <p:nvGrpSpPr>
            <p:cNvPr id="211" name="Groupe 81"/>
            <p:cNvGrpSpPr/>
            <p:nvPr/>
          </p:nvGrpSpPr>
          <p:grpSpPr>
            <a:xfrm>
              <a:off x="2557491" y="912520"/>
              <a:ext cx="3633004" cy="5387109"/>
              <a:chOff x="2496772" y="659583"/>
              <a:chExt cx="4120988" cy="6048734"/>
            </a:xfrm>
          </p:grpSpPr>
          <p:grpSp>
            <p:nvGrpSpPr>
              <p:cNvPr id="215" name="Groupe 82"/>
              <p:cNvGrpSpPr/>
              <p:nvPr/>
            </p:nvGrpSpPr>
            <p:grpSpPr>
              <a:xfrm>
                <a:off x="2496772" y="659583"/>
                <a:ext cx="4120988" cy="6048734"/>
                <a:chOff x="2191972" y="672717"/>
                <a:chExt cx="4120988" cy="6048734"/>
              </a:xfrm>
            </p:grpSpPr>
            <p:pic>
              <p:nvPicPr>
                <p:cNvPr id="232" name="Picture 5" descr="C:\Users\RIOTTE\Desktop\profil sol noir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029" t="48011" r="39742" b="27426"/>
                <a:stretch/>
              </p:blipFill>
              <p:spPr bwMode="auto">
                <a:xfrm>
                  <a:off x="2587176" y="2921677"/>
                  <a:ext cx="2005103" cy="3678457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33" name="Groupe 100"/>
                <p:cNvGrpSpPr/>
                <p:nvPr/>
              </p:nvGrpSpPr>
              <p:grpSpPr>
                <a:xfrm>
                  <a:off x="3524332" y="3012684"/>
                  <a:ext cx="1119833" cy="3465041"/>
                  <a:chOff x="1213423" y="2471229"/>
                  <a:chExt cx="1119833" cy="3465041"/>
                </a:xfrm>
              </p:grpSpPr>
              <p:pic>
                <p:nvPicPr>
                  <p:cNvPr id="268" name="Picture 3" descr="C:\Users\RIOTTE\Desktop\1908D4.5L09_LG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9375" b="89286" l="8667" r="92000">
                                <a14:foregroundMark x1="14333" y1="77679" x2="14333" y2="77679"/>
                                <a14:foregroundMark x1="8667" y1="80804" x2="8667" y2="80804"/>
                                <a14:foregroundMark x1="9667" y1="80357" x2="9667" y2="80357"/>
                                <a14:foregroundMark x1="56000" y1="45536" x2="56000" y2="45536"/>
                                <a14:foregroundMark x1="55000" y1="46429" x2="55000" y2="46429"/>
                                <a14:backgroundMark x1="25667" y1="72321" x2="25667" y2="72321"/>
                                <a14:backgroundMark x1="16333" y1="79464" x2="16333" y2="79464"/>
                                <a14:backgroundMark x1="46333" y1="56250" x2="46333" y2="56250"/>
                                <a14:backgroundMark x1="55333" y1="49107" x2="55333" y2="49107"/>
                                <a14:backgroundMark x1="58667" y1="48661" x2="58667" y2="48661"/>
                                <a14:backgroundMark x1="83000" y1="31696" x2="83000" y2="31696"/>
                                <a14:backgroundMark x1="73000" y1="40625" x2="73000" y2="40625"/>
                                <a14:backgroundMark x1="65000" y1="44196" x2="65000" y2="44196"/>
                                <a14:backgroundMark x1="80000" y1="33482" x2="80000" y2="33482"/>
                                <a14:backgroundMark x1="83000" y1="30804" x2="83000" y2="30804"/>
                                <a14:backgroundMark x1="89333" y1="27232" x2="89333" y2="27232"/>
                                <a14:backgroundMark x1="26333" y1="70089" x2="26333" y2="70089"/>
                                <a14:backgroundMark x1="23333" y1="72768" x2="23333" y2="72768"/>
                                <a14:backgroundMark x1="10333" y1="83482" x2="10333" y2="83482"/>
                                <a14:backgroundMark x1="11000" y1="82589" x2="11000" y2="82589"/>
                                <a14:backgroundMark x1="12000" y1="81250" x2="12000" y2="81250"/>
                                <a14:backgroundMark x1="13000" y1="80804" x2="13000" y2="80804"/>
                                <a14:backgroundMark x1="13667" y1="79911" x2="13667" y2="79911"/>
                                <a14:backgroundMark x1="13000" y1="80357" x2="13000" y2="80357"/>
                                <a14:backgroundMark x1="15333" y1="79464" x2="15333" y2="79464"/>
                                <a14:backgroundMark x1="16333" y1="77679" x2="17000" y2="77679"/>
                                <a14:backgroundMark x1="18000" y1="76786" x2="18000" y2="76786"/>
                                <a14:backgroundMark x1="19000" y1="76339" x2="19000" y2="76339"/>
                                <a14:backgroundMark x1="19333" y1="75446" x2="19667" y2="75446"/>
                                <a14:backgroundMark x1="20667" y1="74554" x2="20667" y2="74554"/>
                                <a14:backgroundMark x1="21667" y1="73661" x2="21667" y2="73661"/>
                                <a14:backgroundMark x1="22333" y1="73214" x2="22333" y2="73214"/>
                                <a14:backgroundMark x1="23333" y1="72321" x2="23333" y2="72321"/>
                                <a14:backgroundMark x1="14333" y1="79464" x2="14333" y2="79464"/>
                                <a14:backgroundMark x1="27333" y1="69643" x2="27333" y2="69643"/>
                                <a14:backgroundMark x1="28000" y1="68750" x2="28000" y2="68750"/>
                                <a14:backgroundMark x1="29333" y1="67857" x2="29667" y2="67857"/>
                                <a14:backgroundMark x1="31000" y1="66518" x2="31000" y2="66518"/>
                                <a14:backgroundMark x1="32333" y1="65625" x2="32333" y2="65625"/>
                                <a14:backgroundMark x1="33667" y1="64732" x2="33667" y2="64732"/>
                                <a14:backgroundMark x1="35000" y1="63839" x2="35000" y2="63839"/>
                                <a14:backgroundMark x1="36333" y1="62500" x2="36333" y2="62500"/>
                                <a14:backgroundMark x1="37667" y1="61607" x2="37667" y2="61607"/>
                                <a14:backgroundMark x1="39000" y1="60268" x2="39000" y2="60268"/>
                                <a14:backgroundMark x1="40333" y1="58929" x2="40333" y2="58929"/>
                                <a14:backgroundMark x1="42333" y1="58036" x2="42333" y2="58036"/>
                                <a14:backgroundMark x1="43333" y1="57143" x2="43667" y2="57143"/>
                                <a14:backgroundMark x1="45333" y1="56250" x2="45333" y2="56250"/>
                                <a14:backgroundMark x1="46667" y1="55357" x2="46667" y2="55357"/>
                                <a14:backgroundMark x1="47667" y1="54464" x2="47667" y2="54464"/>
                                <a14:backgroundMark x1="57333" y1="48214" x2="58333" y2="48214"/>
                                <a14:backgroundMark x1="75333" y1="31696" x2="75333" y2="31696"/>
                                <a14:backgroundMark x1="78333" y1="28125" x2="78333" y2="28125"/>
                                <a14:backgroundMark x1="82000" y1="25446" x2="82333" y2="25000"/>
                                <a14:backgroundMark x1="85000" y1="23661" x2="86333" y2="22768"/>
                                <a14:backgroundMark x1="90000" y1="20089" x2="91000" y2="19196"/>
                                <a14:backgroundMark x1="88667" y1="21429" x2="88667" y2="21429"/>
                                <a14:backgroundMark x1="87667" y1="19643" x2="87667" y2="19643"/>
                                <a14:backgroundMark x1="90000" y1="24554" x2="90000" y2="24554"/>
                                <a14:backgroundMark x1="75667" y1="35268" x2="75667" y2="35268"/>
                                <a14:backgroundMark x1="73667" y1="38839" x2="73667" y2="38839"/>
                                <a14:backgroundMark x1="73333" y1="38393" x2="73333" y2="38393"/>
                                <a14:backgroundMark x1="73000" y1="37500" x2="73000" y2="37500"/>
                              </a14:backgroundRemoval>
                            </a14:imgEffect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00000">
                    <a:off x="1213423" y="2471229"/>
                    <a:ext cx="1119833" cy="836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  <a:softEdge rad="31750"/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9" name="Picture 3" descr="C:\Users\RIOTTE\Desktop\1908D4.5L09_LG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9375" b="89286" l="8667" r="92000">
                                <a14:foregroundMark x1="14333" y1="77679" x2="14333" y2="77679"/>
                                <a14:foregroundMark x1="8667" y1="80804" x2="8667" y2="80804"/>
                                <a14:foregroundMark x1="9667" y1="80357" x2="9667" y2="80357"/>
                                <a14:foregroundMark x1="56000" y1="45536" x2="56000" y2="45536"/>
                                <a14:foregroundMark x1="55000" y1="46429" x2="55000" y2="46429"/>
                                <a14:backgroundMark x1="25667" y1="72321" x2="25667" y2="72321"/>
                                <a14:backgroundMark x1="16333" y1="79464" x2="16333" y2="79464"/>
                                <a14:backgroundMark x1="46333" y1="56250" x2="46333" y2="56250"/>
                                <a14:backgroundMark x1="55333" y1="49107" x2="55333" y2="49107"/>
                                <a14:backgroundMark x1="58667" y1="48661" x2="58667" y2="48661"/>
                                <a14:backgroundMark x1="83000" y1="31696" x2="83000" y2="31696"/>
                                <a14:backgroundMark x1="73000" y1="40625" x2="73000" y2="40625"/>
                                <a14:backgroundMark x1="65000" y1="44196" x2="65000" y2="44196"/>
                                <a14:backgroundMark x1="80000" y1="33482" x2="80000" y2="33482"/>
                                <a14:backgroundMark x1="83000" y1="30804" x2="83000" y2="30804"/>
                                <a14:backgroundMark x1="89333" y1="27232" x2="89333" y2="27232"/>
                                <a14:backgroundMark x1="26333" y1="70089" x2="26333" y2="70089"/>
                                <a14:backgroundMark x1="23333" y1="72768" x2="23333" y2="72768"/>
                                <a14:backgroundMark x1="10333" y1="83482" x2="10333" y2="83482"/>
                                <a14:backgroundMark x1="11000" y1="82589" x2="11000" y2="82589"/>
                                <a14:backgroundMark x1="12000" y1="81250" x2="12000" y2="81250"/>
                                <a14:backgroundMark x1="13000" y1="80804" x2="13000" y2="80804"/>
                                <a14:backgroundMark x1="13667" y1="79911" x2="13667" y2="79911"/>
                                <a14:backgroundMark x1="13000" y1="80357" x2="13000" y2="80357"/>
                                <a14:backgroundMark x1="15333" y1="79464" x2="15333" y2="79464"/>
                                <a14:backgroundMark x1="16333" y1="77679" x2="17000" y2="77679"/>
                                <a14:backgroundMark x1="18000" y1="76786" x2="18000" y2="76786"/>
                                <a14:backgroundMark x1="19000" y1="76339" x2="19000" y2="76339"/>
                                <a14:backgroundMark x1="19333" y1="75446" x2="19667" y2="75446"/>
                                <a14:backgroundMark x1="20667" y1="74554" x2="20667" y2="74554"/>
                                <a14:backgroundMark x1="21667" y1="73661" x2="21667" y2="73661"/>
                                <a14:backgroundMark x1="22333" y1="73214" x2="22333" y2="73214"/>
                                <a14:backgroundMark x1="23333" y1="72321" x2="23333" y2="72321"/>
                                <a14:backgroundMark x1="14333" y1="79464" x2="14333" y2="79464"/>
                                <a14:backgroundMark x1="27333" y1="69643" x2="27333" y2="69643"/>
                                <a14:backgroundMark x1="28000" y1="68750" x2="28000" y2="68750"/>
                                <a14:backgroundMark x1="29333" y1="67857" x2="29667" y2="67857"/>
                                <a14:backgroundMark x1="31000" y1="66518" x2="31000" y2="66518"/>
                                <a14:backgroundMark x1="32333" y1="65625" x2="32333" y2="65625"/>
                                <a14:backgroundMark x1="33667" y1="64732" x2="33667" y2="64732"/>
                                <a14:backgroundMark x1="35000" y1="63839" x2="35000" y2="63839"/>
                                <a14:backgroundMark x1="36333" y1="62500" x2="36333" y2="62500"/>
                                <a14:backgroundMark x1="37667" y1="61607" x2="37667" y2="61607"/>
                                <a14:backgroundMark x1="39000" y1="60268" x2="39000" y2="60268"/>
                                <a14:backgroundMark x1="40333" y1="58929" x2="40333" y2="58929"/>
                                <a14:backgroundMark x1="42333" y1="58036" x2="42333" y2="58036"/>
                                <a14:backgroundMark x1="43333" y1="57143" x2="43667" y2="57143"/>
                                <a14:backgroundMark x1="45333" y1="56250" x2="45333" y2="56250"/>
                                <a14:backgroundMark x1="46667" y1="55357" x2="46667" y2="55357"/>
                                <a14:backgroundMark x1="47667" y1="54464" x2="47667" y2="54464"/>
                                <a14:backgroundMark x1="57333" y1="48214" x2="58333" y2="48214"/>
                                <a14:backgroundMark x1="75333" y1="31696" x2="75333" y2="31696"/>
                                <a14:backgroundMark x1="78333" y1="28125" x2="78333" y2="28125"/>
                                <a14:backgroundMark x1="82000" y1="25446" x2="82333" y2="25000"/>
                                <a14:backgroundMark x1="85000" y1="23661" x2="86333" y2="22768"/>
                                <a14:backgroundMark x1="90000" y1="20089" x2="91000" y2="19196"/>
                                <a14:backgroundMark x1="88667" y1="21429" x2="88667" y2="21429"/>
                                <a14:backgroundMark x1="87667" y1="19643" x2="87667" y2="19643"/>
                                <a14:backgroundMark x1="90000" y1="24554" x2="90000" y2="24554"/>
                                <a14:backgroundMark x1="75667" y1="35268" x2="75667" y2="35268"/>
                                <a14:backgroundMark x1="73667" y1="38839" x2="73667" y2="38839"/>
                                <a14:backgroundMark x1="73333" y1="38393" x2="73333" y2="38393"/>
                                <a14:backgroundMark x1="73000" y1="37500" x2="73000" y2="37500"/>
                              </a14:backgroundRemoval>
                            </a14:imgEffect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00000">
                    <a:off x="1213423" y="5100128"/>
                    <a:ext cx="1119833" cy="836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  <a:softEdge rad="31750"/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0" name="Picture 3" descr="C:\Users\RIOTTE\Desktop\1908D4.5L09_LG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9375" b="89286" l="8667" r="92000">
                                <a14:foregroundMark x1="14333" y1="77679" x2="14333" y2="77679"/>
                                <a14:foregroundMark x1="8667" y1="80804" x2="8667" y2="80804"/>
                                <a14:foregroundMark x1="9667" y1="80357" x2="9667" y2="80357"/>
                                <a14:foregroundMark x1="56000" y1="45536" x2="56000" y2="45536"/>
                                <a14:foregroundMark x1="55000" y1="46429" x2="55000" y2="46429"/>
                                <a14:backgroundMark x1="25667" y1="72321" x2="25667" y2="72321"/>
                                <a14:backgroundMark x1="16333" y1="79464" x2="16333" y2="79464"/>
                                <a14:backgroundMark x1="46333" y1="56250" x2="46333" y2="56250"/>
                                <a14:backgroundMark x1="55333" y1="49107" x2="55333" y2="49107"/>
                                <a14:backgroundMark x1="58667" y1="48661" x2="58667" y2="48661"/>
                                <a14:backgroundMark x1="83000" y1="31696" x2="83000" y2="31696"/>
                                <a14:backgroundMark x1="73000" y1="40625" x2="73000" y2="40625"/>
                                <a14:backgroundMark x1="65000" y1="44196" x2="65000" y2="44196"/>
                                <a14:backgroundMark x1="80000" y1="33482" x2="80000" y2="33482"/>
                                <a14:backgroundMark x1="83000" y1="30804" x2="83000" y2="30804"/>
                                <a14:backgroundMark x1="89333" y1="27232" x2="89333" y2="27232"/>
                                <a14:backgroundMark x1="26333" y1="70089" x2="26333" y2="70089"/>
                                <a14:backgroundMark x1="23333" y1="72768" x2="23333" y2="72768"/>
                                <a14:backgroundMark x1="10333" y1="83482" x2="10333" y2="83482"/>
                                <a14:backgroundMark x1="11000" y1="82589" x2="11000" y2="82589"/>
                                <a14:backgroundMark x1="12000" y1="81250" x2="12000" y2="81250"/>
                                <a14:backgroundMark x1="13000" y1="80804" x2="13000" y2="80804"/>
                                <a14:backgroundMark x1="13667" y1="79911" x2="13667" y2="79911"/>
                                <a14:backgroundMark x1="13000" y1="80357" x2="13000" y2="80357"/>
                                <a14:backgroundMark x1="15333" y1="79464" x2="15333" y2="79464"/>
                                <a14:backgroundMark x1="16333" y1="77679" x2="17000" y2="77679"/>
                                <a14:backgroundMark x1="18000" y1="76786" x2="18000" y2="76786"/>
                                <a14:backgroundMark x1="19000" y1="76339" x2="19000" y2="76339"/>
                                <a14:backgroundMark x1="19333" y1="75446" x2="19667" y2="75446"/>
                                <a14:backgroundMark x1="20667" y1="74554" x2="20667" y2="74554"/>
                                <a14:backgroundMark x1="21667" y1="73661" x2="21667" y2="73661"/>
                                <a14:backgroundMark x1="22333" y1="73214" x2="22333" y2="73214"/>
                                <a14:backgroundMark x1="23333" y1="72321" x2="23333" y2="72321"/>
                                <a14:backgroundMark x1="14333" y1="79464" x2="14333" y2="79464"/>
                                <a14:backgroundMark x1="27333" y1="69643" x2="27333" y2="69643"/>
                                <a14:backgroundMark x1="28000" y1="68750" x2="28000" y2="68750"/>
                                <a14:backgroundMark x1="29333" y1="67857" x2="29667" y2="67857"/>
                                <a14:backgroundMark x1="31000" y1="66518" x2="31000" y2="66518"/>
                                <a14:backgroundMark x1="32333" y1="65625" x2="32333" y2="65625"/>
                                <a14:backgroundMark x1="33667" y1="64732" x2="33667" y2="64732"/>
                                <a14:backgroundMark x1="35000" y1="63839" x2="35000" y2="63839"/>
                                <a14:backgroundMark x1="36333" y1="62500" x2="36333" y2="62500"/>
                                <a14:backgroundMark x1="37667" y1="61607" x2="37667" y2="61607"/>
                                <a14:backgroundMark x1="39000" y1="60268" x2="39000" y2="60268"/>
                                <a14:backgroundMark x1="40333" y1="58929" x2="40333" y2="58929"/>
                                <a14:backgroundMark x1="42333" y1="58036" x2="42333" y2="58036"/>
                                <a14:backgroundMark x1="43333" y1="57143" x2="43667" y2="57143"/>
                                <a14:backgroundMark x1="45333" y1="56250" x2="45333" y2="56250"/>
                                <a14:backgroundMark x1="46667" y1="55357" x2="46667" y2="55357"/>
                                <a14:backgroundMark x1="47667" y1="54464" x2="47667" y2="54464"/>
                                <a14:backgroundMark x1="57333" y1="48214" x2="58333" y2="48214"/>
                                <a14:backgroundMark x1="75333" y1="31696" x2="75333" y2="31696"/>
                                <a14:backgroundMark x1="78333" y1="28125" x2="78333" y2="28125"/>
                                <a14:backgroundMark x1="82000" y1="25446" x2="82333" y2="25000"/>
                                <a14:backgroundMark x1="85000" y1="23661" x2="86333" y2="22768"/>
                                <a14:backgroundMark x1="90000" y1="20089" x2="91000" y2="19196"/>
                                <a14:backgroundMark x1="88667" y1="21429" x2="88667" y2="21429"/>
                                <a14:backgroundMark x1="87667" y1="19643" x2="87667" y2="19643"/>
                                <a14:backgroundMark x1="90000" y1="24554" x2="90000" y2="24554"/>
                                <a14:backgroundMark x1="75667" y1="35268" x2="75667" y2="35268"/>
                                <a14:backgroundMark x1="73667" y1="38839" x2="73667" y2="38839"/>
                                <a14:backgroundMark x1="73333" y1="38393" x2="73333" y2="38393"/>
                                <a14:backgroundMark x1="73000" y1="37500" x2="73000" y2="37500"/>
                              </a14:backgroundRemoval>
                            </a14:imgEffect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00000">
                    <a:off x="1213423" y="3969811"/>
                    <a:ext cx="1119833" cy="836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  <a:softEdge rad="31750"/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34" name="Picture 3" descr="C:\Users\RIOTTE\Desktop\1908D4.5L09_LG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375" b="89286" l="8667" r="92000">
                              <a14:foregroundMark x1="14333" y1="77679" x2="14333" y2="77679"/>
                              <a14:foregroundMark x1="8667" y1="80804" x2="8667" y2="80804"/>
                              <a14:foregroundMark x1="9667" y1="80357" x2="9667" y2="80357"/>
                              <a14:foregroundMark x1="56000" y1="45536" x2="56000" y2="45536"/>
                              <a14:foregroundMark x1="55000" y1="46429" x2="55000" y2="46429"/>
                              <a14:backgroundMark x1="25667" y1="72321" x2="25667" y2="72321"/>
                              <a14:backgroundMark x1="16333" y1="79464" x2="16333" y2="79464"/>
                              <a14:backgroundMark x1="46333" y1="56250" x2="46333" y2="56250"/>
                              <a14:backgroundMark x1="55333" y1="49107" x2="55333" y2="49107"/>
                              <a14:backgroundMark x1="58667" y1="48661" x2="58667" y2="48661"/>
                              <a14:backgroundMark x1="83000" y1="31696" x2="83000" y2="31696"/>
                              <a14:backgroundMark x1="73000" y1="40625" x2="73000" y2="40625"/>
                              <a14:backgroundMark x1="65000" y1="44196" x2="65000" y2="44196"/>
                              <a14:backgroundMark x1="80000" y1="33482" x2="80000" y2="33482"/>
                              <a14:backgroundMark x1="83000" y1="30804" x2="83000" y2="30804"/>
                              <a14:backgroundMark x1="89333" y1="27232" x2="89333" y2="27232"/>
                              <a14:backgroundMark x1="26333" y1="70089" x2="26333" y2="70089"/>
                              <a14:backgroundMark x1="23333" y1="72768" x2="23333" y2="72768"/>
                              <a14:backgroundMark x1="10333" y1="83482" x2="10333" y2="83482"/>
                              <a14:backgroundMark x1="11000" y1="82589" x2="11000" y2="82589"/>
                              <a14:backgroundMark x1="12000" y1="81250" x2="12000" y2="81250"/>
                              <a14:backgroundMark x1="13000" y1="80804" x2="13000" y2="80804"/>
                              <a14:backgroundMark x1="13667" y1="79911" x2="13667" y2="79911"/>
                              <a14:backgroundMark x1="13000" y1="80357" x2="13000" y2="80357"/>
                              <a14:backgroundMark x1="15333" y1="79464" x2="15333" y2="79464"/>
                              <a14:backgroundMark x1="16333" y1="77679" x2="17000" y2="77679"/>
                              <a14:backgroundMark x1="18000" y1="76786" x2="18000" y2="76786"/>
                              <a14:backgroundMark x1="19000" y1="76339" x2="19000" y2="76339"/>
                              <a14:backgroundMark x1="19333" y1="75446" x2="19667" y2="75446"/>
                              <a14:backgroundMark x1="20667" y1="74554" x2="20667" y2="74554"/>
                              <a14:backgroundMark x1="21667" y1="73661" x2="21667" y2="73661"/>
                              <a14:backgroundMark x1="22333" y1="73214" x2="22333" y2="73214"/>
                              <a14:backgroundMark x1="23333" y1="72321" x2="23333" y2="72321"/>
                              <a14:backgroundMark x1="14333" y1="79464" x2="14333" y2="79464"/>
                              <a14:backgroundMark x1="27333" y1="69643" x2="27333" y2="69643"/>
                              <a14:backgroundMark x1="28000" y1="68750" x2="28000" y2="68750"/>
                              <a14:backgroundMark x1="29333" y1="67857" x2="29667" y2="67857"/>
                              <a14:backgroundMark x1="31000" y1="66518" x2="31000" y2="66518"/>
                              <a14:backgroundMark x1="32333" y1="65625" x2="32333" y2="65625"/>
                              <a14:backgroundMark x1="33667" y1="64732" x2="33667" y2="64732"/>
                              <a14:backgroundMark x1="35000" y1="63839" x2="35000" y2="63839"/>
                              <a14:backgroundMark x1="36333" y1="62500" x2="36333" y2="62500"/>
                              <a14:backgroundMark x1="37667" y1="61607" x2="37667" y2="61607"/>
                              <a14:backgroundMark x1="39000" y1="60268" x2="39000" y2="60268"/>
                              <a14:backgroundMark x1="40333" y1="58929" x2="40333" y2="58929"/>
                              <a14:backgroundMark x1="42333" y1="58036" x2="42333" y2="58036"/>
                              <a14:backgroundMark x1="43333" y1="57143" x2="43667" y2="57143"/>
                              <a14:backgroundMark x1="45333" y1="56250" x2="45333" y2="56250"/>
                              <a14:backgroundMark x1="46667" y1="55357" x2="46667" y2="55357"/>
                              <a14:backgroundMark x1="47667" y1="54464" x2="47667" y2="54464"/>
                              <a14:backgroundMark x1="57333" y1="48214" x2="58333" y2="48214"/>
                              <a14:backgroundMark x1="75333" y1="31696" x2="75333" y2="31696"/>
                              <a14:backgroundMark x1="78333" y1="28125" x2="78333" y2="28125"/>
                              <a14:backgroundMark x1="82000" y1="25446" x2="82333" y2="25000"/>
                              <a14:backgroundMark x1="85000" y1="23661" x2="86333" y2="22768"/>
                              <a14:backgroundMark x1="90000" y1="20089" x2="91000" y2="19196"/>
                              <a14:backgroundMark x1="88667" y1="21429" x2="88667" y2="21429"/>
                              <a14:backgroundMark x1="87667" y1="19643" x2="87667" y2="19643"/>
                              <a14:backgroundMark x1="90000" y1="24554" x2="90000" y2="24554"/>
                              <a14:backgroundMark x1="75667" y1="35268" x2="75667" y2="35268"/>
                              <a14:backgroundMark x1="73667" y1="38839" x2="73667" y2="38839"/>
                              <a14:backgroundMark x1="73333" y1="38393" x2="73333" y2="38393"/>
                              <a14:backgroundMark x1="73000" y1="37500" x2="73000" y2="37500"/>
                            </a14:backgroundRemoval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00000">
                  <a:off x="3536791" y="3428438"/>
                  <a:ext cx="1119833" cy="83614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  <a:softEdge rad="31750"/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5" name="Cylindre 234"/>
                <p:cNvSpPr/>
                <p:nvPr/>
              </p:nvSpPr>
              <p:spPr>
                <a:xfrm>
                  <a:off x="2796539" y="3204489"/>
                  <a:ext cx="258421" cy="3287329"/>
                </a:xfrm>
                <a:prstGeom prst="can">
                  <a:avLst/>
                </a:prstGeom>
                <a:solidFill>
                  <a:srgbClr val="A6A6A6">
                    <a:alpha val="65098"/>
                  </a:srgb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6" name="Cube 235"/>
                <p:cNvSpPr/>
                <p:nvPr/>
              </p:nvSpPr>
              <p:spPr>
                <a:xfrm>
                  <a:off x="2575636" y="2921677"/>
                  <a:ext cx="2016201" cy="3672974"/>
                </a:xfrm>
                <a:prstGeom prst="cube">
                  <a:avLst/>
                </a:prstGeom>
                <a:gradFill flip="none" rotWithShape="1">
                  <a:gsLst>
                    <a:gs pos="0">
                      <a:schemeClr val="tx1">
                        <a:alpha val="54000"/>
                      </a:schemeClr>
                    </a:gs>
                    <a:gs pos="100000">
                      <a:srgbClr val="602000">
                        <a:alpha val="46000"/>
                      </a:srgbClr>
                    </a:gs>
                    <a:gs pos="100000">
                      <a:schemeClr val="accent1">
                        <a:lumMod val="0"/>
                      </a:schemeClr>
                    </a:gs>
                  </a:gsLst>
                  <a:lin ang="5400000" scaled="1"/>
                  <a:tileRect/>
                </a:gradFill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7" name="Forme libre 236"/>
                <p:cNvSpPr/>
                <p:nvPr/>
              </p:nvSpPr>
              <p:spPr>
                <a:xfrm>
                  <a:off x="4002923" y="6002658"/>
                  <a:ext cx="640747" cy="718793"/>
                </a:xfrm>
                <a:custGeom>
                  <a:avLst/>
                  <a:gdLst>
                    <a:gd name="connsiteX0" fmla="*/ 634073 w 640747"/>
                    <a:gd name="connsiteY0" fmla="*/ 0 h 620724"/>
                    <a:gd name="connsiteX1" fmla="*/ 0 w 640747"/>
                    <a:gd name="connsiteY1" fmla="*/ 620724 h 620724"/>
                    <a:gd name="connsiteX2" fmla="*/ 640747 w 640747"/>
                    <a:gd name="connsiteY2" fmla="*/ 594026 h 620724"/>
                    <a:gd name="connsiteX3" fmla="*/ 634073 w 640747"/>
                    <a:gd name="connsiteY3" fmla="*/ 0 h 620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0747" h="620724">
                      <a:moveTo>
                        <a:pt x="634073" y="0"/>
                      </a:moveTo>
                      <a:lnTo>
                        <a:pt x="0" y="620724"/>
                      </a:lnTo>
                      <a:lnTo>
                        <a:pt x="640747" y="594026"/>
                      </a:lnTo>
                      <a:cubicBezTo>
                        <a:pt x="638522" y="398242"/>
                        <a:pt x="636298" y="202458"/>
                        <a:pt x="63407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238" name="Picture 2" descr="C:\Users\RIOTTE\Desktop\turmeric_plant.gif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5020" y="672717"/>
                  <a:ext cx="2095500" cy="304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9" name="Picture 2" descr="C:\Users\RIOTTE\Desktop\turmeric_plant.gif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2813" b="100000" l="10000" r="90000">
                              <a14:foregroundMark x1="54545" y1="86563" x2="54545" y2="86563"/>
                              <a14:foregroundMark x1="55909" y1="84063" x2="55909" y2="84063"/>
                              <a14:foregroundMark x1="52727" y1="83125" x2="52727" y2="83125"/>
                              <a14:backgroundMark x1="56364" y1="87188" x2="56364" y2="87188"/>
                              <a14:backgroundMark x1="52727" y1="83438" x2="52727" y2="83438"/>
                            </a14:backgroundRemoval>
                          </a14:imgEffect>
                          <a14:imgEffect>
                            <a14:colorTemperature colorTemp="4700"/>
                          </a14:imgEffect>
                          <a14:imgEffect>
                            <a14:saturation sat="1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6926"/>
                <a:stretch/>
              </p:blipFill>
              <p:spPr bwMode="auto">
                <a:xfrm>
                  <a:off x="2357215" y="3018743"/>
                  <a:ext cx="2095500" cy="70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0" name="Forme libre 239"/>
                <p:cNvSpPr/>
                <p:nvPr/>
              </p:nvSpPr>
              <p:spPr>
                <a:xfrm rot="10800000">
                  <a:off x="2563333" y="2690262"/>
                  <a:ext cx="611902" cy="687877"/>
                </a:xfrm>
                <a:custGeom>
                  <a:avLst/>
                  <a:gdLst>
                    <a:gd name="connsiteX0" fmla="*/ 634073 w 640747"/>
                    <a:gd name="connsiteY0" fmla="*/ 0 h 620724"/>
                    <a:gd name="connsiteX1" fmla="*/ 0 w 640747"/>
                    <a:gd name="connsiteY1" fmla="*/ 620724 h 620724"/>
                    <a:gd name="connsiteX2" fmla="*/ 640747 w 640747"/>
                    <a:gd name="connsiteY2" fmla="*/ 594026 h 620724"/>
                    <a:gd name="connsiteX3" fmla="*/ 634073 w 640747"/>
                    <a:gd name="connsiteY3" fmla="*/ 0 h 620724"/>
                    <a:gd name="connsiteX0" fmla="*/ 605228 w 611902"/>
                    <a:gd name="connsiteY0" fmla="*/ 0 h 594026"/>
                    <a:gd name="connsiteX1" fmla="*/ 0 w 611902"/>
                    <a:gd name="connsiteY1" fmla="*/ 516102 h 594026"/>
                    <a:gd name="connsiteX2" fmla="*/ 611902 w 611902"/>
                    <a:gd name="connsiteY2" fmla="*/ 594026 h 594026"/>
                    <a:gd name="connsiteX3" fmla="*/ 605228 w 611902"/>
                    <a:gd name="connsiteY3" fmla="*/ 0 h 594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02" h="594026">
                      <a:moveTo>
                        <a:pt x="605228" y="0"/>
                      </a:moveTo>
                      <a:lnTo>
                        <a:pt x="0" y="516102"/>
                      </a:lnTo>
                      <a:lnTo>
                        <a:pt x="611902" y="594026"/>
                      </a:lnTo>
                      <a:cubicBezTo>
                        <a:pt x="609677" y="398242"/>
                        <a:pt x="607453" y="202458"/>
                        <a:pt x="60522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41" name="Groupe 108"/>
                <p:cNvGrpSpPr/>
                <p:nvPr/>
              </p:nvGrpSpPr>
              <p:grpSpPr>
                <a:xfrm>
                  <a:off x="3411495" y="2959690"/>
                  <a:ext cx="2901465" cy="2833453"/>
                  <a:chOff x="5676125" y="500616"/>
                  <a:chExt cx="3892693" cy="3801447"/>
                </a:xfrm>
              </p:grpSpPr>
              <p:grpSp>
                <p:nvGrpSpPr>
                  <p:cNvPr id="264" name="Groupe 131"/>
                  <p:cNvGrpSpPr/>
                  <p:nvPr/>
                </p:nvGrpSpPr>
                <p:grpSpPr>
                  <a:xfrm>
                    <a:off x="6804221" y="932945"/>
                    <a:ext cx="2764597" cy="3369118"/>
                    <a:chOff x="2893826" y="789139"/>
                    <a:chExt cx="3559177" cy="4337445"/>
                  </a:xfrm>
                </p:grpSpPr>
                <p:pic>
                  <p:nvPicPr>
                    <p:cNvPr id="266" name="Picture 3" descr="C:\Users\RIOTTE\Desktop\seringue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ackgroundRemoval t="10000" b="9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4212693">
                      <a:off x="2893826" y="1567407"/>
                      <a:ext cx="3559177" cy="35591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67" name="Picture 4" descr="C:\Users\RIOTTE\Desktop\rhizon_opencore_500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0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1">
                              <a14:imgEffect>
                                <a14:backgroundRemoval t="2006" b="98920" l="10000" r="90000">
                                  <a14:foregroundMark x1="36600" y1="18519" x2="36600" y2="18519"/>
                                  <a14:foregroundMark x1="43000" y1="10494" x2="43000" y2="10494"/>
                                  <a14:foregroundMark x1="49600" y1="8179" x2="49600" y2="8179"/>
                                  <a14:foregroundMark x1="58800" y1="7716" x2="58800" y2="7716"/>
                                  <a14:foregroundMark x1="54600" y1="7099" x2="54600" y2="7099"/>
                                  <a14:foregroundMark x1="36200" y1="21605" x2="36200" y2="21605"/>
                                  <a14:foregroundMark x1="37000" y1="17284" x2="37000" y2="17284"/>
                                  <a14:foregroundMark x1="51400" y1="7716" x2="51400" y2="7716"/>
                                  <a14:foregroundMark x1="63800" y1="8796" x2="63800" y2="8796"/>
                                  <a14:foregroundMark x1="65400" y1="10185" x2="65400" y2="10185"/>
                                  <a14:foregroundMark x1="66800" y1="10957" x2="66800" y2="10957"/>
                                  <a14:foregroundMark x1="35400" y1="22840" x2="35400" y2="22840"/>
                                  <a14:foregroundMark x1="37200" y1="16512" x2="37200" y2="16512"/>
                                  <a14:foregroundMark x1="37600" y1="56327" x2="37600" y2="56327"/>
                                  <a14:foregroundMark x1="37200" y1="58488" x2="37200" y2="58488"/>
                                  <a14:foregroundMark x1="38000" y1="61265" x2="38000" y2="61265"/>
                                  <a14:foregroundMark x1="37600" y1="60957" x2="37600" y2="60957"/>
                                  <a14:foregroundMark x1="38600" y1="65123" x2="38600" y2="65123"/>
                                  <a14:foregroundMark x1="36800" y1="54784" x2="36800" y2="54784"/>
                                  <a14:foregroundMark x1="36800" y1="54475" x2="36800" y2="54475"/>
                                  <a14:foregroundMark x1="36200" y1="51235" x2="36200" y2="51235"/>
                                  <a14:foregroundMark x1="36000" y1="49691" x2="36000" y2="49691"/>
                                  <a14:foregroundMark x1="35800" y1="48457" x2="35800" y2="48457"/>
                                  <a14:foregroundMark x1="35200" y1="46451" x2="35200" y2="46451"/>
                                  <a14:foregroundMark x1="35200" y1="45216" x2="35200" y2="45216"/>
                                  <a14:foregroundMark x1="36200" y1="52932" x2="36200" y2="52932"/>
                                  <a14:foregroundMark x1="36600" y1="53704" x2="36600" y2="53704"/>
                                  <a14:foregroundMark x1="37400" y1="59568" x2="37400" y2="59568"/>
                                  <a14:foregroundMark x1="37200" y1="57407" x2="37200" y2="57407"/>
                                  <a14:foregroundMark x1="36800" y1="55864" x2="36800" y2="55864"/>
                                  <a14:foregroundMark x1="38000" y1="62500" x2="38000" y2="62500"/>
                                  <a14:foregroundMark x1="38600" y1="63889" x2="38600" y2="63889"/>
                                  <a14:foregroundMark x1="39800" y1="13117" x2="39800" y2="13117"/>
                                  <a14:foregroundMark x1="60200" y1="8179" x2="60200" y2="8179"/>
                                  <a14:foregroundMark x1="54000" y1="6944" x2="54000" y2="6944"/>
                                  <a14:foregroundMark x1="38342" y1="15462" x2="38342" y2="15462"/>
                                  <a14:foregroundMark x1="36269" y1="19880" x2="36269" y2="19880"/>
                                  <a14:foregroundMark x1="35492" y1="26707" x2="35492" y2="26707"/>
                                  <a14:foregroundMark x1="36010" y1="23695" x2="36010" y2="23695"/>
                                  <a14:foregroundMark x1="36269" y1="22892" x2="36269" y2="22892"/>
                                  <a14:backgroundMark x1="33400" y1="78704" x2="33400" y2="78704"/>
                                  <a14:backgroundMark x1="28000" y1="67438" x2="28000" y2="67438"/>
                                  <a14:backgroundMark x1="33600" y1="32253" x2="33600" y2="32253"/>
                                  <a14:backgroundMark x1="24400" y1="36574" x2="24400" y2="36574"/>
                                  <a14:backgroundMark x1="33600" y1="23457" x2="33600" y2="23457"/>
                                  <a14:backgroundMark x1="39000" y1="22068" x2="39000" y2="22068"/>
                                  <a14:backgroundMark x1="43600" y1="22531" x2="43600" y2="22840"/>
                                  <a14:backgroundMark x1="42000" y1="25309" x2="42000" y2="25309"/>
                                  <a14:backgroundMark x1="62000" y1="35031" x2="62000" y2="35031"/>
                                  <a14:backgroundMark x1="61400" y1="47222" x2="61400" y2="47222"/>
                                  <a14:backgroundMark x1="65000" y1="47531" x2="65000" y2="47531"/>
                                  <a14:backgroundMark x1="60200" y1="43827" x2="60200" y2="43827"/>
                                  <a14:backgroundMark x1="67200" y1="43827" x2="67200" y2="43827"/>
                                  <a14:backgroundMark x1="72000" y1="44136" x2="72000" y2="44136"/>
                                  <a14:backgroundMark x1="75200" y1="48920" x2="75200" y2="48920"/>
                                  <a14:backgroundMark x1="50600" y1="49691" x2="50600" y2="49691"/>
                                  <a14:backgroundMark x1="51000" y1="38272" x2="51000" y2="38272"/>
                                  <a14:backgroundMark x1="50800" y1="43981" x2="50800" y2="43981"/>
                                  <a14:backgroundMark x1="53600" y1="46451" x2="53600" y2="46451"/>
                                  <a14:backgroundMark x1="58000" y1="65741" x2="58000" y2="65741"/>
                                  <a14:backgroundMark x1="40000" y1="35957" x2="40000" y2="35957"/>
                                  <a14:backgroundMark x1="46800" y1="43673" x2="46800" y2="43673"/>
                                  <a14:backgroundMark x1="32600" y1="51235" x2="32600" y2="51235"/>
                                  <a14:backgroundMark x1="32800" y1="56944" x2="32800" y2="56944"/>
                                  <a14:backgroundMark x1="55800" y1="56019" x2="55800" y2="56019"/>
                                  <a14:backgroundMark x1="35200" y1="14660" x2="35200" y2="14660"/>
                                  <a14:backgroundMark x1="46000" y1="28241" x2="46000" y2="28241"/>
                                  <a14:backgroundMark x1="41600" y1="47068" x2="41600" y2="47068"/>
                                  <a14:backgroundMark x1="45200" y1="73611" x2="45200" y2="73611"/>
                                  <a14:backgroundMark x1="49200" y1="84105" x2="49200" y2="84105"/>
                                  <a14:backgroundMark x1="42600" y1="91975" x2="42600" y2="91975"/>
                                  <a14:backgroundMark x1="53000" y1="96296" x2="53000" y2="96296"/>
                                  <a14:backgroundMark x1="42600" y1="80556" x2="42600" y2="80556"/>
                                  <a14:backgroundMark x1="40600" y1="87191" x2="40600" y2="87191"/>
                                  <a14:backgroundMark x1="41600" y1="75000" x2="41600" y2="75000"/>
                                  <a14:backgroundMark x1="44000" y1="69753" x2="44000" y2="69753"/>
                                  <a14:backgroundMark x1="44000" y1="62346" x2="44000" y2="62346"/>
                                  <a14:backgroundMark x1="42400" y1="54784" x2="42400" y2="54784"/>
                                  <a14:backgroundMark x1="40800" y1="47685" x2="40800" y2="47685"/>
                                  <a14:backgroundMark x1="38800" y1="42593" x2="38800" y2="42593"/>
                                  <a14:backgroundMark x1="41200" y1="40741" x2="41200" y2="40741"/>
                                  <a14:backgroundMark x1="41600" y1="48148" x2="41600" y2="48148"/>
                                  <a14:backgroundMark x1="44800" y1="55093" x2="47400" y2="55864"/>
                                  <a14:backgroundMark x1="62400" y1="57099" x2="62400" y2="57099"/>
                                  <a14:backgroundMark x1="64200" y1="52623" x2="67400" y2="56173"/>
                                  <a14:backgroundMark x1="73200" y1="66512" x2="72400" y2="67901"/>
                                  <a14:backgroundMark x1="65600" y1="71759" x2="62800" y2="72068"/>
                                  <a14:backgroundMark x1="49400" y1="34568" x2="49400" y2="34568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2039" t="4074" r="49147" b="61476"/>
                    <a:stretch/>
                  </p:blipFill>
                  <p:spPr bwMode="auto">
                    <a:xfrm rot="20061498" flipH="1">
                      <a:off x="3633690" y="789139"/>
                      <a:ext cx="521038" cy="123648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265" name="Picture 3" descr="C:\Users\RIOTTE\Desktop\1908D4.5L09_LG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375" b="89286" l="8667" r="92000">
                                <a14:foregroundMark x1="92000" y1="20536" x2="92000" y2="20536"/>
                                <a14:backgroundMark x1="25667" y1="72321" x2="25667" y2="72321"/>
                                <a14:backgroundMark x1="16333" y1="79464" x2="16333" y2="79464"/>
                                <a14:backgroundMark x1="46333" y1="56250" x2="46333" y2="56250"/>
                                <a14:backgroundMark x1="55333" y1="49107" x2="55333" y2="49107"/>
                                <a14:backgroundMark x1="58667" y1="48661" x2="58667" y2="48661"/>
                                <a14:backgroundMark x1="83000" y1="31696" x2="83000" y2="31696"/>
                                <a14:backgroundMark x1="73000" y1="40625" x2="73000" y2="40625"/>
                                <a14:backgroundMark x1="65000" y1="44196" x2="65000" y2="44196"/>
                                <a14:backgroundMark x1="80000" y1="33482" x2="80000" y2="33482"/>
                                <a14:backgroundMark x1="83000" y1="30804" x2="83000" y2="30804"/>
                                <a14:backgroundMark x1="89333" y1="27232" x2="89333" y2="27232"/>
                                <a14:backgroundMark x1="26333" y1="70089" x2="26333" y2="70089"/>
                                <a14:backgroundMark x1="23333" y1="72768" x2="23333" y2="72768"/>
                                <a14:backgroundMark x1="10333" y1="83482" x2="10333" y2="83482"/>
                                <a14:backgroundMark x1="11000" y1="82589" x2="11000" y2="82589"/>
                                <a14:backgroundMark x1="12000" y1="81250" x2="12000" y2="81250"/>
                                <a14:backgroundMark x1="13000" y1="80804" x2="13000" y2="80804"/>
                                <a14:backgroundMark x1="13667" y1="79911" x2="13667" y2="79911"/>
                                <a14:backgroundMark x1="13000" y1="80357" x2="13000" y2="80357"/>
                                <a14:backgroundMark x1="15333" y1="79464" x2="15333" y2="79464"/>
                                <a14:backgroundMark x1="16333" y1="77679" x2="17000" y2="77679"/>
                                <a14:backgroundMark x1="18000" y1="76786" x2="18000" y2="76786"/>
                                <a14:backgroundMark x1="19000" y1="76339" x2="19000" y2="76339"/>
                                <a14:backgroundMark x1="19333" y1="75446" x2="19667" y2="75446"/>
                                <a14:backgroundMark x1="20667" y1="74554" x2="20667" y2="74554"/>
                                <a14:backgroundMark x1="21667" y1="73661" x2="21667" y2="73661"/>
                                <a14:backgroundMark x1="22333" y1="73214" x2="22333" y2="73214"/>
                                <a14:backgroundMark x1="23333" y1="72321" x2="23333" y2="72321"/>
                                <a14:backgroundMark x1="14333" y1="79464" x2="14333" y2="79464"/>
                                <a14:backgroundMark x1="27333" y1="69643" x2="27333" y2="69643"/>
                                <a14:backgroundMark x1="28000" y1="68750" x2="28000" y2="68750"/>
                                <a14:backgroundMark x1="29333" y1="67857" x2="29667" y2="67857"/>
                                <a14:backgroundMark x1="31000" y1="66518" x2="31000" y2="66518"/>
                                <a14:backgroundMark x1="32333" y1="65625" x2="32333" y2="65625"/>
                                <a14:backgroundMark x1="33667" y1="64732" x2="33667" y2="64732"/>
                                <a14:backgroundMark x1="35000" y1="63839" x2="35000" y2="63839"/>
                                <a14:backgroundMark x1="36333" y1="62500" x2="36333" y2="62500"/>
                                <a14:backgroundMark x1="37667" y1="61607" x2="37667" y2="61607"/>
                                <a14:backgroundMark x1="39000" y1="60268" x2="39000" y2="60268"/>
                                <a14:backgroundMark x1="40333" y1="58929" x2="40333" y2="58929"/>
                                <a14:backgroundMark x1="42333" y1="58036" x2="42333" y2="58036"/>
                                <a14:backgroundMark x1="43333" y1="57143" x2="43667" y2="57143"/>
                                <a14:backgroundMark x1="45333" y1="56250" x2="45333" y2="56250"/>
                                <a14:backgroundMark x1="46667" y1="55357" x2="46667" y2="55357"/>
                                <a14:backgroundMark x1="47667" y1="54464" x2="47667" y2="54464"/>
                                <a14:backgroundMark x1="57333" y1="48214" x2="58333" y2="48214"/>
                                <a14:backgroundMark x1="58667" y1="42857" x2="58667" y2="42857"/>
                                <a14:backgroundMark x1="58000" y1="44643" x2="58000" y2="44643"/>
                                <a14:backgroundMark x1="53333" y1="47768" x2="53333" y2="47768"/>
                                <a14:backgroundMark x1="55667" y1="45089" x2="55667" y2="45089"/>
                                <a14:backgroundMark x1="58000" y1="41964" x2="58000" y2="41964"/>
                                <a14:backgroundMark x1="61667" y1="39732" x2="61667" y2="39732"/>
                                <a14:backgroundMark x1="65333" y1="38393" x2="65333" y2="38393"/>
                                <a14:backgroundMark x1="67667" y1="35268" x2="67667" y2="35268"/>
                                <a14:backgroundMark x1="68000" y1="33036" x2="68000" y2="33036"/>
                                <a14:backgroundMark x1="70667" y1="35714" x2="70667" y2="35714"/>
                                <a14:backgroundMark x1="71333" y1="39286" x2="71333" y2="39286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00000">
                    <a:off x="5676125" y="500616"/>
                    <a:ext cx="1681868" cy="125579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42" name="Groupe 109"/>
                <p:cNvGrpSpPr/>
                <p:nvPr/>
              </p:nvGrpSpPr>
              <p:grpSpPr>
                <a:xfrm>
                  <a:off x="3413864" y="3370397"/>
                  <a:ext cx="1402849" cy="936022"/>
                  <a:chOff x="5676125" y="500616"/>
                  <a:chExt cx="1882105" cy="1255795"/>
                </a:xfrm>
              </p:grpSpPr>
              <p:pic>
                <p:nvPicPr>
                  <p:cNvPr id="262" name="Picture 4" descr="C:\Users\RIOTTE\Desktop\rhizon_opencore_500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2006" b="98920" l="10000" r="90000">
                                <a14:foregroundMark x1="36600" y1="18519" x2="36600" y2="18519"/>
                                <a14:foregroundMark x1="43000" y1="10494" x2="43000" y2="10494"/>
                                <a14:foregroundMark x1="49600" y1="8179" x2="49600" y2="8179"/>
                                <a14:foregroundMark x1="58800" y1="7716" x2="58800" y2="7716"/>
                                <a14:foregroundMark x1="54600" y1="7099" x2="54600" y2="7099"/>
                                <a14:foregroundMark x1="36200" y1="21605" x2="36200" y2="21605"/>
                                <a14:foregroundMark x1="37000" y1="17284" x2="37000" y2="17284"/>
                                <a14:foregroundMark x1="51400" y1="7716" x2="51400" y2="7716"/>
                                <a14:foregroundMark x1="63800" y1="8796" x2="63800" y2="8796"/>
                                <a14:foregroundMark x1="65400" y1="10185" x2="65400" y2="10185"/>
                                <a14:foregroundMark x1="66800" y1="10957" x2="66800" y2="10957"/>
                                <a14:foregroundMark x1="35400" y1="22840" x2="35400" y2="22840"/>
                                <a14:foregroundMark x1="37200" y1="16512" x2="37200" y2="16512"/>
                                <a14:foregroundMark x1="37600" y1="56327" x2="37600" y2="56327"/>
                                <a14:foregroundMark x1="37200" y1="58488" x2="37200" y2="58488"/>
                                <a14:foregroundMark x1="38000" y1="61265" x2="38000" y2="61265"/>
                                <a14:foregroundMark x1="37600" y1="60957" x2="37600" y2="60957"/>
                                <a14:foregroundMark x1="38600" y1="65123" x2="38600" y2="65123"/>
                                <a14:foregroundMark x1="36800" y1="54784" x2="36800" y2="54784"/>
                                <a14:foregroundMark x1="36800" y1="54475" x2="36800" y2="54475"/>
                                <a14:foregroundMark x1="36200" y1="51235" x2="36200" y2="51235"/>
                                <a14:foregroundMark x1="36000" y1="49691" x2="36000" y2="49691"/>
                                <a14:foregroundMark x1="35800" y1="48457" x2="35800" y2="48457"/>
                                <a14:foregroundMark x1="35200" y1="46451" x2="35200" y2="46451"/>
                                <a14:foregroundMark x1="35200" y1="45216" x2="35200" y2="45216"/>
                                <a14:foregroundMark x1="36200" y1="52932" x2="36200" y2="52932"/>
                                <a14:foregroundMark x1="36600" y1="53704" x2="36600" y2="53704"/>
                                <a14:foregroundMark x1="37400" y1="59568" x2="37400" y2="59568"/>
                                <a14:foregroundMark x1="37200" y1="57407" x2="37200" y2="57407"/>
                                <a14:foregroundMark x1="36800" y1="55864" x2="36800" y2="55864"/>
                                <a14:foregroundMark x1="38000" y1="62500" x2="38000" y2="62500"/>
                                <a14:foregroundMark x1="38600" y1="63889" x2="38600" y2="63889"/>
                                <a14:foregroundMark x1="39800" y1="13117" x2="39800" y2="13117"/>
                                <a14:foregroundMark x1="60200" y1="8179" x2="60200" y2="8179"/>
                                <a14:foregroundMark x1="54000" y1="6944" x2="54000" y2="6944"/>
                                <a14:foregroundMark x1="39119" y1="14458" x2="39119" y2="14458"/>
                                <a14:foregroundMark x1="36269" y1="19880" x2="36269" y2="19880"/>
                                <a14:backgroundMark x1="33400" y1="78704" x2="33400" y2="78704"/>
                                <a14:backgroundMark x1="28000" y1="67438" x2="28000" y2="67438"/>
                                <a14:backgroundMark x1="33600" y1="32253" x2="33600" y2="32253"/>
                                <a14:backgroundMark x1="24400" y1="36574" x2="24400" y2="36574"/>
                                <a14:backgroundMark x1="33600" y1="23457" x2="33600" y2="23457"/>
                                <a14:backgroundMark x1="39000" y1="22068" x2="39000" y2="22068"/>
                                <a14:backgroundMark x1="43600" y1="22531" x2="43600" y2="22840"/>
                                <a14:backgroundMark x1="42000" y1="25309" x2="42000" y2="25309"/>
                                <a14:backgroundMark x1="62000" y1="35031" x2="62000" y2="35031"/>
                                <a14:backgroundMark x1="61400" y1="47222" x2="61400" y2="47222"/>
                                <a14:backgroundMark x1="65000" y1="47531" x2="65000" y2="47531"/>
                                <a14:backgroundMark x1="60200" y1="43827" x2="60200" y2="43827"/>
                                <a14:backgroundMark x1="67200" y1="43827" x2="67200" y2="43827"/>
                                <a14:backgroundMark x1="72000" y1="44136" x2="72000" y2="44136"/>
                                <a14:backgroundMark x1="75200" y1="48920" x2="75200" y2="48920"/>
                                <a14:backgroundMark x1="50600" y1="49691" x2="50600" y2="49691"/>
                                <a14:backgroundMark x1="51000" y1="38272" x2="51000" y2="38272"/>
                                <a14:backgroundMark x1="50800" y1="43981" x2="50800" y2="43981"/>
                                <a14:backgroundMark x1="53600" y1="46451" x2="53600" y2="46451"/>
                                <a14:backgroundMark x1="58000" y1="65741" x2="58000" y2="65741"/>
                                <a14:backgroundMark x1="40000" y1="35957" x2="40000" y2="35957"/>
                                <a14:backgroundMark x1="46800" y1="43673" x2="46800" y2="43673"/>
                                <a14:backgroundMark x1="32600" y1="51235" x2="32600" y2="51235"/>
                                <a14:backgroundMark x1="32800" y1="56944" x2="32800" y2="56944"/>
                                <a14:backgroundMark x1="55800" y1="56019" x2="55800" y2="56019"/>
                                <a14:backgroundMark x1="35200" y1="14660" x2="35200" y2="14660"/>
                                <a14:backgroundMark x1="46000" y1="28241" x2="46000" y2="28241"/>
                                <a14:backgroundMark x1="41600" y1="47068" x2="41600" y2="47068"/>
                                <a14:backgroundMark x1="45200" y1="73611" x2="45200" y2="73611"/>
                                <a14:backgroundMark x1="49200" y1="84105" x2="49200" y2="84105"/>
                                <a14:backgroundMark x1="42600" y1="91975" x2="42600" y2="91975"/>
                                <a14:backgroundMark x1="53000" y1="96296" x2="53000" y2="96296"/>
                                <a14:backgroundMark x1="42600" y1="80556" x2="42600" y2="80556"/>
                                <a14:backgroundMark x1="40600" y1="87191" x2="40600" y2="87191"/>
                                <a14:backgroundMark x1="41600" y1="75000" x2="41600" y2="75000"/>
                                <a14:backgroundMark x1="44000" y1="69753" x2="44000" y2="69753"/>
                                <a14:backgroundMark x1="44000" y1="62346" x2="44000" y2="62346"/>
                                <a14:backgroundMark x1="42400" y1="54784" x2="42400" y2="54784"/>
                                <a14:backgroundMark x1="40800" y1="47685" x2="40800" y2="47685"/>
                                <a14:backgroundMark x1="38800" y1="42593" x2="38800" y2="42593"/>
                                <a14:backgroundMark x1="41200" y1="40741" x2="41200" y2="40741"/>
                                <a14:backgroundMark x1="41600" y1="48148" x2="41600" y2="48148"/>
                                <a14:backgroundMark x1="44800" y1="55093" x2="47400" y2="55864"/>
                                <a14:backgroundMark x1="62400" y1="57099" x2="62400" y2="57099"/>
                                <a14:backgroundMark x1="64200" y1="52623" x2="67400" y2="56173"/>
                                <a14:backgroundMark x1="73200" y1="66512" x2="72400" y2="67901"/>
                                <a14:backgroundMark x1="65600" y1="71759" x2="62800" y2="72068"/>
                                <a14:backgroundMark x1="49400" y1="34568" x2="49400" y2="3456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636" t="4074" r="49147" b="76475"/>
                  <a:stretch/>
                </p:blipFill>
                <p:spPr bwMode="auto">
                  <a:xfrm rot="20061498" flipH="1">
                    <a:off x="7295417" y="984242"/>
                    <a:ext cx="262813" cy="54227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3" name="Picture 3" descr="C:\Users\RIOTTE\Desktop\1908D4.5L09_LG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375" b="89286" l="8667" r="92000">
                                <a14:foregroundMark x1="92000" y1="20536" x2="92000" y2="20536"/>
                                <a14:backgroundMark x1="25667" y1="72321" x2="25667" y2="72321"/>
                                <a14:backgroundMark x1="16333" y1="79464" x2="16333" y2="79464"/>
                                <a14:backgroundMark x1="46333" y1="56250" x2="46333" y2="56250"/>
                                <a14:backgroundMark x1="55333" y1="49107" x2="55333" y2="49107"/>
                                <a14:backgroundMark x1="58667" y1="48661" x2="58667" y2="48661"/>
                                <a14:backgroundMark x1="83000" y1="31696" x2="83000" y2="31696"/>
                                <a14:backgroundMark x1="73000" y1="40625" x2="73000" y2="40625"/>
                                <a14:backgroundMark x1="65000" y1="44196" x2="65000" y2="44196"/>
                                <a14:backgroundMark x1="80000" y1="33482" x2="80000" y2="33482"/>
                                <a14:backgroundMark x1="83000" y1="30804" x2="83000" y2="30804"/>
                                <a14:backgroundMark x1="89333" y1="27232" x2="89333" y2="27232"/>
                                <a14:backgroundMark x1="26333" y1="70089" x2="26333" y2="70089"/>
                                <a14:backgroundMark x1="23333" y1="72768" x2="23333" y2="72768"/>
                                <a14:backgroundMark x1="10333" y1="83482" x2="10333" y2="83482"/>
                                <a14:backgroundMark x1="11000" y1="82589" x2="11000" y2="82589"/>
                                <a14:backgroundMark x1="12000" y1="81250" x2="12000" y2="81250"/>
                                <a14:backgroundMark x1="13000" y1="80804" x2="13000" y2="80804"/>
                                <a14:backgroundMark x1="13667" y1="79911" x2="13667" y2="79911"/>
                                <a14:backgroundMark x1="13000" y1="80357" x2="13000" y2="80357"/>
                                <a14:backgroundMark x1="15333" y1="79464" x2="15333" y2="79464"/>
                                <a14:backgroundMark x1="16333" y1="77679" x2="17000" y2="77679"/>
                                <a14:backgroundMark x1="18000" y1="76786" x2="18000" y2="76786"/>
                                <a14:backgroundMark x1="19000" y1="76339" x2="19000" y2="76339"/>
                                <a14:backgroundMark x1="19333" y1="75446" x2="19667" y2="75446"/>
                                <a14:backgroundMark x1="20667" y1="74554" x2="20667" y2="74554"/>
                                <a14:backgroundMark x1="21667" y1="73661" x2="21667" y2="73661"/>
                                <a14:backgroundMark x1="22333" y1="73214" x2="22333" y2="73214"/>
                                <a14:backgroundMark x1="23333" y1="72321" x2="23333" y2="72321"/>
                                <a14:backgroundMark x1="14333" y1="79464" x2="14333" y2="79464"/>
                                <a14:backgroundMark x1="27333" y1="69643" x2="27333" y2="69643"/>
                                <a14:backgroundMark x1="28000" y1="68750" x2="28000" y2="68750"/>
                                <a14:backgroundMark x1="29333" y1="67857" x2="29667" y2="67857"/>
                                <a14:backgroundMark x1="31000" y1="66518" x2="31000" y2="66518"/>
                                <a14:backgroundMark x1="32333" y1="65625" x2="32333" y2="65625"/>
                                <a14:backgroundMark x1="33667" y1="64732" x2="33667" y2="64732"/>
                                <a14:backgroundMark x1="35000" y1="63839" x2="35000" y2="63839"/>
                                <a14:backgroundMark x1="36333" y1="62500" x2="36333" y2="62500"/>
                                <a14:backgroundMark x1="37667" y1="61607" x2="37667" y2="61607"/>
                                <a14:backgroundMark x1="39000" y1="60268" x2="39000" y2="60268"/>
                                <a14:backgroundMark x1="40333" y1="58929" x2="40333" y2="58929"/>
                                <a14:backgroundMark x1="42333" y1="58036" x2="42333" y2="58036"/>
                                <a14:backgroundMark x1="43333" y1="57143" x2="43667" y2="57143"/>
                                <a14:backgroundMark x1="45333" y1="56250" x2="45333" y2="56250"/>
                                <a14:backgroundMark x1="46667" y1="55357" x2="46667" y2="55357"/>
                                <a14:backgroundMark x1="47667" y1="54464" x2="47667" y2="54464"/>
                                <a14:backgroundMark x1="57333" y1="48214" x2="58333" y2="48214"/>
                                <a14:backgroundMark x1="58667" y1="42857" x2="58667" y2="42857"/>
                                <a14:backgroundMark x1="58000" y1="44643" x2="58000" y2="44643"/>
                                <a14:backgroundMark x1="53333" y1="47768" x2="53333" y2="47768"/>
                                <a14:backgroundMark x1="55667" y1="45089" x2="55667" y2="45089"/>
                                <a14:backgroundMark x1="58000" y1="41964" x2="58000" y2="41964"/>
                                <a14:backgroundMark x1="61667" y1="39732" x2="61667" y2="39732"/>
                                <a14:backgroundMark x1="65333" y1="38393" x2="65333" y2="38393"/>
                                <a14:backgroundMark x1="67667" y1="35268" x2="67667" y2="35268"/>
                                <a14:backgroundMark x1="68000" y1="33036" x2="68000" y2="33036"/>
                                <a14:backgroundMark x1="70667" y1="35714" x2="70667" y2="35714"/>
                                <a14:backgroundMark x1="71333" y1="39286" x2="71333" y2="39286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00000">
                    <a:off x="5676125" y="500616"/>
                    <a:ext cx="1681868" cy="125579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43" name="Groupe 110"/>
                <p:cNvGrpSpPr/>
                <p:nvPr/>
              </p:nvGrpSpPr>
              <p:grpSpPr>
                <a:xfrm>
                  <a:off x="3426407" y="4456157"/>
                  <a:ext cx="1570852" cy="1038119"/>
                  <a:chOff x="5676125" y="500616"/>
                  <a:chExt cx="2107503" cy="1392772"/>
                </a:xfrm>
              </p:grpSpPr>
              <p:pic>
                <p:nvPicPr>
                  <p:cNvPr id="260" name="Picture 4" descr="C:\Users\RIOTTE\Desktop\rhizon_opencore_500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backgroundRemoval t="2006" b="98920" l="10000" r="90000">
                                <a14:foregroundMark x1="36600" y1="18519" x2="36600" y2="18519"/>
                                <a14:foregroundMark x1="43000" y1="10494" x2="43000" y2="10494"/>
                                <a14:foregroundMark x1="49600" y1="8179" x2="49600" y2="8179"/>
                                <a14:foregroundMark x1="58800" y1="7716" x2="58800" y2="7716"/>
                                <a14:foregroundMark x1="54600" y1="7099" x2="54600" y2="7099"/>
                                <a14:foregroundMark x1="36200" y1="21605" x2="36200" y2="21605"/>
                                <a14:foregroundMark x1="37000" y1="17284" x2="37000" y2="17284"/>
                                <a14:foregroundMark x1="51400" y1="7716" x2="51400" y2="7716"/>
                                <a14:foregroundMark x1="63800" y1="8796" x2="63800" y2="8796"/>
                                <a14:foregroundMark x1="65400" y1="10185" x2="65400" y2="10185"/>
                                <a14:foregroundMark x1="66800" y1="10957" x2="66800" y2="10957"/>
                                <a14:foregroundMark x1="35400" y1="22840" x2="35400" y2="22840"/>
                                <a14:foregroundMark x1="37200" y1="16512" x2="37200" y2="16512"/>
                                <a14:foregroundMark x1="37600" y1="56327" x2="37600" y2="56327"/>
                                <a14:foregroundMark x1="37200" y1="58488" x2="37200" y2="58488"/>
                                <a14:foregroundMark x1="38000" y1="61265" x2="38000" y2="61265"/>
                                <a14:foregroundMark x1="37600" y1="60957" x2="37600" y2="60957"/>
                                <a14:foregroundMark x1="38600" y1="65123" x2="38600" y2="65123"/>
                                <a14:foregroundMark x1="36800" y1="54784" x2="36800" y2="54784"/>
                                <a14:foregroundMark x1="36800" y1="54475" x2="36800" y2="54475"/>
                                <a14:foregroundMark x1="36200" y1="51235" x2="36200" y2="51235"/>
                                <a14:foregroundMark x1="36000" y1="49691" x2="36000" y2="49691"/>
                                <a14:foregroundMark x1="35800" y1="48457" x2="35800" y2="48457"/>
                                <a14:foregroundMark x1="35200" y1="46451" x2="35200" y2="46451"/>
                                <a14:foregroundMark x1="35200" y1="45216" x2="35200" y2="45216"/>
                                <a14:foregroundMark x1="36200" y1="52932" x2="36200" y2="52932"/>
                                <a14:foregroundMark x1="36600" y1="53704" x2="36600" y2="53704"/>
                                <a14:foregroundMark x1="37400" y1="59568" x2="37400" y2="59568"/>
                                <a14:foregroundMark x1="37200" y1="57407" x2="37200" y2="57407"/>
                                <a14:foregroundMark x1="36800" y1="55864" x2="36800" y2="55864"/>
                                <a14:foregroundMark x1="38000" y1="62500" x2="38000" y2="62500"/>
                                <a14:foregroundMark x1="38600" y1="63889" x2="38600" y2="63889"/>
                                <a14:foregroundMark x1="39800" y1="13117" x2="39800" y2="13117"/>
                                <a14:foregroundMark x1="60200" y1="8179" x2="60200" y2="8179"/>
                                <a14:foregroundMark x1="54000" y1="6944" x2="54000" y2="6944"/>
                                <a14:foregroundMark x1="38342" y1="14659" x2="38342" y2="14659"/>
                                <a14:foregroundMark x1="36010" y1="20080" x2="36010" y2="20080"/>
                                <a14:backgroundMark x1="33400" y1="78704" x2="33400" y2="78704"/>
                                <a14:backgroundMark x1="28000" y1="67438" x2="28000" y2="67438"/>
                                <a14:backgroundMark x1="33600" y1="32253" x2="33600" y2="32253"/>
                                <a14:backgroundMark x1="24400" y1="36574" x2="24400" y2="36574"/>
                                <a14:backgroundMark x1="33600" y1="23457" x2="33600" y2="23457"/>
                                <a14:backgroundMark x1="39000" y1="22068" x2="39000" y2="22068"/>
                                <a14:backgroundMark x1="43600" y1="22531" x2="43600" y2="22840"/>
                                <a14:backgroundMark x1="42000" y1="25309" x2="42000" y2="25309"/>
                                <a14:backgroundMark x1="62000" y1="35031" x2="62000" y2="35031"/>
                                <a14:backgroundMark x1="61400" y1="47222" x2="61400" y2="47222"/>
                                <a14:backgroundMark x1="65000" y1="47531" x2="65000" y2="47531"/>
                                <a14:backgroundMark x1="60200" y1="43827" x2="60200" y2="43827"/>
                                <a14:backgroundMark x1="67200" y1="43827" x2="67200" y2="43827"/>
                                <a14:backgroundMark x1="72000" y1="44136" x2="72000" y2="44136"/>
                                <a14:backgroundMark x1="75200" y1="48920" x2="75200" y2="48920"/>
                                <a14:backgroundMark x1="50600" y1="49691" x2="50600" y2="49691"/>
                                <a14:backgroundMark x1="51000" y1="38272" x2="51000" y2="38272"/>
                                <a14:backgroundMark x1="50800" y1="43981" x2="50800" y2="43981"/>
                                <a14:backgroundMark x1="53600" y1="46451" x2="53600" y2="46451"/>
                                <a14:backgroundMark x1="58000" y1="65741" x2="58000" y2="65741"/>
                                <a14:backgroundMark x1="40000" y1="35957" x2="40000" y2="35957"/>
                                <a14:backgroundMark x1="46800" y1="43673" x2="46800" y2="43673"/>
                                <a14:backgroundMark x1="32600" y1="51235" x2="32600" y2="51235"/>
                                <a14:backgroundMark x1="32800" y1="56944" x2="32800" y2="56944"/>
                                <a14:backgroundMark x1="55800" y1="56019" x2="55800" y2="56019"/>
                                <a14:backgroundMark x1="35200" y1="14660" x2="35200" y2="14660"/>
                                <a14:backgroundMark x1="46000" y1="28241" x2="46000" y2="28241"/>
                                <a14:backgroundMark x1="41600" y1="47068" x2="41600" y2="47068"/>
                                <a14:backgroundMark x1="45200" y1="73611" x2="45200" y2="73611"/>
                                <a14:backgroundMark x1="49200" y1="84105" x2="49200" y2="84105"/>
                                <a14:backgroundMark x1="42600" y1="91975" x2="42600" y2="91975"/>
                                <a14:backgroundMark x1="53000" y1="96296" x2="53000" y2="96296"/>
                                <a14:backgroundMark x1="42600" y1="80556" x2="42600" y2="80556"/>
                                <a14:backgroundMark x1="40600" y1="87191" x2="40600" y2="87191"/>
                                <a14:backgroundMark x1="41600" y1="75000" x2="41600" y2="75000"/>
                                <a14:backgroundMark x1="44000" y1="69753" x2="44000" y2="69753"/>
                                <a14:backgroundMark x1="44000" y1="62346" x2="44000" y2="62346"/>
                                <a14:backgroundMark x1="42400" y1="54784" x2="42400" y2="54784"/>
                                <a14:backgroundMark x1="40800" y1="47685" x2="40800" y2="47685"/>
                                <a14:backgroundMark x1="38800" y1="42593" x2="38800" y2="42593"/>
                                <a14:backgroundMark x1="41200" y1="40741" x2="41200" y2="40741"/>
                                <a14:backgroundMark x1="41600" y1="48148" x2="41600" y2="48148"/>
                                <a14:backgroundMark x1="44800" y1="55093" x2="47400" y2="55864"/>
                                <a14:backgroundMark x1="62400" y1="57099" x2="62400" y2="57099"/>
                                <a14:backgroundMark x1="64200" y1="52623" x2="67400" y2="56173"/>
                                <a14:backgroundMark x1="73200" y1="66512" x2="72400" y2="67901"/>
                                <a14:backgroundMark x1="65600" y1="71759" x2="62800" y2="72068"/>
                                <a14:backgroundMark x1="49400" y1="34568" x2="49400" y2="3456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039" t="4074" r="49147" b="61476"/>
                  <a:stretch/>
                </p:blipFill>
                <p:spPr bwMode="auto">
                  <a:xfrm rot="20061498" flipH="1">
                    <a:off x="7378910" y="932946"/>
                    <a:ext cx="404718" cy="96044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1" name="Picture 3" descr="C:\Users\RIOTTE\Desktop\1908D4.5L09_LG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9375" b="89286" l="8667" r="92000">
                                <a14:foregroundMark x1="92000" y1="20536" x2="92000" y2="20536"/>
                                <a14:backgroundMark x1="25667" y1="72321" x2="25667" y2="72321"/>
                                <a14:backgroundMark x1="16333" y1="79464" x2="16333" y2="79464"/>
                                <a14:backgroundMark x1="46333" y1="56250" x2="46333" y2="56250"/>
                                <a14:backgroundMark x1="55333" y1="49107" x2="55333" y2="49107"/>
                                <a14:backgroundMark x1="58667" y1="48661" x2="58667" y2="48661"/>
                                <a14:backgroundMark x1="83000" y1="31696" x2="83000" y2="31696"/>
                                <a14:backgroundMark x1="73000" y1="40625" x2="73000" y2="40625"/>
                                <a14:backgroundMark x1="65000" y1="44196" x2="65000" y2="44196"/>
                                <a14:backgroundMark x1="80000" y1="33482" x2="80000" y2="33482"/>
                                <a14:backgroundMark x1="83000" y1="30804" x2="83000" y2="30804"/>
                                <a14:backgroundMark x1="89333" y1="27232" x2="89333" y2="27232"/>
                                <a14:backgroundMark x1="26333" y1="70089" x2="26333" y2="70089"/>
                                <a14:backgroundMark x1="23333" y1="72768" x2="23333" y2="72768"/>
                                <a14:backgroundMark x1="10333" y1="83482" x2="10333" y2="83482"/>
                                <a14:backgroundMark x1="11000" y1="82589" x2="11000" y2="82589"/>
                                <a14:backgroundMark x1="12000" y1="81250" x2="12000" y2="81250"/>
                                <a14:backgroundMark x1="13000" y1="80804" x2="13000" y2="80804"/>
                                <a14:backgroundMark x1="13667" y1="79911" x2="13667" y2="79911"/>
                                <a14:backgroundMark x1="13000" y1="80357" x2="13000" y2="80357"/>
                                <a14:backgroundMark x1="15333" y1="79464" x2="15333" y2="79464"/>
                                <a14:backgroundMark x1="16333" y1="77679" x2="17000" y2="77679"/>
                                <a14:backgroundMark x1="18000" y1="76786" x2="18000" y2="76786"/>
                                <a14:backgroundMark x1="19000" y1="76339" x2="19000" y2="76339"/>
                                <a14:backgroundMark x1="19333" y1="75446" x2="19667" y2="75446"/>
                                <a14:backgroundMark x1="20667" y1="74554" x2="20667" y2="74554"/>
                                <a14:backgroundMark x1="21667" y1="73661" x2="21667" y2="73661"/>
                                <a14:backgroundMark x1="22333" y1="73214" x2="22333" y2="73214"/>
                                <a14:backgroundMark x1="23333" y1="72321" x2="23333" y2="72321"/>
                                <a14:backgroundMark x1="14333" y1="79464" x2="14333" y2="79464"/>
                                <a14:backgroundMark x1="27333" y1="69643" x2="27333" y2="69643"/>
                                <a14:backgroundMark x1="28000" y1="68750" x2="28000" y2="68750"/>
                                <a14:backgroundMark x1="29333" y1="67857" x2="29667" y2="67857"/>
                                <a14:backgroundMark x1="31000" y1="66518" x2="31000" y2="66518"/>
                                <a14:backgroundMark x1="32333" y1="65625" x2="32333" y2="65625"/>
                                <a14:backgroundMark x1="33667" y1="64732" x2="33667" y2="64732"/>
                                <a14:backgroundMark x1="35000" y1="63839" x2="35000" y2="63839"/>
                                <a14:backgroundMark x1="36333" y1="62500" x2="36333" y2="62500"/>
                                <a14:backgroundMark x1="37667" y1="61607" x2="37667" y2="61607"/>
                                <a14:backgroundMark x1="39000" y1="60268" x2="39000" y2="60268"/>
                                <a14:backgroundMark x1="40333" y1="58929" x2="40333" y2="58929"/>
                                <a14:backgroundMark x1="42333" y1="58036" x2="42333" y2="58036"/>
                                <a14:backgroundMark x1="43333" y1="57143" x2="43667" y2="57143"/>
                                <a14:backgroundMark x1="45333" y1="56250" x2="45333" y2="56250"/>
                                <a14:backgroundMark x1="46667" y1="55357" x2="46667" y2="55357"/>
                                <a14:backgroundMark x1="47667" y1="54464" x2="47667" y2="54464"/>
                                <a14:backgroundMark x1="57333" y1="48214" x2="58333" y2="48214"/>
                                <a14:backgroundMark x1="58667" y1="42857" x2="58667" y2="42857"/>
                                <a14:backgroundMark x1="58000" y1="44643" x2="58000" y2="44643"/>
                                <a14:backgroundMark x1="53333" y1="47768" x2="53333" y2="47768"/>
                                <a14:backgroundMark x1="55667" y1="45089" x2="55667" y2="45089"/>
                                <a14:backgroundMark x1="58000" y1="41964" x2="58000" y2="41964"/>
                                <a14:backgroundMark x1="61667" y1="39732" x2="61667" y2="39732"/>
                                <a14:backgroundMark x1="65333" y1="38393" x2="65333" y2="38393"/>
                                <a14:backgroundMark x1="67667" y1="35268" x2="67667" y2="35268"/>
                                <a14:backgroundMark x1="68000" y1="33036" x2="68000" y2="33036"/>
                                <a14:backgroundMark x1="70667" y1="35714" x2="70667" y2="35714"/>
                                <a14:backgroundMark x1="71333" y1="39286" x2="71333" y2="39286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00000">
                    <a:off x="5676125" y="500616"/>
                    <a:ext cx="1681868" cy="125579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44" name="Picture 4" descr="C:\Users\RIOTTE\Desktop\rhizon_opencore_500.jpg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2006" b="98920" l="10000" r="90000">
                              <a14:foregroundMark x1="36600" y1="18519" x2="36600" y2="18519"/>
                              <a14:foregroundMark x1="43000" y1="10494" x2="43000" y2="10494"/>
                              <a14:foregroundMark x1="49600" y1="8179" x2="49600" y2="8179"/>
                              <a14:foregroundMark x1="58800" y1="7716" x2="58800" y2="7716"/>
                              <a14:foregroundMark x1="54600" y1="7099" x2="54600" y2="7099"/>
                              <a14:foregroundMark x1="36200" y1="21605" x2="36200" y2="21605"/>
                              <a14:foregroundMark x1="37000" y1="17284" x2="37000" y2="17284"/>
                              <a14:foregroundMark x1="51400" y1="7716" x2="51400" y2="7716"/>
                              <a14:foregroundMark x1="63800" y1="8796" x2="63800" y2="8796"/>
                              <a14:foregroundMark x1="65400" y1="10185" x2="65400" y2="10185"/>
                              <a14:foregroundMark x1="66800" y1="10957" x2="66800" y2="10957"/>
                              <a14:foregroundMark x1="35400" y1="22840" x2="35400" y2="22840"/>
                              <a14:foregroundMark x1="37200" y1="16512" x2="37200" y2="16512"/>
                              <a14:foregroundMark x1="37600" y1="56327" x2="37600" y2="56327"/>
                              <a14:foregroundMark x1="37200" y1="58488" x2="37200" y2="58488"/>
                              <a14:foregroundMark x1="38000" y1="61265" x2="38000" y2="61265"/>
                              <a14:foregroundMark x1="37600" y1="60957" x2="37600" y2="60957"/>
                              <a14:foregroundMark x1="38600" y1="65123" x2="38600" y2="65123"/>
                              <a14:foregroundMark x1="36800" y1="54784" x2="36800" y2="54784"/>
                              <a14:foregroundMark x1="36800" y1="54475" x2="36800" y2="54475"/>
                              <a14:foregroundMark x1="36200" y1="51235" x2="36200" y2="51235"/>
                              <a14:foregroundMark x1="36000" y1="49691" x2="36000" y2="49691"/>
                              <a14:foregroundMark x1="35800" y1="48457" x2="35800" y2="48457"/>
                              <a14:foregroundMark x1="35200" y1="46451" x2="35200" y2="46451"/>
                              <a14:foregroundMark x1="35200" y1="45216" x2="35200" y2="45216"/>
                              <a14:foregroundMark x1="36200" y1="52932" x2="36200" y2="52932"/>
                              <a14:foregroundMark x1="36600" y1="53704" x2="36600" y2="53704"/>
                              <a14:foregroundMark x1="37400" y1="59568" x2="37400" y2="59568"/>
                              <a14:foregroundMark x1="37200" y1="57407" x2="37200" y2="57407"/>
                              <a14:foregroundMark x1="36800" y1="55864" x2="36800" y2="55864"/>
                              <a14:foregroundMark x1="38000" y1="62500" x2="38000" y2="62500"/>
                              <a14:foregroundMark x1="38600" y1="63889" x2="38600" y2="63889"/>
                              <a14:foregroundMark x1="39800" y1="13117" x2="39800" y2="13117"/>
                              <a14:foregroundMark x1="60200" y1="8179" x2="60200" y2="8179"/>
                              <a14:foregroundMark x1="54000" y1="6944" x2="54000" y2="6944"/>
                              <a14:foregroundMark x1="38342" y1="14859" x2="38342" y2="14859"/>
                              <a14:foregroundMark x1="36010" y1="19880" x2="36010" y2="19880"/>
                              <a14:backgroundMark x1="33400" y1="78704" x2="33400" y2="78704"/>
                              <a14:backgroundMark x1="28000" y1="67438" x2="28000" y2="67438"/>
                              <a14:backgroundMark x1="33600" y1="32253" x2="33600" y2="32253"/>
                              <a14:backgroundMark x1="24400" y1="36574" x2="24400" y2="36574"/>
                              <a14:backgroundMark x1="33600" y1="23457" x2="33600" y2="23457"/>
                              <a14:backgroundMark x1="39000" y1="22068" x2="39000" y2="22068"/>
                              <a14:backgroundMark x1="43600" y1="22531" x2="43600" y2="22840"/>
                              <a14:backgroundMark x1="42000" y1="25309" x2="42000" y2="25309"/>
                              <a14:backgroundMark x1="62000" y1="35031" x2="62000" y2="35031"/>
                              <a14:backgroundMark x1="61400" y1="47222" x2="61400" y2="47222"/>
                              <a14:backgroundMark x1="65000" y1="47531" x2="65000" y2="47531"/>
                              <a14:backgroundMark x1="60200" y1="43827" x2="60200" y2="43827"/>
                              <a14:backgroundMark x1="67200" y1="43827" x2="67200" y2="43827"/>
                              <a14:backgroundMark x1="72000" y1="44136" x2="72000" y2="44136"/>
                              <a14:backgroundMark x1="75200" y1="48920" x2="75200" y2="48920"/>
                              <a14:backgroundMark x1="50600" y1="49691" x2="50600" y2="49691"/>
                              <a14:backgroundMark x1="51000" y1="38272" x2="51000" y2="38272"/>
                              <a14:backgroundMark x1="50800" y1="43981" x2="50800" y2="43981"/>
                              <a14:backgroundMark x1="53600" y1="46451" x2="53600" y2="46451"/>
                              <a14:backgroundMark x1="58000" y1="65741" x2="58000" y2="65741"/>
                              <a14:backgroundMark x1="40000" y1="35957" x2="40000" y2="35957"/>
                              <a14:backgroundMark x1="46800" y1="43673" x2="46800" y2="43673"/>
                              <a14:backgroundMark x1="32600" y1="51235" x2="32600" y2="51235"/>
                              <a14:backgroundMark x1="32800" y1="56944" x2="32800" y2="56944"/>
                              <a14:backgroundMark x1="55800" y1="56019" x2="55800" y2="56019"/>
                              <a14:backgroundMark x1="35200" y1="14660" x2="35200" y2="14660"/>
                              <a14:backgroundMark x1="46000" y1="28241" x2="46000" y2="28241"/>
                              <a14:backgroundMark x1="41600" y1="47068" x2="41600" y2="47068"/>
                              <a14:backgroundMark x1="45200" y1="73611" x2="45200" y2="73611"/>
                              <a14:backgroundMark x1="49200" y1="84105" x2="49200" y2="84105"/>
                              <a14:backgroundMark x1="42600" y1="91975" x2="42600" y2="91975"/>
                              <a14:backgroundMark x1="53000" y1="96296" x2="53000" y2="96296"/>
                              <a14:backgroundMark x1="42600" y1="80556" x2="42600" y2="80556"/>
                              <a14:backgroundMark x1="40600" y1="87191" x2="40600" y2="87191"/>
                              <a14:backgroundMark x1="41600" y1="75000" x2="41600" y2="75000"/>
                              <a14:backgroundMark x1="44000" y1="69753" x2="44000" y2="69753"/>
                              <a14:backgroundMark x1="44000" y1="62346" x2="44000" y2="62346"/>
                              <a14:backgroundMark x1="42400" y1="54784" x2="42400" y2="54784"/>
                              <a14:backgroundMark x1="40800" y1="47685" x2="40800" y2="47685"/>
                              <a14:backgroundMark x1="38800" y1="42593" x2="38800" y2="42593"/>
                              <a14:backgroundMark x1="41200" y1="40741" x2="41200" y2="40741"/>
                              <a14:backgroundMark x1="41600" y1="48148" x2="41600" y2="48148"/>
                              <a14:backgroundMark x1="44800" y1="55093" x2="47400" y2="55864"/>
                              <a14:backgroundMark x1="62400" y1="57099" x2="62400" y2="57099"/>
                              <a14:backgroundMark x1="64200" y1="52623" x2="67400" y2="56173"/>
                              <a14:backgroundMark x1="73200" y1="66512" x2="72400" y2="67901"/>
                              <a14:backgroundMark x1="65600" y1="71759" x2="62800" y2="72068"/>
                              <a14:backgroundMark x1="49400" y1="34568" x2="49400" y2="3456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039" t="4074" r="49147" b="61476"/>
                <a:stretch/>
              </p:blipFill>
              <p:spPr bwMode="auto">
                <a:xfrm rot="20061498" flipH="1">
                  <a:off x="4693854" y="5916457"/>
                  <a:ext cx="301661" cy="7158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5" name="Picture 3" descr="C:\Users\RIOTTE\Desktop\1908D4.5L09_LG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9375" b="89286" l="8667" r="92000">
                              <a14:foregroundMark x1="92000" y1="20536" x2="92000" y2="20536"/>
                              <a14:backgroundMark x1="25667" y1="72321" x2="25667" y2="72321"/>
                              <a14:backgroundMark x1="16333" y1="79464" x2="16333" y2="79464"/>
                              <a14:backgroundMark x1="46333" y1="56250" x2="46333" y2="56250"/>
                              <a14:backgroundMark x1="55333" y1="49107" x2="55333" y2="49107"/>
                              <a14:backgroundMark x1="58667" y1="48661" x2="58667" y2="48661"/>
                              <a14:backgroundMark x1="83000" y1="31696" x2="83000" y2="31696"/>
                              <a14:backgroundMark x1="73000" y1="40625" x2="73000" y2="40625"/>
                              <a14:backgroundMark x1="65000" y1="44196" x2="65000" y2="44196"/>
                              <a14:backgroundMark x1="80000" y1="33482" x2="80000" y2="33482"/>
                              <a14:backgroundMark x1="83000" y1="30804" x2="83000" y2="30804"/>
                              <a14:backgroundMark x1="89333" y1="27232" x2="89333" y2="27232"/>
                              <a14:backgroundMark x1="26333" y1="70089" x2="26333" y2="70089"/>
                              <a14:backgroundMark x1="23333" y1="72768" x2="23333" y2="72768"/>
                              <a14:backgroundMark x1="10333" y1="83482" x2="10333" y2="83482"/>
                              <a14:backgroundMark x1="11000" y1="82589" x2="11000" y2="82589"/>
                              <a14:backgroundMark x1="12000" y1="81250" x2="12000" y2="81250"/>
                              <a14:backgroundMark x1="13000" y1="80804" x2="13000" y2="80804"/>
                              <a14:backgroundMark x1="13667" y1="79911" x2="13667" y2="79911"/>
                              <a14:backgroundMark x1="13000" y1="80357" x2="13000" y2="80357"/>
                              <a14:backgroundMark x1="15333" y1="79464" x2="15333" y2="79464"/>
                              <a14:backgroundMark x1="16333" y1="77679" x2="17000" y2="77679"/>
                              <a14:backgroundMark x1="18000" y1="76786" x2="18000" y2="76786"/>
                              <a14:backgroundMark x1="19000" y1="76339" x2="19000" y2="76339"/>
                              <a14:backgroundMark x1="19333" y1="75446" x2="19667" y2="75446"/>
                              <a14:backgroundMark x1="20667" y1="74554" x2="20667" y2="74554"/>
                              <a14:backgroundMark x1="21667" y1="73661" x2="21667" y2="73661"/>
                              <a14:backgroundMark x1="22333" y1="73214" x2="22333" y2="73214"/>
                              <a14:backgroundMark x1="23333" y1="72321" x2="23333" y2="72321"/>
                              <a14:backgroundMark x1="14333" y1="79464" x2="14333" y2="79464"/>
                              <a14:backgroundMark x1="27333" y1="69643" x2="27333" y2="69643"/>
                              <a14:backgroundMark x1="28000" y1="68750" x2="28000" y2="68750"/>
                              <a14:backgroundMark x1="29333" y1="67857" x2="29667" y2="67857"/>
                              <a14:backgroundMark x1="31000" y1="66518" x2="31000" y2="66518"/>
                              <a14:backgroundMark x1="32333" y1="65625" x2="32333" y2="65625"/>
                              <a14:backgroundMark x1="33667" y1="64732" x2="33667" y2="64732"/>
                              <a14:backgroundMark x1="35000" y1="63839" x2="35000" y2="63839"/>
                              <a14:backgroundMark x1="36333" y1="62500" x2="36333" y2="62500"/>
                              <a14:backgroundMark x1="37667" y1="61607" x2="37667" y2="61607"/>
                              <a14:backgroundMark x1="39000" y1="60268" x2="39000" y2="60268"/>
                              <a14:backgroundMark x1="40333" y1="58929" x2="40333" y2="58929"/>
                              <a14:backgroundMark x1="42333" y1="58036" x2="42333" y2="58036"/>
                              <a14:backgroundMark x1="43333" y1="57143" x2="43667" y2="57143"/>
                              <a14:backgroundMark x1="45333" y1="56250" x2="45333" y2="56250"/>
                              <a14:backgroundMark x1="46667" y1="55357" x2="46667" y2="55357"/>
                              <a14:backgroundMark x1="47667" y1="54464" x2="47667" y2="54464"/>
                              <a14:backgroundMark x1="57333" y1="48214" x2="58333" y2="48214"/>
                              <a14:backgroundMark x1="58667" y1="42857" x2="58667" y2="42857"/>
                              <a14:backgroundMark x1="58000" y1="44643" x2="58000" y2="44643"/>
                              <a14:backgroundMark x1="53333" y1="47768" x2="53333" y2="47768"/>
                              <a14:backgroundMark x1="55667" y1="45089" x2="55667" y2="45089"/>
                              <a14:backgroundMark x1="58000" y1="41964" x2="58000" y2="41964"/>
                              <a14:backgroundMark x1="61667" y1="39732" x2="61667" y2="39732"/>
                              <a14:backgroundMark x1="65333" y1="38393" x2="65333" y2="38393"/>
                              <a14:backgroundMark x1="67667" y1="35268" x2="67667" y2="35268"/>
                              <a14:backgroundMark x1="68000" y1="33036" x2="68000" y2="33036"/>
                              <a14:backgroundMark x1="70667" y1="35714" x2="70667" y2="35714"/>
                              <a14:backgroundMark x1="71333" y1="39286" x2="71333" y2="3928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00000">
                  <a:off x="3424662" y="5594216"/>
                  <a:ext cx="1253600" cy="9360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46" name="Connecteur droit avec flèche 245"/>
                <p:cNvCxnSpPr/>
                <p:nvPr/>
              </p:nvCxnSpPr>
              <p:spPr>
                <a:xfrm>
                  <a:off x="2191972" y="2810866"/>
                  <a:ext cx="604567" cy="415753"/>
                </a:xfrm>
                <a:prstGeom prst="straightConnector1">
                  <a:avLst/>
                </a:prstGeom>
                <a:ln w="28575">
                  <a:solidFill>
                    <a:srgbClr val="3333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Connecteur droit avec flèche 246"/>
                <p:cNvCxnSpPr/>
                <p:nvPr/>
              </p:nvCxnSpPr>
              <p:spPr>
                <a:xfrm flipH="1">
                  <a:off x="4643670" y="2826324"/>
                  <a:ext cx="718959" cy="544073"/>
                </a:xfrm>
                <a:prstGeom prst="straightConnector1">
                  <a:avLst/>
                </a:prstGeom>
                <a:ln w="28575">
                  <a:solidFill>
                    <a:srgbClr val="3333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ZoneTexte 247"/>
                <p:cNvSpPr txBox="1"/>
                <p:nvPr/>
              </p:nvSpPr>
              <p:spPr>
                <a:xfrm>
                  <a:off x="3264933" y="674891"/>
                  <a:ext cx="808195" cy="449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000" b="1" u="sng" dirty="0">
                      <a:latin typeface="Arial" pitchFamily="34" charset="0"/>
                      <a:cs typeface="Arial" pitchFamily="34" charset="0"/>
                    </a:rPr>
                    <a:t>LAI</a:t>
                  </a:r>
                </a:p>
              </p:txBody>
            </p:sp>
            <p:grpSp>
              <p:nvGrpSpPr>
                <p:cNvPr id="249" name="Groupe 116"/>
                <p:cNvGrpSpPr/>
                <p:nvPr/>
              </p:nvGrpSpPr>
              <p:grpSpPr>
                <a:xfrm>
                  <a:off x="4057970" y="1890241"/>
                  <a:ext cx="703384" cy="1108508"/>
                  <a:chOff x="4057970" y="1890241"/>
                  <a:chExt cx="703384" cy="1108508"/>
                </a:xfrm>
              </p:grpSpPr>
              <p:sp>
                <p:nvSpPr>
                  <p:cNvPr id="250" name="Cylindre 249"/>
                  <p:cNvSpPr/>
                  <p:nvPr/>
                </p:nvSpPr>
                <p:spPr>
                  <a:xfrm>
                    <a:off x="4057970" y="1890241"/>
                    <a:ext cx="703384" cy="1108508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251" name="Groupe 118"/>
                  <p:cNvGrpSpPr/>
                  <p:nvPr/>
                </p:nvGrpSpPr>
                <p:grpSpPr>
                  <a:xfrm>
                    <a:off x="4704615" y="2030806"/>
                    <a:ext cx="45719" cy="911750"/>
                    <a:chOff x="8572081" y="847646"/>
                    <a:chExt cx="72500" cy="989684"/>
                  </a:xfrm>
                </p:grpSpPr>
                <p:cxnSp>
                  <p:nvCxnSpPr>
                    <p:cNvPr id="252" name="Connecteur droit 251"/>
                    <p:cNvCxnSpPr/>
                    <p:nvPr/>
                  </p:nvCxnSpPr>
                  <p:spPr>
                    <a:xfrm flipH="1">
                      <a:off x="8572081" y="847646"/>
                      <a:ext cx="72500" cy="224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Connecteur droit 252"/>
                    <p:cNvCxnSpPr/>
                    <p:nvPr/>
                  </p:nvCxnSpPr>
                  <p:spPr>
                    <a:xfrm flipH="1">
                      <a:off x="8572081" y="985820"/>
                      <a:ext cx="72500" cy="224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4" name="Connecteur droit 253"/>
                    <p:cNvCxnSpPr/>
                    <p:nvPr/>
                  </p:nvCxnSpPr>
                  <p:spPr>
                    <a:xfrm flipH="1">
                      <a:off x="8572081" y="1123994"/>
                      <a:ext cx="72500" cy="224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Connecteur droit 254"/>
                    <p:cNvCxnSpPr/>
                    <p:nvPr/>
                  </p:nvCxnSpPr>
                  <p:spPr>
                    <a:xfrm flipH="1">
                      <a:off x="8572081" y="1262168"/>
                      <a:ext cx="72500" cy="224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6" name="Connecteur droit 255"/>
                    <p:cNvCxnSpPr/>
                    <p:nvPr/>
                  </p:nvCxnSpPr>
                  <p:spPr>
                    <a:xfrm flipH="1">
                      <a:off x="8572081" y="1400342"/>
                      <a:ext cx="72500" cy="224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" name="Connecteur droit 256"/>
                    <p:cNvCxnSpPr/>
                    <p:nvPr/>
                  </p:nvCxnSpPr>
                  <p:spPr>
                    <a:xfrm flipH="1">
                      <a:off x="8572081" y="1538516"/>
                      <a:ext cx="72500" cy="224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Connecteur droit 257"/>
                    <p:cNvCxnSpPr/>
                    <p:nvPr/>
                  </p:nvCxnSpPr>
                  <p:spPr>
                    <a:xfrm flipH="1">
                      <a:off x="8572081" y="1676690"/>
                      <a:ext cx="72500" cy="224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" name="Connecteur droit 258"/>
                    <p:cNvCxnSpPr/>
                    <p:nvPr/>
                  </p:nvCxnSpPr>
                  <p:spPr>
                    <a:xfrm flipH="1">
                      <a:off x="8572081" y="1814863"/>
                      <a:ext cx="72500" cy="224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16" name="Groupe 83"/>
              <p:cNvGrpSpPr/>
              <p:nvPr/>
            </p:nvGrpSpPr>
            <p:grpSpPr>
              <a:xfrm>
                <a:off x="3059723" y="3563815"/>
                <a:ext cx="1524051" cy="855785"/>
                <a:chOff x="3059723" y="3563815"/>
                <a:chExt cx="1524051" cy="855785"/>
              </a:xfrm>
            </p:grpSpPr>
            <p:sp>
              <p:nvSpPr>
                <p:cNvPr id="217" name="Forme libre 216"/>
                <p:cNvSpPr/>
                <p:nvPr/>
              </p:nvSpPr>
              <p:spPr>
                <a:xfrm>
                  <a:off x="3387938" y="3645877"/>
                  <a:ext cx="70370" cy="539261"/>
                </a:xfrm>
                <a:custGeom>
                  <a:avLst/>
                  <a:gdLst>
                    <a:gd name="connsiteX0" fmla="*/ 70370 w 70370"/>
                    <a:gd name="connsiteY0" fmla="*/ 0 h 539261"/>
                    <a:gd name="connsiteX1" fmla="*/ 46924 w 70370"/>
                    <a:gd name="connsiteY1" fmla="*/ 140677 h 539261"/>
                    <a:gd name="connsiteX2" fmla="*/ 23477 w 70370"/>
                    <a:gd name="connsiteY2" fmla="*/ 211015 h 539261"/>
                    <a:gd name="connsiteX3" fmla="*/ 35200 w 70370"/>
                    <a:gd name="connsiteY3" fmla="*/ 293077 h 539261"/>
                    <a:gd name="connsiteX4" fmla="*/ 46924 w 70370"/>
                    <a:gd name="connsiteY4" fmla="*/ 328246 h 539261"/>
                    <a:gd name="connsiteX5" fmla="*/ 35200 w 70370"/>
                    <a:gd name="connsiteY5" fmla="*/ 457200 h 539261"/>
                    <a:gd name="connsiteX6" fmla="*/ 11754 w 70370"/>
                    <a:gd name="connsiteY6" fmla="*/ 492369 h 539261"/>
                    <a:gd name="connsiteX7" fmla="*/ 31 w 70370"/>
                    <a:gd name="connsiteY7" fmla="*/ 539261 h 539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370" h="539261">
                      <a:moveTo>
                        <a:pt x="70370" y="0"/>
                      </a:moveTo>
                      <a:cubicBezTo>
                        <a:pt x="65338" y="35221"/>
                        <a:pt x="57208" y="102968"/>
                        <a:pt x="46924" y="140677"/>
                      </a:cubicBezTo>
                      <a:cubicBezTo>
                        <a:pt x="40421" y="164520"/>
                        <a:pt x="23477" y="211015"/>
                        <a:pt x="23477" y="211015"/>
                      </a:cubicBezTo>
                      <a:cubicBezTo>
                        <a:pt x="27385" y="238369"/>
                        <a:pt x="29781" y="265982"/>
                        <a:pt x="35200" y="293077"/>
                      </a:cubicBezTo>
                      <a:cubicBezTo>
                        <a:pt x="37624" y="305194"/>
                        <a:pt x="46924" y="315889"/>
                        <a:pt x="46924" y="328246"/>
                      </a:cubicBezTo>
                      <a:cubicBezTo>
                        <a:pt x="46924" y="371408"/>
                        <a:pt x="44244" y="414996"/>
                        <a:pt x="35200" y="457200"/>
                      </a:cubicBezTo>
                      <a:cubicBezTo>
                        <a:pt x="32248" y="470977"/>
                        <a:pt x="18055" y="479767"/>
                        <a:pt x="11754" y="492369"/>
                      </a:cubicBezTo>
                      <a:cubicBezTo>
                        <a:pt x="-1205" y="518286"/>
                        <a:pt x="31" y="519279"/>
                        <a:pt x="31" y="539261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8" name="Forme libre 217"/>
                <p:cNvSpPr/>
                <p:nvPr/>
              </p:nvSpPr>
              <p:spPr>
                <a:xfrm>
                  <a:off x="4124914" y="3634154"/>
                  <a:ext cx="71948" cy="539261"/>
                </a:xfrm>
                <a:custGeom>
                  <a:avLst/>
                  <a:gdLst>
                    <a:gd name="connsiteX0" fmla="*/ 71948 w 71948"/>
                    <a:gd name="connsiteY0" fmla="*/ 0 h 539261"/>
                    <a:gd name="connsiteX1" fmla="*/ 13332 w 71948"/>
                    <a:gd name="connsiteY1" fmla="*/ 58615 h 539261"/>
                    <a:gd name="connsiteX2" fmla="*/ 1609 w 71948"/>
                    <a:gd name="connsiteY2" fmla="*/ 93784 h 539261"/>
                    <a:gd name="connsiteX3" fmla="*/ 1609 w 71948"/>
                    <a:gd name="connsiteY3" fmla="*/ 539261 h 539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948" h="539261">
                      <a:moveTo>
                        <a:pt x="71948" y="0"/>
                      </a:moveTo>
                      <a:cubicBezTo>
                        <a:pt x="52409" y="19538"/>
                        <a:pt x="29911" y="36510"/>
                        <a:pt x="13332" y="58615"/>
                      </a:cubicBezTo>
                      <a:cubicBezTo>
                        <a:pt x="5918" y="68501"/>
                        <a:pt x="1910" y="81431"/>
                        <a:pt x="1609" y="93784"/>
                      </a:cubicBezTo>
                      <a:cubicBezTo>
                        <a:pt x="-2012" y="242232"/>
                        <a:pt x="1609" y="390769"/>
                        <a:pt x="1609" y="539261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9" name="Forme libre 218"/>
                <p:cNvSpPr/>
                <p:nvPr/>
              </p:nvSpPr>
              <p:spPr>
                <a:xfrm>
                  <a:off x="3763108" y="3681046"/>
                  <a:ext cx="175846" cy="457200"/>
                </a:xfrm>
                <a:custGeom>
                  <a:avLst/>
                  <a:gdLst>
                    <a:gd name="connsiteX0" fmla="*/ 35169 w 175846"/>
                    <a:gd name="connsiteY0" fmla="*/ 0 h 457200"/>
                    <a:gd name="connsiteX1" fmla="*/ 58615 w 175846"/>
                    <a:gd name="connsiteY1" fmla="*/ 58616 h 457200"/>
                    <a:gd name="connsiteX2" fmla="*/ 93784 w 175846"/>
                    <a:gd name="connsiteY2" fmla="*/ 140677 h 457200"/>
                    <a:gd name="connsiteX3" fmla="*/ 140677 w 175846"/>
                    <a:gd name="connsiteY3" fmla="*/ 211016 h 457200"/>
                    <a:gd name="connsiteX4" fmla="*/ 164123 w 175846"/>
                    <a:gd name="connsiteY4" fmla="*/ 246185 h 457200"/>
                    <a:gd name="connsiteX5" fmla="*/ 175846 w 175846"/>
                    <a:gd name="connsiteY5" fmla="*/ 281354 h 457200"/>
                    <a:gd name="connsiteX6" fmla="*/ 164123 w 175846"/>
                    <a:gd name="connsiteY6" fmla="*/ 328246 h 457200"/>
                    <a:gd name="connsiteX7" fmla="*/ 93784 w 175846"/>
                    <a:gd name="connsiteY7" fmla="*/ 363416 h 457200"/>
                    <a:gd name="connsiteX8" fmla="*/ 23446 w 175846"/>
                    <a:gd name="connsiteY8" fmla="*/ 410308 h 457200"/>
                    <a:gd name="connsiteX9" fmla="*/ 0 w 175846"/>
                    <a:gd name="connsiteY9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846" h="457200">
                      <a:moveTo>
                        <a:pt x="35169" y="0"/>
                      </a:moveTo>
                      <a:cubicBezTo>
                        <a:pt x="42984" y="19539"/>
                        <a:pt x="51226" y="38912"/>
                        <a:pt x="58615" y="58616"/>
                      </a:cubicBezTo>
                      <a:cubicBezTo>
                        <a:pt x="74785" y="101735"/>
                        <a:pt x="66339" y="94935"/>
                        <a:pt x="93784" y="140677"/>
                      </a:cubicBezTo>
                      <a:cubicBezTo>
                        <a:pt x="108282" y="164840"/>
                        <a:pt x="125046" y="187570"/>
                        <a:pt x="140677" y="211016"/>
                      </a:cubicBezTo>
                      <a:cubicBezTo>
                        <a:pt x="148492" y="222739"/>
                        <a:pt x="159668" y="232819"/>
                        <a:pt x="164123" y="246185"/>
                      </a:cubicBezTo>
                      <a:lnTo>
                        <a:pt x="175846" y="281354"/>
                      </a:lnTo>
                      <a:cubicBezTo>
                        <a:pt x="171938" y="296985"/>
                        <a:pt x="173060" y="314840"/>
                        <a:pt x="164123" y="328246"/>
                      </a:cubicBezTo>
                      <a:cubicBezTo>
                        <a:pt x="145756" y="355796"/>
                        <a:pt x="118565" y="349649"/>
                        <a:pt x="93784" y="363416"/>
                      </a:cubicBezTo>
                      <a:cubicBezTo>
                        <a:pt x="69152" y="377101"/>
                        <a:pt x="23446" y="410308"/>
                        <a:pt x="23446" y="410308"/>
                      </a:cubicBezTo>
                      <a:cubicBezTo>
                        <a:pt x="9975" y="450720"/>
                        <a:pt x="20461" y="436739"/>
                        <a:pt x="0" y="457200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0" name="Forme libre 219"/>
                <p:cNvSpPr/>
                <p:nvPr/>
              </p:nvSpPr>
              <p:spPr>
                <a:xfrm>
                  <a:off x="3552092" y="3610708"/>
                  <a:ext cx="58616" cy="457200"/>
                </a:xfrm>
                <a:custGeom>
                  <a:avLst/>
                  <a:gdLst>
                    <a:gd name="connsiteX0" fmla="*/ 58616 w 58616"/>
                    <a:gd name="connsiteY0" fmla="*/ 0 h 457200"/>
                    <a:gd name="connsiteX1" fmla="*/ 46893 w 58616"/>
                    <a:gd name="connsiteY1" fmla="*/ 152400 h 457200"/>
                    <a:gd name="connsiteX2" fmla="*/ 23446 w 58616"/>
                    <a:gd name="connsiteY2" fmla="*/ 187569 h 457200"/>
                    <a:gd name="connsiteX3" fmla="*/ 0 w 58616"/>
                    <a:gd name="connsiteY3" fmla="*/ 257907 h 457200"/>
                    <a:gd name="connsiteX4" fmla="*/ 11723 w 58616"/>
                    <a:gd name="connsiteY4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616" h="457200">
                      <a:moveTo>
                        <a:pt x="58616" y="0"/>
                      </a:moveTo>
                      <a:cubicBezTo>
                        <a:pt x="54708" y="50800"/>
                        <a:pt x="56283" y="102323"/>
                        <a:pt x="46893" y="152400"/>
                      </a:cubicBezTo>
                      <a:cubicBezTo>
                        <a:pt x="44296" y="166248"/>
                        <a:pt x="29168" y="174694"/>
                        <a:pt x="23446" y="187569"/>
                      </a:cubicBezTo>
                      <a:cubicBezTo>
                        <a:pt x="13408" y="210153"/>
                        <a:pt x="0" y="257907"/>
                        <a:pt x="0" y="257907"/>
                      </a:cubicBezTo>
                      <a:cubicBezTo>
                        <a:pt x="12243" y="441552"/>
                        <a:pt x="11723" y="375008"/>
                        <a:pt x="11723" y="457200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1" name="Forme libre 220"/>
                <p:cNvSpPr/>
                <p:nvPr/>
              </p:nvSpPr>
              <p:spPr>
                <a:xfrm>
                  <a:off x="4372708" y="3563815"/>
                  <a:ext cx="211066" cy="351938"/>
                </a:xfrm>
                <a:custGeom>
                  <a:avLst/>
                  <a:gdLst>
                    <a:gd name="connsiteX0" fmla="*/ 0 w 211066"/>
                    <a:gd name="connsiteY0" fmla="*/ 0 h 351938"/>
                    <a:gd name="connsiteX1" fmla="*/ 70338 w 211066"/>
                    <a:gd name="connsiteY1" fmla="*/ 11723 h 351938"/>
                    <a:gd name="connsiteX2" fmla="*/ 105507 w 211066"/>
                    <a:gd name="connsiteY2" fmla="*/ 23447 h 351938"/>
                    <a:gd name="connsiteX3" fmla="*/ 117230 w 211066"/>
                    <a:gd name="connsiteY3" fmla="*/ 58616 h 351938"/>
                    <a:gd name="connsiteX4" fmla="*/ 128954 w 211066"/>
                    <a:gd name="connsiteY4" fmla="*/ 140677 h 351938"/>
                    <a:gd name="connsiteX5" fmla="*/ 140677 w 211066"/>
                    <a:gd name="connsiteY5" fmla="*/ 175847 h 351938"/>
                    <a:gd name="connsiteX6" fmla="*/ 152400 w 211066"/>
                    <a:gd name="connsiteY6" fmla="*/ 293077 h 351938"/>
                    <a:gd name="connsiteX7" fmla="*/ 175846 w 211066"/>
                    <a:gd name="connsiteY7" fmla="*/ 328247 h 351938"/>
                    <a:gd name="connsiteX8" fmla="*/ 187569 w 211066"/>
                    <a:gd name="connsiteY8" fmla="*/ 351693 h 351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066" h="351938">
                      <a:moveTo>
                        <a:pt x="0" y="0"/>
                      </a:moveTo>
                      <a:cubicBezTo>
                        <a:pt x="23446" y="3908"/>
                        <a:pt x="47135" y="6566"/>
                        <a:pt x="70338" y="11723"/>
                      </a:cubicBezTo>
                      <a:cubicBezTo>
                        <a:pt x="82401" y="14404"/>
                        <a:pt x="96769" y="14709"/>
                        <a:pt x="105507" y="23447"/>
                      </a:cubicBezTo>
                      <a:cubicBezTo>
                        <a:pt x="114245" y="32185"/>
                        <a:pt x="113322" y="46893"/>
                        <a:pt x="117230" y="58616"/>
                      </a:cubicBezTo>
                      <a:cubicBezTo>
                        <a:pt x="121138" y="85970"/>
                        <a:pt x="123535" y="113582"/>
                        <a:pt x="128954" y="140677"/>
                      </a:cubicBezTo>
                      <a:cubicBezTo>
                        <a:pt x="131378" y="152794"/>
                        <a:pt x="138798" y="163633"/>
                        <a:pt x="140677" y="175847"/>
                      </a:cubicBezTo>
                      <a:cubicBezTo>
                        <a:pt x="146648" y="214662"/>
                        <a:pt x="143569" y="254811"/>
                        <a:pt x="152400" y="293077"/>
                      </a:cubicBezTo>
                      <a:cubicBezTo>
                        <a:pt x="155568" y="306806"/>
                        <a:pt x="165883" y="318284"/>
                        <a:pt x="175846" y="328247"/>
                      </a:cubicBezTo>
                      <a:cubicBezTo>
                        <a:pt x="203627" y="356028"/>
                        <a:pt x="232810" y="351693"/>
                        <a:pt x="187569" y="351693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2" name="Forme libre 221"/>
                <p:cNvSpPr/>
                <p:nvPr/>
              </p:nvSpPr>
              <p:spPr>
                <a:xfrm>
                  <a:off x="4278923" y="3657600"/>
                  <a:ext cx="82062" cy="375202"/>
                </a:xfrm>
                <a:custGeom>
                  <a:avLst/>
                  <a:gdLst>
                    <a:gd name="connsiteX0" fmla="*/ 0 w 82062"/>
                    <a:gd name="connsiteY0" fmla="*/ 0 h 375202"/>
                    <a:gd name="connsiteX1" fmla="*/ 11723 w 82062"/>
                    <a:gd name="connsiteY1" fmla="*/ 58615 h 375202"/>
                    <a:gd name="connsiteX2" fmla="*/ 23446 w 82062"/>
                    <a:gd name="connsiteY2" fmla="*/ 164123 h 375202"/>
                    <a:gd name="connsiteX3" fmla="*/ 35169 w 82062"/>
                    <a:gd name="connsiteY3" fmla="*/ 199292 h 375202"/>
                    <a:gd name="connsiteX4" fmla="*/ 70339 w 82062"/>
                    <a:gd name="connsiteY4" fmla="*/ 222738 h 375202"/>
                    <a:gd name="connsiteX5" fmla="*/ 82062 w 82062"/>
                    <a:gd name="connsiteY5" fmla="*/ 257908 h 375202"/>
                    <a:gd name="connsiteX6" fmla="*/ 46892 w 82062"/>
                    <a:gd name="connsiteY6" fmla="*/ 328246 h 375202"/>
                    <a:gd name="connsiteX7" fmla="*/ 23446 w 82062"/>
                    <a:gd name="connsiteY7" fmla="*/ 375138 h 37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062" h="375202">
                      <a:moveTo>
                        <a:pt x="0" y="0"/>
                      </a:moveTo>
                      <a:cubicBezTo>
                        <a:pt x="3908" y="19538"/>
                        <a:pt x="8905" y="38890"/>
                        <a:pt x="11723" y="58615"/>
                      </a:cubicBezTo>
                      <a:cubicBezTo>
                        <a:pt x="16727" y="93645"/>
                        <a:pt x="17629" y="129219"/>
                        <a:pt x="23446" y="164123"/>
                      </a:cubicBezTo>
                      <a:cubicBezTo>
                        <a:pt x="25477" y="176312"/>
                        <a:pt x="27449" y="189643"/>
                        <a:pt x="35169" y="199292"/>
                      </a:cubicBezTo>
                      <a:cubicBezTo>
                        <a:pt x="43971" y="210294"/>
                        <a:pt x="58616" y="214923"/>
                        <a:pt x="70339" y="222738"/>
                      </a:cubicBezTo>
                      <a:cubicBezTo>
                        <a:pt x="74247" y="234461"/>
                        <a:pt x="82062" y="245551"/>
                        <a:pt x="82062" y="257908"/>
                      </a:cubicBezTo>
                      <a:cubicBezTo>
                        <a:pt x="82062" y="301120"/>
                        <a:pt x="71851" y="303288"/>
                        <a:pt x="46892" y="328246"/>
                      </a:cubicBezTo>
                      <a:cubicBezTo>
                        <a:pt x="34221" y="378929"/>
                        <a:pt x="51281" y="375138"/>
                        <a:pt x="23446" y="375138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3" name="Forme libre 222"/>
                <p:cNvSpPr/>
                <p:nvPr/>
              </p:nvSpPr>
              <p:spPr>
                <a:xfrm>
                  <a:off x="3962400" y="3622431"/>
                  <a:ext cx="47204" cy="318170"/>
                </a:xfrm>
                <a:custGeom>
                  <a:avLst/>
                  <a:gdLst>
                    <a:gd name="connsiteX0" fmla="*/ 35169 w 47204"/>
                    <a:gd name="connsiteY0" fmla="*/ 0 h 318170"/>
                    <a:gd name="connsiteX1" fmla="*/ 46892 w 47204"/>
                    <a:gd name="connsiteY1" fmla="*/ 58615 h 318170"/>
                    <a:gd name="connsiteX2" fmla="*/ 23446 w 47204"/>
                    <a:gd name="connsiteY2" fmla="*/ 105507 h 318170"/>
                    <a:gd name="connsiteX3" fmla="*/ 11723 w 47204"/>
                    <a:gd name="connsiteY3" fmla="*/ 164123 h 318170"/>
                    <a:gd name="connsiteX4" fmla="*/ 0 w 47204"/>
                    <a:gd name="connsiteY4" fmla="*/ 199292 h 318170"/>
                    <a:gd name="connsiteX5" fmla="*/ 11723 w 47204"/>
                    <a:gd name="connsiteY5" fmla="*/ 281354 h 318170"/>
                    <a:gd name="connsiteX6" fmla="*/ 35169 w 47204"/>
                    <a:gd name="connsiteY6" fmla="*/ 316523 h 318170"/>
                    <a:gd name="connsiteX7" fmla="*/ 23446 w 47204"/>
                    <a:gd name="connsiteY7" fmla="*/ 316523 h 318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204" h="318170">
                      <a:moveTo>
                        <a:pt x="35169" y="0"/>
                      </a:moveTo>
                      <a:cubicBezTo>
                        <a:pt x="39077" y="19538"/>
                        <a:pt x="49092" y="38812"/>
                        <a:pt x="46892" y="58615"/>
                      </a:cubicBezTo>
                      <a:cubicBezTo>
                        <a:pt x="44962" y="75984"/>
                        <a:pt x="28972" y="88928"/>
                        <a:pt x="23446" y="105507"/>
                      </a:cubicBezTo>
                      <a:cubicBezTo>
                        <a:pt x="17145" y="124410"/>
                        <a:pt x="16556" y="144792"/>
                        <a:pt x="11723" y="164123"/>
                      </a:cubicBezTo>
                      <a:cubicBezTo>
                        <a:pt x="8726" y="176111"/>
                        <a:pt x="3908" y="187569"/>
                        <a:pt x="0" y="199292"/>
                      </a:cubicBezTo>
                      <a:cubicBezTo>
                        <a:pt x="3908" y="226646"/>
                        <a:pt x="3783" y="254888"/>
                        <a:pt x="11723" y="281354"/>
                      </a:cubicBezTo>
                      <a:cubicBezTo>
                        <a:pt x="15771" y="294849"/>
                        <a:pt x="30714" y="303157"/>
                        <a:pt x="35169" y="316523"/>
                      </a:cubicBezTo>
                      <a:cubicBezTo>
                        <a:pt x="36405" y="320230"/>
                        <a:pt x="27354" y="316523"/>
                        <a:pt x="23446" y="316523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4" name="Forme libre 223"/>
                <p:cNvSpPr/>
                <p:nvPr/>
              </p:nvSpPr>
              <p:spPr>
                <a:xfrm>
                  <a:off x="3059723" y="3657600"/>
                  <a:ext cx="234462" cy="339969"/>
                </a:xfrm>
                <a:custGeom>
                  <a:avLst/>
                  <a:gdLst>
                    <a:gd name="connsiteX0" fmla="*/ 234462 w 234462"/>
                    <a:gd name="connsiteY0" fmla="*/ 0 h 339969"/>
                    <a:gd name="connsiteX1" fmla="*/ 175846 w 234462"/>
                    <a:gd name="connsiteY1" fmla="*/ 23446 h 339969"/>
                    <a:gd name="connsiteX2" fmla="*/ 82062 w 234462"/>
                    <a:gd name="connsiteY2" fmla="*/ 93785 h 339969"/>
                    <a:gd name="connsiteX3" fmla="*/ 70339 w 234462"/>
                    <a:gd name="connsiteY3" fmla="*/ 128954 h 339969"/>
                    <a:gd name="connsiteX4" fmla="*/ 58615 w 234462"/>
                    <a:gd name="connsiteY4" fmla="*/ 281354 h 339969"/>
                    <a:gd name="connsiteX5" fmla="*/ 0 w 234462"/>
                    <a:gd name="connsiteY5" fmla="*/ 339969 h 339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462" h="339969">
                      <a:moveTo>
                        <a:pt x="234462" y="0"/>
                      </a:moveTo>
                      <a:cubicBezTo>
                        <a:pt x="214923" y="7815"/>
                        <a:pt x="194320" y="13369"/>
                        <a:pt x="175846" y="23446"/>
                      </a:cubicBezTo>
                      <a:cubicBezTo>
                        <a:pt x="117519" y="55260"/>
                        <a:pt x="117114" y="58731"/>
                        <a:pt x="82062" y="93785"/>
                      </a:cubicBezTo>
                      <a:cubicBezTo>
                        <a:pt x="78154" y="105508"/>
                        <a:pt x="71872" y="116692"/>
                        <a:pt x="70339" y="128954"/>
                      </a:cubicBezTo>
                      <a:cubicBezTo>
                        <a:pt x="64019" y="179511"/>
                        <a:pt x="70972" y="231925"/>
                        <a:pt x="58615" y="281354"/>
                      </a:cubicBezTo>
                      <a:lnTo>
                        <a:pt x="0" y="339969"/>
                      </a:ln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5" name="Forme libre 224"/>
                <p:cNvSpPr/>
                <p:nvPr/>
              </p:nvSpPr>
              <p:spPr>
                <a:xfrm>
                  <a:off x="3270738" y="3645877"/>
                  <a:ext cx="128954" cy="375138"/>
                </a:xfrm>
                <a:custGeom>
                  <a:avLst/>
                  <a:gdLst>
                    <a:gd name="connsiteX0" fmla="*/ 128954 w 128954"/>
                    <a:gd name="connsiteY0" fmla="*/ 0 h 375138"/>
                    <a:gd name="connsiteX1" fmla="*/ 93785 w 128954"/>
                    <a:gd name="connsiteY1" fmla="*/ 93785 h 375138"/>
                    <a:gd name="connsiteX2" fmla="*/ 46893 w 128954"/>
                    <a:gd name="connsiteY2" fmla="*/ 316523 h 375138"/>
                    <a:gd name="connsiteX3" fmla="*/ 11724 w 128954"/>
                    <a:gd name="connsiteY3" fmla="*/ 339969 h 375138"/>
                    <a:gd name="connsiteX4" fmla="*/ 0 w 128954"/>
                    <a:gd name="connsiteY4" fmla="*/ 375138 h 37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954" h="375138">
                      <a:moveTo>
                        <a:pt x="128954" y="0"/>
                      </a:moveTo>
                      <a:cubicBezTo>
                        <a:pt x="128131" y="2058"/>
                        <a:pt x="96182" y="78601"/>
                        <a:pt x="93785" y="93785"/>
                      </a:cubicBezTo>
                      <a:cubicBezTo>
                        <a:pt x="85202" y="148142"/>
                        <a:pt x="101576" y="261840"/>
                        <a:pt x="46893" y="316523"/>
                      </a:cubicBezTo>
                      <a:cubicBezTo>
                        <a:pt x="36930" y="326486"/>
                        <a:pt x="23447" y="332154"/>
                        <a:pt x="11724" y="339969"/>
                      </a:cubicBezTo>
                      <a:lnTo>
                        <a:pt x="0" y="375138"/>
                      </a:ln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6" name="Forme libre 225"/>
                <p:cNvSpPr/>
                <p:nvPr/>
              </p:nvSpPr>
              <p:spPr>
                <a:xfrm>
                  <a:off x="3645877" y="3634154"/>
                  <a:ext cx="70338" cy="234461"/>
                </a:xfrm>
                <a:custGeom>
                  <a:avLst/>
                  <a:gdLst>
                    <a:gd name="connsiteX0" fmla="*/ 58615 w 70338"/>
                    <a:gd name="connsiteY0" fmla="*/ 0 h 234461"/>
                    <a:gd name="connsiteX1" fmla="*/ 23446 w 70338"/>
                    <a:gd name="connsiteY1" fmla="*/ 58615 h 234461"/>
                    <a:gd name="connsiteX2" fmla="*/ 0 w 70338"/>
                    <a:gd name="connsiteY2" fmla="*/ 140677 h 234461"/>
                    <a:gd name="connsiteX3" fmla="*/ 11723 w 70338"/>
                    <a:gd name="connsiteY3" fmla="*/ 199292 h 234461"/>
                    <a:gd name="connsiteX4" fmla="*/ 46892 w 70338"/>
                    <a:gd name="connsiteY4" fmla="*/ 211015 h 234461"/>
                    <a:gd name="connsiteX5" fmla="*/ 70338 w 70338"/>
                    <a:gd name="connsiteY5" fmla="*/ 234461 h 23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338" h="234461">
                      <a:moveTo>
                        <a:pt x="58615" y="0"/>
                      </a:moveTo>
                      <a:cubicBezTo>
                        <a:pt x="46892" y="19538"/>
                        <a:pt x="33636" y="38235"/>
                        <a:pt x="23446" y="58615"/>
                      </a:cubicBezTo>
                      <a:cubicBezTo>
                        <a:pt x="15037" y="75434"/>
                        <a:pt x="3756" y="125652"/>
                        <a:pt x="0" y="140677"/>
                      </a:cubicBezTo>
                      <a:cubicBezTo>
                        <a:pt x="3908" y="160215"/>
                        <a:pt x="670" y="182713"/>
                        <a:pt x="11723" y="199292"/>
                      </a:cubicBezTo>
                      <a:cubicBezTo>
                        <a:pt x="18578" y="209574"/>
                        <a:pt x="36296" y="204657"/>
                        <a:pt x="46892" y="211015"/>
                      </a:cubicBezTo>
                      <a:cubicBezTo>
                        <a:pt x="56369" y="216701"/>
                        <a:pt x="62523" y="226646"/>
                        <a:pt x="70338" y="234461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7" name="Forme libre 226"/>
                <p:cNvSpPr/>
                <p:nvPr/>
              </p:nvSpPr>
              <p:spPr>
                <a:xfrm>
                  <a:off x="3921385" y="3610708"/>
                  <a:ext cx="44080" cy="328246"/>
                </a:xfrm>
                <a:custGeom>
                  <a:avLst/>
                  <a:gdLst>
                    <a:gd name="connsiteX0" fmla="*/ 29292 w 44080"/>
                    <a:gd name="connsiteY0" fmla="*/ 0 h 328246"/>
                    <a:gd name="connsiteX1" fmla="*/ 17569 w 44080"/>
                    <a:gd name="connsiteY1" fmla="*/ 128954 h 328246"/>
                    <a:gd name="connsiteX2" fmla="*/ 17569 w 44080"/>
                    <a:gd name="connsiteY2" fmla="*/ 246184 h 328246"/>
                    <a:gd name="connsiteX3" fmla="*/ 29292 w 44080"/>
                    <a:gd name="connsiteY3" fmla="*/ 328246 h 328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80" h="328246">
                      <a:moveTo>
                        <a:pt x="29292" y="0"/>
                      </a:moveTo>
                      <a:cubicBezTo>
                        <a:pt x="25384" y="42985"/>
                        <a:pt x="23673" y="86226"/>
                        <a:pt x="17569" y="128954"/>
                      </a:cubicBezTo>
                      <a:cubicBezTo>
                        <a:pt x="5747" y="211708"/>
                        <a:pt x="-15219" y="104103"/>
                        <a:pt x="17569" y="246184"/>
                      </a:cubicBezTo>
                      <a:cubicBezTo>
                        <a:pt x="36464" y="328064"/>
                        <a:pt x="59899" y="297639"/>
                        <a:pt x="29292" y="328246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8" name="Forme libre 227"/>
                <p:cNvSpPr/>
                <p:nvPr/>
              </p:nvSpPr>
              <p:spPr>
                <a:xfrm>
                  <a:off x="4005137" y="3610708"/>
                  <a:ext cx="156555" cy="703479"/>
                </a:xfrm>
                <a:custGeom>
                  <a:avLst/>
                  <a:gdLst>
                    <a:gd name="connsiteX0" fmla="*/ 156555 w 156555"/>
                    <a:gd name="connsiteY0" fmla="*/ 0 h 703479"/>
                    <a:gd name="connsiteX1" fmla="*/ 97940 w 156555"/>
                    <a:gd name="connsiteY1" fmla="*/ 46892 h 703479"/>
                    <a:gd name="connsiteX2" fmla="*/ 27601 w 156555"/>
                    <a:gd name="connsiteY2" fmla="*/ 93784 h 703479"/>
                    <a:gd name="connsiteX3" fmla="*/ 15878 w 156555"/>
                    <a:gd name="connsiteY3" fmla="*/ 199292 h 703479"/>
                    <a:gd name="connsiteX4" fmla="*/ 62771 w 156555"/>
                    <a:gd name="connsiteY4" fmla="*/ 269630 h 703479"/>
                    <a:gd name="connsiteX5" fmla="*/ 97940 w 156555"/>
                    <a:gd name="connsiteY5" fmla="*/ 386861 h 703479"/>
                    <a:gd name="connsiteX6" fmla="*/ 109663 w 156555"/>
                    <a:gd name="connsiteY6" fmla="*/ 457200 h 703479"/>
                    <a:gd name="connsiteX7" fmla="*/ 86217 w 156555"/>
                    <a:gd name="connsiteY7" fmla="*/ 597877 h 703479"/>
                    <a:gd name="connsiteX8" fmla="*/ 74494 w 156555"/>
                    <a:gd name="connsiteY8" fmla="*/ 668215 h 703479"/>
                    <a:gd name="connsiteX9" fmla="*/ 51048 w 156555"/>
                    <a:gd name="connsiteY9" fmla="*/ 703384 h 70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6555" h="703479">
                      <a:moveTo>
                        <a:pt x="156555" y="0"/>
                      </a:moveTo>
                      <a:cubicBezTo>
                        <a:pt x="137017" y="15631"/>
                        <a:pt x="118176" y="32175"/>
                        <a:pt x="97940" y="46892"/>
                      </a:cubicBezTo>
                      <a:cubicBezTo>
                        <a:pt x="75151" y="63466"/>
                        <a:pt x="27601" y="93784"/>
                        <a:pt x="27601" y="93784"/>
                      </a:cubicBezTo>
                      <a:cubicBezTo>
                        <a:pt x="-1348" y="137208"/>
                        <a:pt x="-11121" y="134496"/>
                        <a:pt x="15878" y="199292"/>
                      </a:cubicBezTo>
                      <a:cubicBezTo>
                        <a:pt x="26716" y="225303"/>
                        <a:pt x="62771" y="269630"/>
                        <a:pt x="62771" y="269630"/>
                      </a:cubicBezTo>
                      <a:cubicBezTo>
                        <a:pt x="77723" y="314486"/>
                        <a:pt x="89082" y="342570"/>
                        <a:pt x="97940" y="386861"/>
                      </a:cubicBezTo>
                      <a:cubicBezTo>
                        <a:pt x="102602" y="410169"/>
                        <a:pt x="105755" y="433754"/>
                        <a:pt x="109663" y="457200"/>
                      </a:cubicBezTo>
                      <a:cubicBezTo>
                        <a:pt x="83321" y="667937"/>
                        <a:pt x="112035" y="468785"/>
                        <a:pt x="86217" y="597877"/>
                      </a:cubicBezTo>
                      <a:cubicBezTo>
                        <a:pt x="81555" y="621185"/>
                        <a:pt x="79650" y="645012"/>
                        <a:pt x="74494" y="668215"/>
                      </a:cubicBezTo>
                      <a:cubicBezTo>
                        <a:pt x="65855" y="707091"/>
                        <a:pt x="73762" y="703384"/>
                        <a:pt x="51048" y="703384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9" name="Forme libre 228"/>
                <p:cNvSpPr/>
                <p:nvPr/>
              </p:nvSpPr>
              <p:spPr>
                <a:xfrm>
                  <a:off x="3716215" y="3598985"/>
                  <a:ext cx="84543" cy="410307"/>
                </a:xfrm>
                <a:custGeom>
                  <a:avLst/>
                  <a:gdLst>
                    <a:gd name="connsiteX0" fmla="*/ 35170 w 84543"/>
                    <a:gd name="connsiteY0" fmla="*/ 0 h 410307"/>
                    <a:gd name="connsiteX1" fmla="*/ 70339 w 84543"/>
                    <a:gd name="connsiteY1" fmla="*/ 70338 h 410307"/>
                    <a:gd name="connsiteX2" fmla="*/ 70339 w 84543"/>
                    <a:gd name="connsiteY2" fmla="*/ 293077 h 410307"/>
                    <a:gd name="connsiteX3" fmla="*/ 23447 w 84543"/>
                    <a:gd name="connsiteY3" fmla="*/ 398584 h 410307"/>
                    <a:gd name="connsiteX4" fmla="*/ 0 w 84543"/>
                    <a:gd name="connsiteY4" fmla="*/ 410307 h 410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543" h="410307">
                      <a:moveTo>
                        <a:pt x="35170" y="0"/>
                      </a:moveTo>
                      <a:cubicBezTo>
                        <a:pt x="46893" y="23446"/>
                        <a:pt x="60604" y="45999"/>
                        <a:pt x="70339" y="70338"/>
                      </a:cubicBezTo>
                      <a:cubicBezTo>
                        <a:pt x="97456" y="138129"/>
                        <a:pt x="78957" y="232752"/>
                        <a:pt x="70339" y="293077"/>
                      </a:cubicBezTo>
                      <a:cubicBezTo>
                        <a:pt x="66470" y="320161"/>
                        <a:pt x="46901" y="375130"/>
                        <a:pt x="23447" y="398584"/>
                      </a:cubicBezTo>
                      <a:cubicBezTo>
                        <a:pt x="17268" y="404763"/>
                        <a:pt x="7816" y="406399"/>
                        <a:pt x="0" y="410307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0" name="Forme libre 229"/>
                <p:cNvSpPr/>
                <p:nvPr/>
              </p:nvSpPr>
              <p:spPr>
                <a:xfrm>
                  <a:off x="4255477" y="3716215"/>
                  <a:ext cx="69644" cy="693331"/>
                </a:xfrm>
                <a:custGeom>
                  <a:avLst/>
                  <a:gdLst>
                    <a:gd name="connsiteX0" fmla="*/ 23446 w 69644"/>
                    <a:gd name="connsiteY0" fmla="*/ 0 h 693331"/>
                    <a:gd name="connsiteX1" fmla="*/ 35169 w 69644"/>
                    <a:gd name="connsiteY1" fmla="*/ 550985 h 693331"/>
                    <a:gd name="connsiteX2" fmla="*/ 23446 w 69644"/>
                    <a:gd name="connsiteY2" fmla="*/ 609600 h 693331"/>
                    <a:gd name="connsiteX3" fmla="*/ 11723 w 69644"/>
                    <a:gd name="connsiteY3" fmla="*/ 691662 h 693331"/>
                    <a:gd name="connsiteX4" fmla="*/ 0 w 69644"/>
                    <a:gd name="connsiteY4" fmla="*/ 691662 h 69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644" h="693331">
                      <a:moveTo>
                        <a:pt x="23446" y="0"/>
                      </a:moveTo>
                      <a:cubicBezTo>
                        <a:pt x="106747" y="208257"/>
                        <a:pt x="56091" y="59323"/>
                        <a:pt x="35169" y="550985"/>
                      </a:cubicBezTo>
                      <a:cubicBezTo>
                        <a:pt x="34322" y="570892"/>
                        <a:pt x="26722" y="589946"/>
                        <a:pt x="23446" y="609600"/>
                      </a:cubicBezTo>
                      <a:cubicBezTo>
                        <a:pt x="18903" y="636856"/>
                        <a:pt x="19314" y="665093"/>
                        <a:pt x="11723" y="691662"/>
                      </a:cubicBezTo>
                      <a:cubicBezTo>
                        <a:pt x="10649" y="695419"/>
                        <a:pt x="3908" y="691662"/>
                        <a:pt x="0" y="691662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1" name="Forme libre 230"/>
                <p:cNvSpPr/>
                <p:nvPr/>
              </p:nvSpPr>
              <p:spPr>
                <a:xfrm>
                  <a:off x="3505200" y="3610708"/>
                  <a:ext cx="117231" cy="808892"/>
                </a:xfrm>
                <a:custGeom>
                  <a:avLst/>
                  <a:gdLst>
                    <a:gd name="connsiteX0" fmla="*/ 117231 w 117231"/>
                    <a:gd name="connsiteY0" fmla="*/ 0 h 808892"/>
                    <a:gd name="connsiteX1" fmla="*/ 105508 w 117231"/>
                    <a:gd name="connsiteY1" fmla="*/ 93784 h 808892"/>
                    <a:gd name="connsiteX2" fmla="*/ 82062 w 117231"/>
                    <a:gd name="connsiteY2" fmla="*/ 128954 h 808892"/>
                    <a:gd name="connsiteX3" fmla="*/ 70338 w 117231"/>
                    <a:gd name="connsiteY3" fmla="*/ 199292 h 808892"/>
                    <a:gd name="connsiteX4" fmla="*/ 46892 w 117231"/>
                    <a:gd name="connsiteY4" fmla="*/ 293077 h 808892"/>
                    <a:gd name="connsiteX5" fmla="*/ 58615 w 117231"/>
                    <a:gd name="connsiteY5" fmla="*/ 410307 h 808892"/>
                    <a:gd name="connsiteX6" fmla="*/ 82062 w 117231"/>
                    <a:gd name="connsiteY6" fmla="*/ 457200 h 808892"/>
                    <a:gd name="connsiteX7" fmla="*/ 58615 w 117231"/>
                    <a:gd name="connsiteY7" fmla="*/ 656492 h 808892"/>
                    <a:gd name="connsiteX8" fmla="*/ 35169 w 117231"/>
                    <a:gd name="connsiteY8" fmla="*/ 691661 h 808892"/>
                    <a:gd name="connsiteX9" fmla="*/ 23446 w 117231"/>
                    <a:gd name="connsiteY9" fmla="*/ 750277 h 808892"/>
                    <a:gd name="connsiteX10" fmla="*/ 0 w 117231"/>
                    <a:gd name="connsiteY10" fmla="*/ 808892 h 808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7231" h="808892">
                      <a:moveTo>
                        <a:pt x="117231" y="0"/>
                      </a:moveTo>
                      <a:cubicBezTo>
                        <a:pt x="113323" y="31261"/>
                        <a:pt x="113797" y="63389"/>
                        <a:pt x="105508" y="93784"/>
                      </a:cubicBezTo>
                      <a:cubicBezTo>
                        <a:pt x="101801" y="107377"/>
                        <a:pt x="86518" y="115587"/>
                        <a:pt x="82062" y="128954"/>
                      </a:cubicBezTo>
                      <a:cubicBezTo>
                        <a:pt x="74545" y="151504"/>
                        <a:pt x="75319" y="176050"/>
                        <a:pt x="70338" y="199292"/>
                      </a:cubicBezTo>
                      <a:cubicBezTo>
                        <a:pt x="63586" y="230800"/>
                        <a:pt x="46892" y="293077"/>
                        <a:pt x="46892" y="293077"/>
                      </a:cubicBezTo>
                      <a:cubicBezTo>
                        <a:pt x="50800" y="332154"/>
                        <a:pt x="50386" y="371907"/>
                        <a:pt x="58615" y="410307"/>
                      </a:cubicBezTo>
                      <a:cubicBezTo>
                        <a:pt x="62277" y="427395"/>
                        <a:pt x="81036" y="439754"/>
                        <a:pt x="82062" y="457200"/>
                      </a:cubicBezTo>
                      <a:cubicBezTo>
                        <a:pt x="82647" y="467145"/>
                        <a:pt x="78412" y="610299"/>
                        <a:pt x="58615" y="656492"/>
                      </a:cubicBezTo>
                      <a:cubicBezTo>
                        <a:pt x="53065" y="669442"/>
                        <a:pt x="42984" y="679938"/>
                        <a:pt x="35169" y="691661"/>
                      </a:cubicBezTo>
                      <a:cubicBezTo>
                        <a:pt x="31261" y="711200"/>
                        <a:pt x="28279" y="730946"/>
                        <a:pt x="23446" y="750277"/>
                      </a:cubicBezTo>
                      <a:cubicBezTo>
                        <a:pt x="16203" y="779249"/>
                        <a:pt x="12128" y="784637"/>
                        <a:pt x="0" y="808892"/>
                      </a:cubicBezTo>
                    </a:path>
                  </a:pathLst>
                </a:custGeom>
                <a:noFill/>
                <a:ln>
                  <a:solidFill>
                    <a:srgbClr val="777777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12" name="Rectangle 211"/>
            <p:cNvSpPr/>
            <p:nvPr/>
          </p:nvSpPr>
          <p:spPr>
            <a:xfrm>
              <a:off x="317552" y="3422779"/>
              <a:ext cx="2276358" cy="807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rgbClr val="00B050"/>
                  </a:solidFill>
                </a:rPr>
                <a:t>Monitoring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Turmeric + barren soil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Vertisol + Ferralsol</a:t>
              </a:r>
              <a:endParaRPr lang="en-IN" dirty="0">
                <a:solidFill>
                  <a:srgbClr val="00B050"/>
                </a:solidFill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02312" y="4828592"/>
              <a:ext cx="2148840" cy="1310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Sampling frequency: </a:t>
              </a:r>
              <a:r>
                <a:rPr lang="en-US" b="1" dirty="0">
                  <a:solidFill>
                    <a:srgbClr val="00B050"/>
                  </a:solidFill>
                </a:rPr>
                <a:t>every 15 days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= 40 Soil pore water and 60 soil samples  per month</a:t>
              </a:r>
              <a:endParaRPr lang="en-IN" dirty="0">
                <a:solidFill>
                  <a:srgbClr val="00B050"/>
                </a:solidFill>
              </a:endParaRPr>
            </a:p>
          </p:txBody>
        </p:sp>
        <p:sp>
          <p:nvSpPr>
            <p:cNvPr id="214" name="ZoneTexte 79"/>
            <p:cNvSpPr txBox="1"/>
            <p:nvPr/>
          </p:nvSpPr>
          <p:spPr>
            <a:xfrm>
              <a:off x="1173192" y="1483741"/>
              <a:ext cx="243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u="sng" dirty="0" err="1">
                  <a:latin typeface="Arial" pitchFamily="34" charset="0"/>
                  <a:cs typeface="Arial" pitchFamily="34" charset="0"/>
                </a:rPr>
                <a:t>Fertilizer</a:t>
              </a:r>
              <a:r>
                <a:rPr lang="fr-FR" b="1" u="sng" dirty="0">
                  <a:latin typeface="Arial" pitchFamily="34" charset="0"/>
                  <a:cs typeface="Arial" pitchFamily="34" charset="0"/>
                </a:rPr>
                <a:t> input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4872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51314</TotalTime>
  <Words>858</Words>
  <Application>Microsoft Office PowerPoint</Application>
  <PresentationFormat>On-screen Show (4:3)</PresentationFormat>
  <Paragraphs>178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SimSun</vt:lpstr>
      <vt:lpstr>Adobe Gothic Std B</vt:lpstr>
      <vt:lpstr>Aharoni</vt:lpstr>
      <vt:lpstr>Arial</vt:lpstr>
      <vt:lpstr>Arial Narrow</vt:lpstr>
      <vt:lpstr>Calibri</vt:lpstr>
      <vt:lpstr>Cambria Math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RIOTTE</dc:creator>
  <cp:lastModifiedBy>Civil</cp:lastModifiedBy>
  <cp:revision>368</cp:revision>
  <dcterms:created xsi:type="dcterms:W3CDTF">2014-02-03T10:08:35Z</dcterms:created>
  <dcterms:modified xsi:type="dcterms:W3CDTF">2016-11-14T05:53:35Z</dcterms:modified>
</cp:coreProperties>
</file>