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85" r:id="rId2"/>
    <p:sldId id="386" r:id="rId3"/>
    <p:sldId id="384" r:id="rId4"/>
    <p:sldId id="389" r:id="rId5"/>
    <p:sldId id="382" r:id="rId6"/>
    <p:sldId id="383" r:id="rId7"/>
    <p:sldId id="390" r:id="rId8"/>
    <p:sldId id="37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3333FF"/>
    <a:srgbClr val="008000"/>
    <a:srgbClr val="000099"/>
    <a:srgbClr val="99FF66"/>
    <a:srgbClr val="00CC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>
        <p:scale>
          <a:sx n="81" d="100"/>
          <a:sy n="81" d="100"/>
        </p:scale>
        <p:origin x="-105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3091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E8983-8A11-419D-BA78-DE44E38077B9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05F5-4415-4AFB-9B1B-2EF751BAB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0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29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2368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5458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034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6236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4586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1596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0538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9367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2581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80ED-879F-4021-A144-77A98B180DD5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3075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80ED-879F-4021-A144-77A98B180DD5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BE98-9749-4E93-98F1-4F5AA6F5FA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54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65847" y="6342902"/>
            <a:ext cx="2133600" cy="365125"/>
          </a:xfrm>
        </p:spPr>
        <p:txBody>
          <a:bodyPr/>
          <a:lstStyle/>
          <a:p>
            <a:pPr algn="l"/>
            <a:fld id="{C112EC27-EC5A-4E15-AA8A-17CCB0704F7C}" type="slidenum">
              <a:rPr lang="en-IN" smtClean="0"/>
              <a:pPr algn="l"/>
              <a:t>1</a:t>
            </a:fld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356413" y="791317"/>
            <a:ext cx="8299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2.1 STICS calibration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2.2 Nutrient mass balances &amp; stocks at soil-plant and watershed scales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= need of nutrient </a:t>
            </a:r>
            <a:r>
              <a:rPr lang="en-US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</a:t>
            </a:r>
            <a:r>
              <a:rPr lang="en-US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balances, field data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WP-2 : Crops and nutrient cycling</a:t>
            </a:r>
            <a:endParaRPr lang="en-US" altLang="fr-FR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6" y="1801895"/>
            <a:ext cx="8864365" cy="4851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6225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65847" y="6342902"/>
            <a:ext cx="2133600" cy="365125"/>
          </a:xfrm>
        </p:spPr>
        <p:txBody>
          <a:bodyPr/>
          <a:lstStyle/>
          <a:p>
            <a:pPr algn="l"/>
            <a:fld id="{C112EC27-EC5A-4E15-AA8A-17CCB0704F7C}" type="slidenum">
              <a:rPr lang="en-IN" smtClean="0"/>
              <a:pPr algn="l"/>
              <a:t>2</a:t>
            </a:fld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189134" y="732462"/>
            <a:ext cx="895486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3 possible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kinds of sites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Plot experiments at University of Agricultural Sciences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- Response curve for N, water (STICS)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- solute and gas mass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balances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STICS, CERES)</a:t>
            </a:r>
          </a:p>
          <a:p>
            <a:endParaRPr lang="en-US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to monitor many parameters, close to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IISc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possibility to start first year ? Need further discussion with UAS, formal agreement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14 watersheds across </a:t>
            </a:r>
            <a:r>
              <a:rPr lang="en-US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Karnataka monitored by </a:t>
            </a:r>
            <a:r>
              <a:rPr lang="en-US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SUJALA </a:t>
            </a:r>
            <a:r>
              <a:rPr lang="en-US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STICS) </a:t>
            </a:r>
            <a:r>
              <a:rPr lang="en-US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 smtClean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LAI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phenology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agricultural practices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collected by SUJALA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should be available, but LAI measurement may require specific training of SUJALA people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Berambadi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(STICS / mass balances, C-N stocks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connexion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with WP1, NBSS)</a:t>
            </a:r>
          </a:p>
          <a:p>
            <a:endParaRPr lang="en-US" sz="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Interesting for testing the effects of nitrogen-rich groundwater and soil types, 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year ?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Field work for nutrient mass balances</a:t>
            </a:r>
            <a:endParaRPr lang="en-US" altLang="fr-FR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5528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Resources for the coming year (in India)</a:t>
            </a:r>
            <a:endParaRPr lang="en-US" altLang="fr-FR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400801" y="1030767"/>
            <a:ext cx="8618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Tripti</a:t>
            </a:r>
            <a:r>
              <a:rPr lang="en-US" sz="1600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post-doc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will be dedicated to GHG measurements and if possible modelling for 2 years. May partly coordinate some students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French master students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(ISTOM) proposed for 2017 on “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Diagnostic des facteurs limitant la production de cultures tropicales et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modélisation »,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spend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gathering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for STICS calibration in SUJALA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watersheds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calibration of STICS.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Involvment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plot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err="1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fr-FR" sz="1600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600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UAS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possible to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plot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at GKVK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 of </a:t>
            </a:r>
            <a:r>
              <a:rPr lang="fr-FR" sz="1600" dirty="0" err="1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Buvi’s</a:t>
            </a:r>
            <a:r>
              <a:rPr lang="fr-FR" sz="1600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post-doc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(up to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2017), </a:t>
            </a:r>
            <a:r>
              <a:rPr lang="fr-FR" sz="1600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Laurent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deputed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5451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Practical ways to move forward</a:t>
            </a:r>
            <a:endParaRPr lang="en-US" altLang="fr-FR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400801" y="826581"/>
            <a:ext cx="86189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err="1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r-FR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dirty="0" err="1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futher</a:t>
            </a:r>
            <a:r>
              <a:rPr lang="fr-FR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meetings </a:t>
            </a:r>
            <a:r>
              <a:rPr lang="fr-FR" dirty="0" err="1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UAS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22</a:t>
            </a:r>
            <a:r>
              <a:rPr lang="fr-FR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to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feasability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plot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Administrative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fr-FR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WDD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ATCHA)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pPr marL="285750" indent="-285750">
              <a:buFontTx/>
              <a:buChar char="-"/>
            </a:pP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(for irrigation)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Manpower for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cultivation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377047" y="3858881"/>
            <a:ext cx="84828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u="sng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gas </a:t>
            </a:r>
            <a:r>
              <a:rPr lang="en-US" u="sng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design GHG monitoring to provide constrain C &amp; N mass balance according to budget, man power, constrain on mass balance. </a:t>
            </a:r>
            <a:r>
              <a:rPr lang="en-US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be reasonably done ?</a:t>
            </a:r>
          </a:p>
          <a:p>
            <a:endParaRPr lang="en-US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hot spots/moments in plots ?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Link with larger scale, discrete monitoring close to flux tower ?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Taking into account GHG emissions by plants : interest of flux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tower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CO2 in the Berambadi?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 we look for additional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fundings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fast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nitrogen gas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analyzer ?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 additional project required, other solution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partners?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799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thoughts</a:t>
            </a:r>
            <a:endParaRPr lang="en-US" altLang="fr-FR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400801" y="826581"/>
            <a:ext cx="829953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Doing plots experiments with different doses of fertilizers ? According to irrigation practices (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rainfed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drip,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borewell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?)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About gas measurements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Bare soil, cultivated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soil+crop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(crop may release CO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too)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Ideally = need of eddy-covariance to take into account the crop component.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field = currently only CO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by eddy co-variance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more info in plant physiology, selection of a crop important for STICS which does not release gas = </a:t>
            </a:r>
            <a:r>
              <a:rPr lang="en-US" sz="1600" b="1" dirty="0" err="1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Tripti</a:t>
            </a:r>
            <a:endParaRPr lang="en-US" sz="1600" b="1" dirty="0" smtClean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 we do the reverse = estimate gas emission by default (having biomass, stock &amp; solute mass balance)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u="sng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parameters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 of irrigation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(need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equipped facility for drip and BW irrigation),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dose of fertilizer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Soil type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 If experiment at UAS, no control on soil type so this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won’t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 taken into account the first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cereal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ragi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legume,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are, (if turmeric not at UAS)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327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altLang="fr-FR" sz="2800" dirty="0">
                <a:solidFill>
                  <a:srgbClr val="7030A0"/>
                </a:solidFill>
                <a:latin typeface="Arial Narrow" pitchFamily="34" charset="0"/>
              </a:rPr>
              <a:t>M</a:t>
            </a: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ass balances at soil-plant scale for crop </a:t>
            </a:r>
            <a:r>
              <a:rPr lang="en-US" altLang="fr-FR" sz="2800" smtClean="0">
                <a:solidFill>
                  <a:srgbClr val="7030A0"/>
                </a:solidFill>
                <a:latin typeface="Arial Narrow" pitchFamily="34" charset="0"/>
              </a:rPr>
              <a:t>model calibration</a:t>
            </a:r>
          </a:p>
          <a:p>
            <a:pPr eaLnBrk="0" hangingPunct="0">
              <a:buFont typeface="Wingdings" pitchFamily="2" charset="2"/>
              <a:buNone/>
              <a:defRPr/>
            </a:pPr>
            <a:endParaRPr lang="en-US" altLang="fr-FR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4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" name="TextBox 17"/>
          <p:cNvSpPr txBox="1"/>
          <p:nvPr/>
        </p:nvSpPr>
        <p:spPr>
          <a:xfrm>
            <a:off x="323398" y="714434"/>
            <a:ext cx="848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How to increase the number of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monitorings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?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Ideal :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plots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various treatments / crops / soils,</a:t>
            </a:r>
          </a:p>
        </p:txBody>
      </p:sp>
      <p:sp>
        <p:nvSpPr>
          <p:cNvPr id="13" name="TextBox 17"/>
          <p:cNvSpPr txBox="1"/>
          <p:nvPr/>
        </p:nvSpPr>
        <p:spPr>
          <a:xfrm>
            <a:off x="2098383" y="1459363"/>
            <a:ext cx="336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 of N</a:t>
            </a:r>
            <a:r>
              <a:rPr lang="en-US" baseline="-25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CO</a:t>
            </a:r>
            <a:r>
              <a:rPr lang="en-US" baseline="-25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</a:t>
            </a:r>
            <a:r>
              <a:rPr lang="en-US" baseline="-25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734830" y="1984697"/>
            <a:ext cx="6331854" cy="4780055"/>
            <a:chOff x="1672686" y="1984697"/>
            <a:chExt cx="6331854" cy="478005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6656" y="2158657"/>
              <a:ext cx="6237884" cy="4143544"/>
            </a:xfrm>
            <a:prstGeom prst="rect">
              <a:avLst/>
            </a:prstGeom>
          </p:spPr>
        </p:pic>
        <p:sp>
          <p:nvSpPr>
            <p:cNvPr id="14" name="Flèche droite rayée 13"/>
            <p:cNvSpPr/>
            <p:nvPr/>
          </p:nvSpPr>
          <p:spPr>
            <a:xfrm rot="5400000">
              <a:off x="3442601" y="5873037"/>
              <a:ext cx="606640" cy="466646"/>
            </a:xfrm>
            <a:prstGeom prst="stripedRightArrow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extBox 17"/>
            <p:cNvSpPr txBox="1"/>
            <p:nvPr/>
          </p:nvSpPr>
          <p:spPr>
            <a:xfrm>
              <a:off x="1672686" y="6395420"/>
              <a:ext cx="4167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Leaching of NO</a:t>
              </a:r>
              <a:r>
                <a:rPr lang="en-US" baseline="-250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K, alkalinity, DOC…</a:t>
              </a:r>
            </a:p>
          </p:txBody>
        </p:sp>
        <p:sp>
          <p:nvSpPr>
            <p:cNvPr id="10" name="TextBox 17"/>
            <p:cNvSpPr txBox="1"/>
            <p:nvPr/>
          </p:nvSpPr>
          <p:spPr>
            <a:xfrm>
              <a:off x="4204299" y="1984697"/>
              <a:ext cx="3173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Crop parameters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(biomass, LAI…)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3657600" y="2166151"/>
              <a:ext cx="346229" cy="275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Flèche droite rayée 3"/>
          <p:cNvSpPr/>
          <p:nvPr/>
        </p:nvSpPr>
        <p:spPr>
          <a:xfrm rot="16200000">
            <a:off x="3466741" y="1904262"/>
            <a:ext cx="652507" cy="545974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236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others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80577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>
          <a:xfrm>
            <a:off x="6748045" y="6324241"/>
            <a:ext cx="2133600" cy="365125"/>
          </a:xfrm>
        </p:spPr>
        <p:txBody>
          <a:bodyPr/>
          <a:lstStyle/>
          <a:p>
            <a:fld id="{C112EC27-EC5A-4E15-AA8A-17CCB0704F7C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83" name="Text Box 6"/>
          <p:cNvSpPr txBox="1">
            <a:spLocks noChangeArrowheads="1"/>
          </p:cNvSpPr>
          <p:nvPr/>
        </p:nvSpPr>
        <p:spPr bwMode="auto">
          <a:xfrm>
            <a:off x="0" y="0"/>
            <a:ext cx="9101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  <a:defRPr/>
            </a:pPr>
            <a:r>
              <a:rPr lang="en-US" altLang="fr-FR" sz="2800" dirty="0" smtClean="0">
                <a:solidFill>
                  <a:srgbClr val="7030A0"/>
                </a:solidFill>
                <a:latin typeface="Arial Narrow" pitchFamily="34" charset="0"/>
              </a:rPr>
              <a:t>Gaseous emissions at soil-plant scale </a:t>
            </a:r>
            <a:endParaRPr lang="en-US" altLang="fr-FR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4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TextBox 17"/>
          <p:cNvSpPr txBox="1"/>
          <p:nvPr/>
        </p:nvSpPr>
        <p:spPr>
          <a:xfrm>
            <a:off x="154716" y="714434"/>
            <a:ext cx="89892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Again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plots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various treatments / crops / soils would be ideal :</a:t>
            </a:r>
          </a:p>
          <a:p>
            <a:pPr>
              <a:spcBef>
                <a:spcPts val="1200"/>
              </a:spcBef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= Should focus on N</a:t>
            </a:r>
            <a:r>
              <a:rPr lang="en-US" sz="17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O, CO</a:t>
            </a:r>
            <a:r>
              <a:rPr lang="en-US" sz="17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(CH</a:t>
            </a:r>
            <a:r>
              <a:rPr lang="en-US" sz="17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= Will rely on extended partnership </a:t>
            </a:r>
          </a:p>
          <a:p>
            <a:pPr>
              <a:spcBef>
                <a:spcPts val="600"/>
              </a:spcBef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= New post-doc (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Tripti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M.) dedicated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funded by DST </a:t>
            </a: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for 2 years</a:t>
            </a:r>
          </a:p>
          <a:p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Preliminary results (bare soils) : </a:t>
            </a:r>
          </a:p>
        </p:txBody>
      </p:sp>
      <p:pic>
        <p:nvPicPr>
          <p:cNvPr id="6" name="Picture 3" descr="C:\Users\User\Desktop\P11008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7" t="44765" r="37295" b="38354"/>
          <a:stretch/>
        </p:blipFill>
        <p:spPr bwMode="auto">
          <a:xfrm>
            <a:off x="5980776" y="1201180"/>
            <a:ext cx="2788950" cy="11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User\Desktop\6R7A15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1"/>
          <a:stretch>
            <a:fillRect/>
          </a:stretch>
        </p:blipFill>
        <p:spPr>
          <a:xfrm>
            <a:off x="5971896" y="2376024"/>
            <a:ext cx="2808514" cy="1185713"/>
          </a:xfrm>
          <a:prstGeom prst="rect">
            <a:avLst/>
          </a:prstGeom>
        </p:spPr>
      </p:pic>
      <p:sp>
        <p:nvSpPr>
          <p:cNvPr id="8" name="TextBox 17"/>
          <p:cNvSpPr txBox="1"/>
          <p:nvPr/>
        </p:nvSpPr>
        <p:spPr>
          <a:xfrm>
            <a:off x="206377" y="6271753"/>
            <a:ext cx="870387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At larger scale : Possibility of comparison with Eddy-covariance (CO2) 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88" y="3685348"/>
            <a:ext cx="4203942" cy="24752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242" y="3764137"/>
            <a:ext cx="3133278" cy="237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2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59091</TotalTime>
  <Words>552</Words>
  <Application>Microsoft Office PowerPoint</Application>
  <PresentationFormat>Affichage à l'écran (4:3)</PresentationFormat>
  <Paragraphs>99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others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RIOTTE</dc:creator>
  <cp:lastModifiedBy>Laurent</cp:lastModifiedBy>
  <cp:revision>456</cp:revision>
  <dcterms:created xsi:type="dcterms:W3CDTF">2014-02-03T10:08:35Z</dcterms:created>
  <dcterms:modified xsi:type="dcterms:W3CDTF">2016-11-24T11:05:12Z</dcterms:modified>
</cp:coreProperties>
</file>