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406" r:id="rId3"/>
    <p:sldId id="370" r:id="rId4"/>
    <p:sldId id="368" r:id="rId5"/>
    <p:sldId id="372" r:id="rId6"/>
    <p:sldId id="394" r:id="rId7"/>
    <p:sldId id="373" r:id="rId8"/>
    <p:sldId id="376" r:id="rId9"/>
    <p:sldId id="377" r:id="rId10"/>
    <p:sldId id="378" r:id="rId11"/>
    <p:sldId id="380" r:id="rId12"/>
    <p:sldId id="381" r:id="rId13"/>
    <p:sldId id="383" r:id="rId14"/>
    <p:sldId id="386" r:id="rId15"/>
    <p:sldId id="384" r:id="rId16"/>
    <p:sldId id="385" r:id="rId17"/>
    <p:sldId id="387" r:id="rId18"/>
    <p:sldId id="389" r:id="rId19"/>
    <p:sldId id="390" r:id="rId20"/>
    <p:sldId id="391" r:id="rId21"/>
    <p:sldId id="395" r:id="rId22"/>
    <p:sldId id="396" r:id="rId23"/>
    <p:sldId id="397" r:id="rId24"/>
    <p:sldId id="404" r:id="rId25"/>
    <p:sldId id="4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1" autoAdjust="0"/>
    <p:restoredTop sz="85326" autoAdjust="0"/>
  </p:normalViewPr>
  <p:slideViewPr>
    <p:cSldViewPr>
      <p:cViewPr>
        <p:scale>
          <a:sx n="66" d="100"/>
          <a:sy n="66" d="100"/>
        </p:scale>
        <p:origin x="-624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6436D-F580-4961-8ABA-EA41231100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29196-8AD3-4D8D-9777-BF3E7743869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6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56323-8810-4740-887E-E6DDB4D7D00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01585A2-E76C-4F32-A42E-A37C862B29ED}" type="slidenum">
              <a:rPr lang="en-IN" smtClean="0"/>
              <a:pPr eaLnBrk="1" hangingPunct="1"/>
              <a:t>4</a:t>
            </a:fld>
            <a:endParaRPr lang="en-IN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4966F-F5AC-4D80-92B9-B70D5739D08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4966F-F5AC-4D80-92B9-B70D5739D08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Programme principal=plusieurs</a:t>
            </a:r>
            <a:r>
              <a:rPr lang="fr-FR" baseline="0" dirty="0" smtClean="0"/>
              <a:t> adaptés aux différents cas d’utilisation, ex: </a:t>
            </a:r>
            <a:r>
              <a:rPr lang="fr-FR" baseline="0" dirty="0" err="1" smtClean="0"/>
              <a:t>multisimulations</a:t>
            </a:r>
            <a:r>
              <a:rPr lang="fr-FR" baseline="0" dirty="0" smtClean="0"/>
              <a:t> simples (</a:t>
            </a:r>
            <a:r>
              <a:rPr lang="fr-FR" baseline="0" dirty="0" err="1" smtClean="0"/>
              <a:t>ie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multilocal</a:t>
            </a:r>
            <a:r>
              <a:rPr lang="fr-FR" baseline="0" dirty="0" smtClean="0"/>
              <a:t>),</a:t>
            </a:r>
          </a:p>
          <a:p>
            <a:r>
              <a:rPr lang="fr-FR" baseline="0" dirty="0" smtClean="0"/>
              <a:t>Analyse d’incertitude, sensibilité,…</a:t>
            </a:r>
            <a:endParaRPr lang="fr-FR" dirty="0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4966F-F5AC-4D80-92B9-B70D5739D08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29196-8AD3-4D8D-9777-BF3E7743869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9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2010 : 40, 41</a:t>
            </a:r>
          </a:p>
          <a:p>
            <a:r>
              <a:rPr lang="fr-FR" dirty="0" smtClean="0"/>
              <a:t>2011 : 41,</a:t>
            </a:r>
            <a:r>
              <a:rPr lang="fr-FR" baseline="0" dirty="0" smtClean="0"/>
              <a:t> 62</a:t>
            </a:r>
          </a:p>
          <a:p>
            <a:r>
              <a:rPr lang="fr-FR" baseline="0" dirty="0" smtClean="0"/>
              <a:t>= all the data for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HR !</a:t>
            </a:r>
          </a:p>
          <a:p>
            <a:r>
              <a:rPr lang="fr-FR" dirty="0" smtClean="0"/>
              <a:t>For 40 and 41 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turmeric</a:t>
            </a:r>
            <a:r>
              <a:rPr lang="fr-FR" dirty="0" smtClean="0"/>
              <a:t> in </a:t>
            </a:r>
            <a:r>
              <a:rPr lang="fr-FR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and inverse </a:t>
            </a:r>
            <a:r>
              <a:rPr lang="fr-FR" baseline="0" dirty="0" err="1" smtClean="0"/>
              <a:t>pb</a:t>
            </a:r>
            <a:r>
              <a:rPr lang="fr-FR" baseline="0" dirty="0" smtClean="0"/>
              <a:t>: 40_2011, 41_2012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29196-8AD3-4D8D-9777-BF3E774386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9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29196-8AD3-4D8D-9777-BF3E774386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9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29196-8AD3-4D8D-9777-BF3E7743869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9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4098-3C8D-4F83-BA6D-C2EBD5C34461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61D-F4E8-410B-A718-AEC10E2B085E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57F-887A-426A-81F0-47F47C5EA359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1567-891A-44A2-85EF-9025E7B3494D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343-D7BE-4DA0-9DF3-34297DD0A046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4C47-4B5B-47B6-9301-A8AB3011E96B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D52D-1AAF-4035-879E-1C67DA5E50E9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A3ED-9E3E-4200-934B-6BE03423139D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242-B6B3-46A4-8645-0FE8A9E6A589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BBD2-6D5F-4ED9-A390-1519C9CB6DD3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48F9-9BFD-4F67-9116-2739838BB730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C31A-3B08-42DD-97BE-C7218635715D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B395-C3C3-4904-B1DD-F68E3BCDDC2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SC_04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1295400"/>
            <a:ext cx="830580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rial Narrow" pitchFamily="34" charset="0"/>
              </a:rPr>
              <a:t>Calibration of STICS crop model for major crops in Berambadi Watershed</a:t>
            </a:r>
            <a:endParaRPr lang="en-US" sz="6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836649" y="4876800"/>
            <a:ext cx="5478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S. Buis, </a:t>
            </a:r>
            <a:r>
              <a:rPr lang="fr-FR" sz="2000" b="1" dirty="0" err="1" smtClean="0">
                <a:solidFill>
                  <a:schemeClr val="bg1"/>
                </a:solidFill>
              </a:rPr>
              <a:t>Sreelash</a:t>
            </a:r>
            <a:r>
              <a:rPr lang="fr-FR" sz="2000" b="1" dirty="0" smtClean="0">
                <a:solidFill>
                  <a:schemeClr val="bg1"/>
                </a:solidFill>
              </a:rPr>
              <a:t> K., M. </a:t>
            </a:r>
            <a:r>
              <a:rPr lang="fr-FR" sz="2000" b="1" dirty="0" err="1" smtClean="0">
                <a:solidFill>
                  <a:schemeClr val="bg1"/>
                </a:solidFill>
              </a:rPr>
              <a:t>Guérif</a:t>
            </a:r>
            <a:r>
              <a:rPr lang="fr-FR" sz="2000" b="1" dirty="0" smtClean="0">
                <a:solidFill>
                  <a:schemeClr val="bg1"/>
                </a:solidFill>
              </a:rPr>
              <a:t>, M. Launay, F. </a:t>
            </a:r>
            <a:r>
              <a:rPr lang="fr-FR" sz="2000" b="1" dirty="0" err="1" smtClean="0">
                <a:solidFill>
                  <a:schemeClr val="bg1"/>
                </a:solidFill>
              </a:rPr>
              <a:t>Ruget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98860"/>
              </p:ext>
            </p:extLst>
          </p:nvPr>
        </p:nvGraphicFramePr>
        <p:xfrm>
          <a:off x="724280" y="1143000"/>
          <a:ext cx="8390692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7924"/>
                <a:gridCol w="2347589"/>
                <a:gridCol w="3615179"/>
              </a:tblGrid>
              <a:tr h="8026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Measurements</a:t>
                      </a:r>
                    </a:p>
                    <a:p>
                      <a:r>
                        <a:rPr lang="en-US" sz="2400" dirty="0" smtClean="0"/>
                        <a:t>/Source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Remarks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Initial soil water</a:t>
                      </a:r>
                      <a:r>
                        <a:rPr lang="en-US" sz="2200" baseline="0" dirty="0" smtClean="0"/>
                        <a:t> content at the start of simulation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/>
                        <a:t>for different layers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Surface and profile soil moisture observations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Start</a:t>
                      </a:r>
                      <a:r>
                        <a:rPr lang="en-US" sz="2200" baseline="0" dirty="0" smtClean="0"/>
                        <a:t> full or at measured values depending on crop season and avail. of measurements. </a:t>
                      </a:r>
                    </a:p>
                    <a:p>
                      <a:r>
                        <a:rPr lang="en-US" sz="2200" baseline="0" dirty="0" smtClean="0"/>
                        <a:t>Short memory effect, checked on avail. data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Initial soil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nitrogen</a:t>
                      </a:r>
                      <a:r>
                        <a:rPr lang="en-US" sz="2200" baseline="0" dirty="0" smtClean="0"/>
                        <a:t> content at the start of simulation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/>
                        <a:t>for different layers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Measurements for 2 turmeric plots,</a:t>
                      </a:r>
                      <a:r>
                        <a:rPr lang="en-US" sz="2200" baseline="0" dirty="0" smtClean="0"/>
                        <a:t> simulation of preceding crop.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00"/>
                          </a:solidFill>
                        </a:rPr>
                        <a:t>Large uncertainty.</a:t>
                      </a:r>
                      <a:r>
                        <a:rPr lang="en-US" sz="2200" dirty="0" smtClean="0"/>
                        <a:t> </a:t>
                      </a:r>
                    </a:p>
                    <a:p>
                      <a:r>
                        <a:rPr lang="en-US" sz="2200" dirty="0" smtClean="0"/>
                        <a:t>Fixed values</a:t>
                      </a:r>
                      <a:r>
                        <a:rPr lang="en-US" sz="2200" baseline="0" dirty="0" smtClean="0"/>
                        <a:t> </a:t>
                      </a:r>
                    </a:p>
                    <a:p>
                      <a:r>
                        <a:rPr lang="en-US" sz="2200" baseline="0" dirty="0" smtClean="0"/>
                        <a:t>or</a:t>
                      </a:r>
                    </a:p>
                    <a:p>
                      <a:r>
                        <a:rPr lang="en-US" sz="2200" baseline="0" dirty="0" smtClean="0"/>
                        <a:t>Simulation of preceding crop done for some maize plots in </a:t>
                      </a:r>
                      <a:r>
                        <a:rPr lang="en-US" sz="2200" baseline="0" dirty="0" err="1" smtClean="0"/>
                        <a:t>rabi</a:t>
                      </a:r>
                      <a:r>
                        <a:rPr lang="en-US" sz="2200" baseline="0" dirty="0" smtClean="0"/>
                        <a:t> season.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600200"/>
            <a:ext cx="677108" cy="4038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wrap="square" rtlCol="0" anchor="ctr" anchorCtr="1">
            <a:spAutoFit/>
          </a:bodyPr>
          <a:lstStyle/>
          <a:p>
            <a:r>
              <a:rPr lang="en-US" sz="3200" b="1" dirty="0" smtClean="0"/>
              <a:t>Initial Conditions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172" y="6416675"/>
            <a:ext cx="2133600" cy="365125"/>
          </a:xfrm>
        </p:spPr>
        <p:txBody>
          <a:bodyPr/>
          <a:lstStyle/>
          <a:p>
            <a:fld id="{CF63B395-C3C3-4904-B1DD-F68E3BCDDC2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/>
              <a:t>STICS input </a:t>
            </a:r>
            <a:r>
              <a:rPr lang="fr-FR" sz="3200" dirty="0" err="1" smtClean="0"/>
              <a:t>parameters</a:t>
            </a:r>
            <a:r>
              <a:rPr lang="fr-FR" sz="3200" dirty="0" smtClean="0"/>
              <a:t> and variables</a:t>
            </a:r>
          </a:p>
        </p:txBody>
      </p:sp>
    </p:spTree>
    <p:extLst>
      <p:ext uri="{BB962C8B-B14F-4D97-AF65-F5344CB8AC3E}">
        <p14:creationId xmlns:p14="http://schemas.microsoft.com/office/powerpoint/2010/main" val="10654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87568"/>
              </p:ext>
            </p:extLst>
          </p:nvPr>
        </p:nvGraphicFramePr>
        <p:xfrm>
          <a:off x="990600" y="1722466"/>
          <a:ext cx="7924368" cy="39925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624"/>
                <a:gridCol w="3497776"/>
                <a:gridCol w="2437968"/>
              </a:tblGrid>
              <a:tr h="8026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Measurements</a:t>
                      </a:r>
                      <a:r>
                        <a:rPr lang="en-US" sz="2400" baseline="0" dirty="0" smtClean="0"/>
                        <a:t> / Source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Remarks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Temperature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200" dirty="0" smtClean="0"/>
                        <a:t>Automatic weather station (2 </a:t>
                      </a:r>
                      <a:r>
                        <a:rPr lang="en-US" sz="2200" dirty="0" err="1" smtClean="0"/>
                        <a:t>nos</a:t>
                      </a:r>
                      <a:r>
                        <a:rPr lang="en-US" sz="2200" dirty="0" smtClean="0"/>
                        <a:t>), Daily</a:t>
                      </a:r>
                      <a:endParaRPr lang="en-US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</a:rPr>
                        <a:t>Possibly large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</a:rPr>
                        <a:t> uncertainty due to spatial variability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2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Radiation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2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Rain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ETP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Automatic weather station (2 </a:t>
                      </a:r>
                      <a:r>
                        <a:rPr lang="en-US" sz="2200" dirty="0" err="1" smtClean="0"/>
                        <a:t>nos</a:t>
                      </a:r>
                      <a:r>
                        <a:rPr lang="en-US" sz="2200" dirty="0" smtClean="0"/>
                        <a:t>), Daily,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computed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from wind and air moisture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092" y="914400"/>
            <a:ext cx="677108" cy="571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rtlCol="0" anchor="ctr" anchorCtr="1">
            <a:spAutoFit/>
          </a:bodyPr>
          <a:lstStyle/>
          <a:p>
            <a:r>
              <a:rPr lang="en-US" sz="3200" b="1" dirty="0" smtClean="0"/>
              <a:t>Climate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/>
              <a:t>STICS input </a:t>
            </a:r>
            <a:r>
              <a:rPr lang="fr-FR" sz="3200" dirty="0" err="1" smtClean="0"/>
              <a:t>parameters</a:t>
            </a:r>
            <a:r>
              <a:rPr lang="fr-FR" sz="3200" dirty="0" smtClean="0"/>
              <a:t> and variables</a:t>
            </a:r>
          </a:p>
        </p:txBody>
      </p:sp>
    </p:spTree>
    <p:extLst>
      <p:ext uri="{BB962C8B-B14F-4D97-AF65-F5344CB8AC3E}">
        <p14:creationId xmlns:p14="http://schemas.microsoft.com/office/powerpoint/2010/main" val="17639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/>
              <a:t>STICS input </a:t>
            </a:r>
            <a:r>
              <a:rPr lang="fr-FR" sz="3200" dirty="0" err="1" smtClean="0"/>
              <a:t>parameters</a:t>
            </a:r>
            <a:r>
              <a:rPr lang="fr-FR" sz="3200" dirty="0" smtClean="0"/>
              <a:t> and variables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28600" y="757535"/>
            <a:ext cx="663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What</a:t>
            </a:r>
            <a:r>
              <a:rPr lang="fr-FR" sz="2400" dirty="0" smtClean="0"/>
              <a:t> about spatial </a:t>
            </a:r>
            <a:r>
              <a:rPr lang="fr-FR" sz="2400" dirty="0" err="1" smtClean="0"/>
              <a:t>variability</a:t>
            </a:r>
            <a:r>
              <a:rPr lang="fr-FR" sz="2400" dirty="0" smtClean="0"/>
              <a:t> of </a:t>
            </a:r>
            <a:r>
              <a:rPr lang="fr-FR" sz="2400" dirty="0" err="1" smtClean="0"/>
              <a:t>climate</a:t>
            </a:r>
            <a:r>
              <a:rPr lang="fr-FR" sz="2400" dirty="0" smtClean="0"/>
              <a:t> variables?</a:t>
            </a:r>
            <a:endParaRPr lang="fr-FR" sz="2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48195"/>
              </p:ext>
            </p:extLst>
          </p:nvPr>
        </p:nvGraphicFramePr>
        <p:xfrm>
          <a:off x="304800" y="1310640"/>
          <a:ext cx="8458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081"/>
                <a:gridCol w="1907241"/>
                <a:gridCol w="1658471"/>
                <a:gridCol w="1990166"/>
                <a:gridCol w="1907241"/>
              </a:tblGrid>
              <a:tr h="351949"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ysClr val="windowText" lastClr="000000"/>
                          </a:solidFill>
                        </a:rPr>
                        <a:t>Maddur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Flux Tower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7987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Cumul. PET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pPr algn="ctr"/>
                      <a:r>
                        <a:rPr lang="fr-FR" dirty="0" smtClean="0"/>
                        <a:t>DOY 250-365 /</a:t>
                      </a:r>
                    </a:p>
                    <a:p>
                      <a:pPr algn="ctr"/>
                      <a:r>
                        <a:rPr lang="fr-FR" dirty="0" smtClean="0"/>
                        <a:t>DOY 110-365 (mm.d</a:t>
                      </a:r>
                      <a:r>
                        <a:rPr lang="fr-FR" baseline="30000" dirty="0" smtClean="0"/>
                        <a:t>-1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Cumul. </a:t>
                      </a:r>
                      <a:r>
                        <a:rPr lang="fr-FR" dirty="0" err="1" smtClean="0"/>
                        <a:t>Rain</a:t>
                      </a:r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dirty="0" smtClean="0"/>
                        <a:t>DOY 250-365 /</a:t>
                      </a:r>
                    </a:p>
                    <a:p>
                      <a:pPr algn="ctr"/>
                      <a:r>
                        <a:rPr lang="fr-FR" dirty="0" smtClean="0"/>
                        <a:t>DOY 110-365 (mm)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Cumul. PET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DOY 250-365 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DOY 110-365 (mm.d</a:t>
                      </a:r>
                      <a:r>
                        <a:rPr lang="fr-FR" baseline="30000" dirty="0" smtClean="0"/>
                        <a:t>-1</a:t>
                      </a:r>
                      <a:r>
                        <a:rPr lang="fr-FR" dirty="0" smtClean="0"/>
                        <a:t>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Cumul. </a:t>
                      </a:r>
                      <a:r>
                        <a:rPr lang="fr-FR" dirty="0" err="1" smtClean="0"/>
                        <a:t>Rain</a:t>
                      </a:r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dirty="0" smtClean="0"/>
                        <a:t>DOY 250-365 /</a:t>
                      </a:r>
                    </a:p>
                    <a:p>
                      <a:pPr algn="ctr"/>
                      <a:r>
                        <a:rPr lang="fr-FR" dirty="0" smtClean="0"/>
                        <a:t>DOY 110-365 (mm)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1949">
                <a:tc>
                  <a:txBody>
                    <a:bodyPr/>
                    <a:lstStyle/>
                    <a:p>
                      <a:r>
                        <a:rPr lang="fr-FR" dirty="0" smtClean="0"/>
                        <a:t>2011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335 / 736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325 / 949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1949">
                <a:tc>
                  <a:txBody>
                    <a:bodyPr/>
                    <a:lstStyle/>
                    <a:p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328 / 745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265 / 656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450 / 1011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269 / 573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1949">
                <a:tc>
                  <a:txBody>
                    <a:bodyPr/>
                    <a:lstStyle/>
                    <a:p>
                      <a:r>
                        <a:rPr lang="fr-FR" dirty="0" smtClean="0"/>
                        <a:t>2013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324 / 724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255 / 947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403 / 909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182 / 717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7" descr="F:\Thesis Work\Thesis Writeups\Chapter 4 (Inversion from Field)\Picture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624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92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01110"/>
              </p:ext>
            </p:extLst>
          </p:nvPr>
        </p:nvGraphicFramePr>
        <p:xfrm>
          <a:off x="990600" y="2214887"/>
          <a:ext cx="7924368" cy="33324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624"/>
                <a:gridCol w="3497776"/>
                <a:gridCol w="2437968"/>
              </a:tblGrid>
              <a:tr h="8026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Measurements</a:t>
                      </a:r>
                      <a:r>
                        <a:rPr lang="en-US" sz="2400" baseline="0" dirty="0" smtClean="0"/>
                        <a:t> / Source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Remarks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dk1"/>
                          </a:solidFill>
                        </a:rPr>
                        <a:t>Generic </a:t>
                      </a:r>
                      <a:r>
                        <a:rPr lang="en-US" sz="2200" baseline="0" dirty="0" smtClean="0">
                          <a:solidFill>
                            <a:schemeClr val="dk1"/>
                          </a:solidFill>
                        </a:rPr>
                        <a:t>parameters</a:t>
                      </a:r>
                      <a:endParaRPr lang="en-US" sz="2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Original values</a:t>
                      </a:r>
                      <a:r>
                        <a:rPr lang="en-US" sz="2200" baseline="0" dirty="0" smtClean="0"/>
                        <a:t> delivered with STICS model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dk1"/>
                          </a:solidFill>
                        </a:rPr>
                        <a:t>Plant</a:t>
                      </a:r>
                      <a:r>
                        <a:rPr lang="en-US" sz="2200" baseline="0" dirty="0" smtClean="0">
                          <a:solidFill>
                            <a:schemeClr val="dk1"/>
                          </a:solidFill>
                        </a:rPr>
                        <a:t> parameters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Existing files</a:t>
                      </a:r>
                      <a:r>
                        <a:rPr lang="en-US" sz="2200" baseline="0" dirty="0" smtClean="0"/>
                        <a:t> (same specie or the closest we can find: </a:t>
                      </a:r>
                      <a:r>
                        <a:rPr lang="en-US" sz="2200" baseline="0" dirty="0" err="1" smtClean="0"/>
                        <a:t>potatoe</a:t>
                      </a:r>
                      <a:r>
                        <a:rPr lang="en-US" sz="2200" baseline="0" dirty="0" smtClean="0"/>
                        <a:t> for turmeric, tomato for marigold, …)</a:t>
                      </a:r>
                      <a:endParaRPr lang="en-US" sz="2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Only the</a:t>
                      </a:r>
                      <a:r>
                        <a:rPr lang="en-US" sz="2200" baseline="0" dirty="0" smtClean="0"/>
                        <a:t> main ones were calibrated 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(11-18 parameters over several dozens)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092" y="990600"/>
            <a:ext cx="677108" cy="571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rtlCol="0" anchor="ctr" anchorCtr="1">
            <a:spAutoFit/>
          </a:bodyPr>
          <a:lstStyle/>
          <a:p>
            <a:r>
              <a:rPr lang="en-US" sz="3200" b="1" dirty="0" smtClean="0"/>
              <a:t>Other parameters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/>
              <a:t>STICS input </a:t>
            </a:r>
            <a:r>
              <a:rPr lang="fr-FR" sz="3200" dirty="0" err="1" smtClean="0"/>
              <a:t>parameters</a:t>
            </a:r>
            <a:r>
              <a:rPr lang="fr-FR" sz="3200" dirty="0" smtClean="0"/>
              <a:t> and variables</a:t>
            </a:r>
          </a:p>
        </p:txBody>
      </p:sp>
    </p:spTree>
    <p:extLst>
      <p:ext uri="{BB962C8B-B14F-4D97-AF65-F5344CB8AC3E}">
        <p14:creationId xmlns:p14="http://schemas.microsoft.com/office/powerpoint/2010/main" val="37403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533400" y="1551407"/>
            <a:ext cx="8229600" cy="556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 smtClean="0"/>
              <a:t>roots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32645"/>
              </p:ext>
            </p:extLst>
          </p:nvPr>
        </p:nvGraphicFramePr>
        <p:xfrm>
          <a:off x="181429" y="2301240"/>
          <a:ext cx="8810171" cy="199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571"/>
                <a:gridCol w="4419600"/>
                <a:gridCol w="3048000"/>
              </a:tblGrid>
              <a:tr h="3391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125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croirac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Growth</a:t>
                      </a:r>
                      <a:r>
                        <a:rPr lang="fr-FR" dirty="0" smtClean="0"/>
                        <a:t> rate of </a:t>
                      </a:r>
                      <a:r>
                        <a:rPr lang="fr-FR" dirty="0" err="1" smtClean="0"/>
                        <a:t>root</a:t>
                      </a:r>
                      <a:r>
                        <a:rPr lang="fr-FR" dirty="0" smtClean="0"/>
                        <a:t> front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Cm. degree-d-1</a:t>
                      </a:r>
                      <a:endParaRPr lang="fr-FR" dirty="0"/>
                    </a:p>
                  </a:txBody>
                  <a:tcPr/>
                </a:tc>
              </a:tr>
              <a:tr h="339125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draclong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Maximum rate of </a:t>
                      </a:r>
                      <a:r>
                        <a:rPr lang="fr-FR" dirty="0" err="1" smtClean="0"/>
                        <a:t>root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length</a:t>
                      </a:r>
                      <a:r>
                        <a:rPr lang="fr-FR" dirty="0" smtClean="0"/>
                        <a:t> production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Cm </a:t>
                      </a:r>
                      <a:r>
                        <a:rPr lang="fr-FR" dirty="0" err="1" smtClean="0"/>
                        <a:t>root</a:t>
                      </a:r>
                      <a:r>
                        <a:rPr lang="fr-FR" baseline="0" dirty="0" smtClean="0"/>
                        <a:t> plant-1 </a:t>
                      </a:r>
                      <a:r>
                        <a:rPr lang="fr-FR" dirty="0" smtClean="0"/>
                        <a:t>degree-d-1</a:t>
                      </a:r>
                    </a:p>
                  </a:txBody>
                  <a:tcPr/>
                </a:tc>
              </a:tr>
              <a:tr h="339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lvfront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Root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density</a:t>
                      </a:r>
                      <a:r>
                        <a:rPr lang="fr-FR" dirty="0" smtClean="0"/>
                        <a:t> at the front </a:t>
                      </a:r>
                      <a:r>
                        <a:rPr lang="fr-FR" dirty="0" err="1" smtClean="0"/>
                        <a:t>root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Cm </a:t>
                      </a:r>
                      <a:r>
                        <a:rPr lang="fr-FR" dirty="0" err="1" smtClean="0"/>
                        <a:t>root</a:t>
                      </a:r>
                      <a:r>
                        <a:rPr lang="fr-FR" baseline="0" dirty="0" smtClean="0"/>
                        <a:t> . Cm-3 </a:t>
                      </a:r>
                      <a:r>
                        <a:rPr lang="fr-FR" baseline="0" dirty="0" err="1" smtClean="0"/>
                        <a:t>soil</a:t>
                      </a:r>
                      <a:endParaRPr lang="fr-FR" dirty="0"/>
                    </a:p>
                  </a:txBody>
                  <a:tcPr/>
                </a:tc>
              </a:tr>
              <a:tr h="533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debsenrac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Life </a:t>
                      </a:r>
                      <a:r>
                        <a:rPr lang="fr-FR" dirty="0" err="1" smtClean="0"/>
                        <a:t>span</a:t>
                      </a:r>
                      <a:r>
                        <a:rPr lang="fr-FR" dirty="0" smtClean="0"/>
                        <a:t> of a </a:t>
                      </a:r>
                      <a:r>
                        <a:rPr lang="fr-FR" dirty="0" err="1" smtClean="0"/>
                        <a:t>root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degree</a:t>
                      </a:r>
                      <a:r>
                        <a:rPr lang="fr-FR" dirty="0" smtClean="0"/>
                        <a:t>-d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Calibrated</a:t>
            </a:r>
            <a:r>
              <a:rPr lang="fr-FR" sz="3200" dirty="0" smtClean="0"/>
              <a:t> </a:t>
            </a:r>
            <a:r>
              <a:rPr lang="fr-FR" sz="3200" dirty="0" err="1" smtClean="0"/>
              <a:t>parameters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0539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Calibrated</a:t>
            </a:r>
            <a:r>
              <a:rPr lang="fr-FR" sz="3200" dirty="0" smtClean="0"/>
              <a:t> </a:t>
            </a:r>
            <a:r>
              <a:rPr lang="fr-FR" sz="3200" dirty="0" err="1" smtClean="0"/>
              <a:t>parameters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533400" y="1551407"/>
            <a:ext cx="8229600" cy="556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LAI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87831"/>
              </p:ext>
            </p:extLst>
          </p:nvPr>
        </p:nvGraphicFramePr>
        <p:xfrm>
          <a:off x="181429" y="2301240"/>
          <a:ext cx="881017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571"/>
                <a:gridCol w="4800601"/>
                <a:gridCol w="2666999"/>
              </a:tblGrid>
              <a:tr h="3615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dlaimaxbrut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maximum rate of the setting up of LAI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m2 leaf.plant-1.degree-d-1</a:t>
                      </a:r>
                      <a:endParaRPr lang="fr-FR" dirty="0"/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stlevamf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cumulative thermal time between the stages LEV (emergence) and AMF (maximum acceleration of leaf growth, end of juvenile phase)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degree</a:t>
                      </a:r>
                      <a:r>
                        <a:rPr lang="fr-FR" dirty="0" smtClean="0"/>
                        <a:t>-d</a:t>
                      </a:r>
                      <a:endParaRPr lang="fr-FR" dirty="0"/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stamflax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… AMF (maximum acceleration of leaf growth, end of juvenile phase)  and LAX (maximum leaf area index, end of leaf growth 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degree</a:t>
                      </a:r>
                      <a:r>
                        <a:rPr lang="fr-FR" dirty="0" smtClean="0"/>
                        <a:t>-d</a:t>
                      </a:r>
                      <a:endParaRPr lang="fr-FR" dirty="0"/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durvieF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Maximal </a:t>
                      </a:r>
                      <a:r>
                        <a:rPr lang="fr-FR" dirty="0" err="1" smtClean="0"/>
                        <a:t>lifespan</a:t>
                      </a:r>
                      <a:r>
                        <a:rPr lang="fr-FR" dirty="0" smtClean="0"/>
                        <a:t> of an </a:t>
                      </a:r>
                      <a:r>
                        <a:rPr lang="fr-FR" dirty="0" err="1" smtClean="0"/>
                        <a:t>adult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leaf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Q10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533400" y="1295400"/>
            <a:ext cx="8229600" cy="556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 smtClean="0"/>
              <a:t>Yield</a:t>
            </a:r>
            <a:r>
              <a:rPr lang="fr-FR" sz="2400" dirty="0"/>
              <a:t> </a:t>
            </a:r>
            <a:r>
              <a:rPr lang="fr-FR" sz="2400" dirty="0" smtClean="0"/>
              <a:t>and </a:t>
            </a:r>
            <a:r>
              <a:rPr lang="fr-FR" sz="2400" dirty="0" err="1" smtClean="0"/>
              <a:t>biomass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469371"/>
              </p:ext>
            </p:extLst>
          </p:nvPr>
        </p:nvGraphicFramePr>
        <p:xfrm>
          <a:off x="0" y="1852193"/>
          <a:ext cx="9144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356"/>
                <a:gridCol w="6226444"/>
                <a:gridCol w="1600200"/>
              </a:tblGrid>
              <a:tr h="3615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vitircarb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rate of increase of the C harvest index vs time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 grain.g-1.d-1</a:t>
                      </a:r>
                      <a:endParaRPr lang="fr-FR" dirty="0"/>
                    </a:p>
                  </a:txBody>
                  <a:tcPr/>
                </a:tc>
              </a:tr>
              <a:tr h="209494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irmax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maximum </a:t>
                      </a:r>
                      <a:r>
                        <a:rPr lang="fr-FR" dirty="0" err="1" smtClean="0"/>
                        <a:t>harvest</a:t>
                      </a:r>
                      <a:r>
                        <a:rPr lang="fr-FR" dirty="0" smtClean="0"/>
                        <a:t>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SD</a:t>
                      </a:r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stlevdrp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… </a:t>
                      </a:r>
                      <a:r>
                        <a:rPr lang="en-US" dirty="0" smtClean="0"/>
                        <a:t>LEV (emergence)  and DRP (starting date of filling of harvested organs)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degree</a:t>
                      </a:r>
                      <a:r>
                        <a:rPr lang="fr-FR" dirty="0" smtClean="0"/>
                        <a:t>-d</a:t>
                      </a:r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stdrpmat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… </a:t>
                      </a:r>
                      <a:r>
                        <a:rPr lang="en-US" dirty="0" smtClean="0"/>
                        <a:t>DRP (starting date of filling of harvested organs) and MAT (maturity)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degree</a:t>
                      </a:r>
                      <a:r>
                        <a:rPr lang="fr-FR" dirty="0" smtClean="0"/>
                        <a:t>-d</a:t>
                      </a:r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efcroijuv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maximum radiation use efficiency during the juvenile phase(LEV=emergence - AMF= maximum acceleration of leaf growth, end of juvenile phase)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g.MJ-1</a:t>
                      </a:r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efcroiveg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… </a:t>
                      </a:r>
                      <a:r>
                        <a:rPr lang="en-US" dirty="0" smtClean="0"/>
                        <a:t>vegetative stage (AMF = maximum acceleration of leaf growth, end of juvenile phase - DRP=starting date of filling of harvested organs)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g.MJ-1</a:t>
                      </a:r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efcroirepro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… </a:t>
                      </a:r>
                      <a:r>
                        <a:rPr lang="en-US" dirty="0" smtClean="0"/>
                        <a:t>grain filling phase (DRP= starting date of filling of harvested organs - MAT= maturity)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g.MJ-1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Calibrated</a:t>
            </a:r>
            <a:r>
              <a:rPr lang="fr-FR" sz="3200" dirty="0" smtClean="0"/>
              <a:t> </a:t>
            </a:r>
            <a:r>
              <a:rPr lang="fr-FR" sz="3200" dirty="0" err="1" smtClean="0"/>
              <a:t>parameters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748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533400" y="1551407"/>
            <a:ext cx="8229600" cy="556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stress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38467"/>
              </p:ext>
            </p:extLst>
          </p:nvPr>
        </p:nvGraphicFramePr>
        <p:xfrm>
          <a:off x="181429" y="2301240"/>
          <a:ext cx="881017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571"/>
                <a:gridCol w="4800601"/>
                <a:gridCol w="2666999"/>
              </a:tblGrid>
              <a:tr h="3615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psisto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Absolute</a:t>
                      </a:r>
                      <a:r>
                        <a:rPr lang="fr-FR" dirty="0" smtClean="0"/>
                        <a:t> value of the </a:t>
                      </a:r>
                      <a:r>
                        <a:rPr lang="fr-FR" dirty="0" err="1" smtClean="0"/>
                        <a:t>potential</a:t>
                      </a:r>
                      <a:r>
                        <a:rPr lang="fr-FR" dirty="0" smtClean="0"/>
                        <a:t> of </a:t>
                      </a:r>
                      <a:r>
                        <a:rPr lang="fr-FR" dirty="0" err="1" smtClean="0"/>
                        <a:t>stomatal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closing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bars</a:t>
                      </a:r>
                      <a:endParaRPr lang="fr-FR" dirty="0"/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psiturg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Absolute</a:t>
                      </a:r>
                      <a:r>
                        <a:rPr lang="fr-FR" dirty="0" smtClean="0"/>
                        <a:t> value of the </a:t>
                      </a:r>
                      <a:r>
                        <a:rPr lang="fr-FR" dirty="0" err="1" smtClean="0"/>
                        <a:t>potential</a:t>
                      </a:r>
                      <a:r>
                        <a:rPr lang="fr-FR" dirty="0" smtClean="0"/>
                        <a:t> of the </a:t>
                      </a:r>
                      <a:r>
                        <a:rPr lang="fr-FR" dirty="0" err="1" smtClean="0"/>
                        <a:t>beginning</a:t>
                      </a:r>
                      <a:r>
                        <a:rPr lang="fr-FR" dirty="0" smtClean="0"/>
                        <a:t> of </a:t>
                      </a:r>
                      <a:r>
                        <a:rPr lang="fr-FR" dirty="0" err="1" smtClean="0"/>
                        <a:t>decrease</a:t>
                      </a:r>
                      <a:r>
                        <a:rPr lang="fr-FR" dirty="0" smtClean="0"/>
                        <a:t> of the cellular</a:t>
                      </a:r>
                      <a:r>
                        <a:rPr lang="fr-FR" baseline="0" dirty="0" smtClean="0"/>
                        <a:t> extension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bars</a:t>
                      </a:r>
                      <a:endParaRPr lang="fr-FR" dirty="0"/>
                    </a:p>
                  </a:txBody>
                  <a:tcPr/>
                </a:tc>
              </a:tr>
              <a:tr h="3615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rapsenturg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Threshold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soil</a:t>
                      </a:r>
                      <a:r>
                        <a:rPr lang="fr-FR" dirty="0" smtClean="0"/>
                        <a:t> water content active to </a:t>
                      </a:r>
                      <a:r>
                        <a:rPr lang="fr-FR" dirty="0" err="1" smtClean="0"/>
                        <a:t>simulate</a:t>
                      </a:r>
                      <a:r>
                        <a:rPr lang="fr-FR" dirty="0" smtClean="0"/>
                        <a:t> water senescence stress as a proportion of the </a:t>
                      </a:r>
                      <a:r>
                        <a:rPr lang="fr-FR" dirty="0" err="1" smtClean="0"/>
                        <a:t>turgor</a:t>
                      </a:r>
                      <a:r>
                        <a:rPr lang="fr-FR" dirty="0" smtClean="0"/>
                        <a:t> stress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Calibrated</a:t>
            </a:r>
            <a:r>
              <a:rPr lang="fr-FR" sz="3200" dirty="0" smtClean="0"/>
              <a:t> </a:t>
            </a:r>
            <a:r>
              <a:rPr lang="fr-FR" sz="3200" dirty="0" err="1" smtClean="0"/>
              <a:t>parameters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780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76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Calibration Plots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9657" y="3643086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477657" y="365760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239000" y="3552372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08856" y="3886200"/>
            <a:ext cx="272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Evaluation Plots (14)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57" y="1261836"/>
            <a:ext cx="23145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71361"/>
            <a:ext cx="2362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7" y="1280886"/>
            <a:ext cx="2381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402364"/>
            <a:ext cx="23145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343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29125"/>
            <a:ext cx="2286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828800" y="762000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40 2012</a:t>
            </a:r>
            <a:r>
              <a:rPr lang="fr-FR" dirty="0"/>
              <a:t>, </a:t>
            </a:r>
            <a:r>
              <a:rPr lang="fr-FR" dirty="0" smtClean="0"/>
              <a:t>31 2013</a:t>
            </a:r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Results</a:t>
            </a:r>
            <a:r>
              <a:rPr lang="fr-FR" sz="3200" dirty="0" smtClean="0"/>
              <a:t>: </a:t>
            </a:r>
            <a:r>
              <a:rPr lang="fr-FR" sz="3200" dirty="0" err="1" smtClean="0"/>
              <a:t>Maize</a:t>
            </a:r>
            <a:endParaRPr lang="fr-FR" sz="3200" dirty="0"/>
          </a:p>
        </p:txBody>
      </p:sp>
      <p:grpSp>
        <p:nvGrpSpPr>
          <p:cNvPr id="9" name="Groupe 8"/>
          <p:cNvGrpSpPr/>
          <p:nvPr/>
        </p:nvGrpSpPr>
        <p:grpSpPr>
          <a:xfrm>
            <a:off x="990600" y="4202668"/>
            <a:ext cx="2478692" cy="1207532"/>
            <a:chOff x="990600" y="4202668"/>
            <a:chExt cx="2478692" cy="1207532"/>
          </a:xfrm>
        </p:grpSpPr>
        <p:sp>
          <p:nvSpPr>
            <p:cNvPr id="16" name="Ellipse 15"/>
            <p:cNvSpPr/>
            <p:nvPr/>
          </p:nvSpPr>
          <p:spPr>
            <a:xfrm>
              <a:off x="1524000" y="4876800"/>
              <a:ext cx="3810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990600" y="4202668"/>
              <a:ext cx="247869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2010 LAI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measurements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Connecteur droit avec flèche 7"/>
            <p:cNvCxnSpPr>
              <a:stCxn id="20" idx="2"/>
              <a:endCxn id="16" idx="7"/>
            </p:cNvCxnSpPr>
            <p:nvPr/>
          </p:nvCxnSpPr>
          <p:spPr>
            <a:xfrm flipH="1">
              <a:off x="1849204" y="4572000"/>
              <a:ext cx="380742" cy="3829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1371600" y="2971800"/>
            <a:ext cx="7515225" cy="3628572"/>
            <a:chOff x="1371600" y="2971800"/>
            <a:chExt cx="7515225" cy="3628572"/>
          </a:xfrm>
        </p:grpSpPr>
        <p:grpSp>
          <p:nvGrpSpPr>
            <p:cNvPr id="19" name="Groupe 18"/>
            <p:cNvGrpSpPr/>
            <p:nvPr/>
          </p:nvGrpSpPr>
          <p:grpSpPr>
            <a:xfrm>
              <a:off x="1371600" y="2971800"/>
              <a:ext cx="7515225" cy="3628572"/>
              <a:chOff x="1371600" y="2971800"/>
              <a:chExt cx="7515225" cy="362857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2971800"/>
                <a:ext cx="4924425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3" name="Ellipse 22"/>
              <p:cNvSpPr/>
              <p:nvPr/>
            </p:nvSpPr>
            <p:spPr>
              <a:xfrm>
                <a:off x="4328886" y="6219372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1371600" y="5143500"/>
                <a:ext cx="457200" cy="2667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" name="Connecteur droit avec flèche 12"/>
              <p:cNvCxnSpPr>
                <a:stCxn id="1026" idx="2"/>
                <a:endCxn id="23" idx="7"/>
              </p:cNvCxnSpPr>
              <p:nvPr/>
            </p:nvCxnSpPr>
            <p:spPr>
              <a:xfrm flipH="1">
                <a:off x="4654090" y="4648200"/>
                <a:ext cx="1770523" cy="162696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>
                <a:stCxn id="1026" idx="2"/>
                <a:endCxn id="24" idx="6"/>
              </p:cNvCxnSpPr>
              <p:nvPr/>
            </p:nvCxnSpPr>
            <p:spPr>
              <a:xfrm flipH="1">
                <a:off x="1828800" y="4648200"/>
                <a:ext cx="4595813" cy="6286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ZoneTexte 30"/>
            <p:cNvSpPr txBox="1"/>
            <p:nvPr/>
          </p:nvSpPr>
          <p:spPr>
            <a:xfrm>
              <a:off x="6462847" y="4583668"/>
              <a:ext cx="1866217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Other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variety</a:t>
              </a:r>
              <a:r>
                <a:rPr lang="fr-FR" b="1" dirty="0" smtClean="0">
                  <a:solidFill>
                    <a:srgbClr val="FF0000"/>
                  </a:solidFill>
                </a:rPr>
                <a:t> ?</a:t>
              </a:r>
            </a:p>
            <a:p>
              <a:r>
                <a:rPr lang="fr-FR" b="1" dirty="0" smtClean="0">
                  <a:solidFill>
                    <a:srgbClr val="FF0000"/>
                  </a:solidFill>
                </a:rPr>
                <a:t>Pb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with</a:t>
              </a:r>
              <a:r>
                <a:rPr lang="fr-FR" b="1" dirty="0" smtClean="0">
                  <a:solidFill>
                    <a:srgbClr val="FF0000"/>
                  </a:solidFill>
                </a:rPr>
                <a:t> data?</a:t>
              </a:r>
            </a:p>
            <a:p>
              <a:r>
                <a:rPr lang="fr-FR" b="1" dirty="0" err="1" smtClean="0">
                  <a:solidFill>
                    <a:srgbClr val="FF0000"/>
                  </a:solidFill>
                </a:rPr>
                <a:t>Particular</a:t>
              </a:r>
              <a:r>
                <a:rPr lang="fr-FR" b="1" dirty="0" smtClean="0">
                  <a:solidFill>
                    <a:srgbClr val="FF0000"/>
                  </a:solidFill>
                </a:rPr>
                <a:t> stress?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4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3925"/>
            <a:ext cx="2371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897618"/>
            <a:ext cx="23050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926193"/>
            <a:ext cx="23050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8" y="3886200"/>
            <a:ext cx="2257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3" y="3920218"/>
            <a:ext cx="2333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Results</a:t>
            </a:r>
            <a:r>
              <a:rPr lang="fr-FR" sz="3200" dirty="0" smtClean="0"/>
              <a:t>: </a:t>
            </a:r>
            <a:r>
              <a:rPr lang="fr-FR" sz="3200" dirty="0" err="1" smtClean="0"/>
              <a:t>Maize</a:t>
            </a:r>
            <a:endParaRPr lang="fr-FR" sz="32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676400" y="3886200"/>
            <a:ext cx="4386522" cy="2391532"/>
            <a:chOff x="1676400" y="3886200"/>
            <a:chExt cx="4386522" cy="2391532"/>
          </a:xfrm>
        </p:grpSpPr>
        <p:sp>
          <p:nvSpPr>
            <p:cNvPr id="10" name="Ellipse 9"/>
            <p:cNvSpPr/>
            <p:nvPr/>
          </p:nvSpPr>
          <p:spPr>
            <a:xfrm rot="2640000">
              <a:off x="2101264" y="4553827"/>
              <a:ext cx="429275" cy="11772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 rot="2640000">
              <a:off x="4572395" y="4760770"/>
              <a:ext cx="528442" cy="15169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76400" y="3886200"/>
              <a:ext cx="438652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Large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residues</a:t>
              </a:r>
              <a:r>
                <a:rPr lang="fr-FR" b="1" dirty="0" smtClean="0">
                  <a:solidFill>
                    <a:srgbClr val="FF0000"/>
                  </a:solidFill>
                </a:rPr>
                <a:t> for water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uptake</a:t>
              </a:r>
              <a:r>
                <a:rPr lang="fr-FR" b="1" dirty="0" smtClean="0">
                  <a:solidFill>
                    <a:srgbClr val="FF0000"/>
                  </a:solidFill>
                </a:rPr>
                <a:t> in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root</a:t>
              </a:r>
              <a:r>
                <a:rPr lang="fr-FR" b="1" dirty="0" smtClean="0">
                  <a:solidFill>
                    <a:srgbClr val="FF0000"/>
                  </a:solidFill>
                </a:rPr>
                <a:t> zone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Connecteur droit avec flèche 2"/>
            <p:cNvCxnSpPr>
              <a:stCxn id="12" idx="2"/>
              <a:endCxn id="10" idx="0"/>
            </p:cNvCxnSpPr>
            <p:nvPr/>
          </p:nvCxnSpPr>
          <p:spPr>
            <a:xfrm flipH="1">
              <a:off x="2724806" y="4255532"/>
              <a:ext cx="1144855" cy="4635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3869661" y="4267200"/>
              <a:ext cx="966955" cy="8769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6315528" y="3505200"/>
            <a:ext cx="2400300" cy="3359603"/>
            <a:chOff x="6315528" y="3505200"/>
            <a:chExt cx="2400300" cy="3359603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528" y="5236028"/>
              <a:ext cx="24003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362" y="3839028"/>
              <a:ext cx="231457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7086600" y="3505200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62 2011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2116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 / </a:t>
            </a:r>
            <a:r>
              <a:rPr lang="fr-FR" dirty="0" err="1" smtClean="0"/>
              <a:t>constraints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Calibrate</a:t>
            </a:r>
            <a:r>
              <a:rPr lang="fr-FR" dirty="0" smtClean="0"/>
              <a:t> STICS </a:t>
            </a:r>
          </a:p>
          <a:p>
            <a:pPr lvl="1"/>
            <a:r>
              <a:rPr lang="fr-FR" dirty="0" smtClean="0"/>
              <a:t>for new </a:t>
            </a:r>
            <a:r>
              <a:rPr lang="fr-FR" dirty="0" err="1" smtClean="0"/>
              <a:t>species</a:t>
            </a:r>
            <a:r>
              <a:rPr lang="fr-FR" dirty="0" smtClean="0"/>
              <a:t> (</a:t>
            </a:r>
            <a:r>
              <a:rPr lang="fr-FR" dirty="0" err="1" smtClean="0"/>
              <a:t>Turmeric</a:t>
            </a:r>
            <a:r>
              <a:rPr lang="fr-FR" dirty="0" smtClean="0"/>
              <a:t>, </a:t>
            </a:r>
            <a:r>
              <a:rPr lang="fr-FR" dirty="0" err="1" smtClean="0"/>
              <a:t>Marigold</a:t>
            </a:r>
            <a:r>
              <a:rPr lang="fr-FR" dirty="0" smtClean="0"/>
              <a:t>) or </a:t>
            </a:r>
            <a:r>
              <a:rPr lang="fr-FR" dirty="0" err="1" smtClean="0"/>
              <a:t>varieties</a:t>
            </a:r>
            <a:r>
              <a:rPr lang="fr-FR" dirty="0" smtClean="0"/>
              <a:t> (</a:t>
            </a:r>
            <a:r>
              <a:rPr lang="fr-FR" dirty="0" err="1" smtClean="0"/>
              <a:t>Maize</a:t>
            </a:r>
            <a:r>
              <a:rPr lang="fr-FR" dirty="0" smtClean="0"/>
              <a:t>, </a:t>
            </a:r>
            <a:r>
              <a:rPr lang="fr-FR" dirty="0" err="1" smtClean="0"/>
              <a:t>Sorghum</a:t>
            </a:r>
            <a:r>
              <a:rPr lang="fr-FR" dirty="0" smtClean="0"/>
              <a:t>, </a:t>
            </a:r>
            <a:r>
              <a:rPr lang="fr-FR" dirty="0" err="1" smtClean="0"/>
              <a:t>Sunflower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for </a:t>
            </a:r>
            <a:r>
              <a:rPr lang="fr-FR" dirty="0" err="1" smtClean="0"/>
              <a:t>current</a:t>
            </a:r>
            <a:r>
              <a:rPr lang="fr-FR" dirty="0" smtClean="0"/>
              <a:t> conditions in </a:t>
            </a:r>
            <a:r>
              <a:rPr lang="fr-FR" dirty="0" err="1" smtClean="0"/>
              <a:t>Berambadi</a:t>
            </a:r>
            <a:endParaRPr lang="fr-FR" dirty="0" smtClean="0"/>
          </a:p>
          <a:p>
            <a:pPr lvl="1"/>
            <a:r>
              <a:rPr lang="fr-FR" dirty="0" smtClean="0"/>
              <a:t>for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representing</a:t>
            </a:r>
            <a:r>
              <a:rPr lang="fr-FR" dirty="0" smtClean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AWC components and LAI / SSM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… </a:t>
            </a:r>
            <a:r>
              <a:rPr lang="fr-FR" dirty="0" err="1" smtClean="0"/>
              <a:t>using</a:t>
            </a:r>
            <a:r>
              <a:rPr lang="fr-FR" dirty="0" smtClean="0"/>
              <a:t> the minimum </a:t>
            </a:r>
            <a:r>
              <a:rPr lang="fr-FR" dirty="0" err="1" smtClean="0"/>
              <a:t>number</a:t>
            </a:r>
            <a:r>
              <a:rPr lang="fr-FR" dirty="0" smtClean="0"/>
              <a:t> of situations</a:t>
            </a:r>
          </a:p>
          <a:p>
            <a:r>
              <a:rPr lang="fr-FR" dirty="0" smtClean="0"/>
              <a:t>…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farm</a:t>
            </a:r>
            <a:r>
              <a:rPr lang="fr-FR" dirty="0" smtClean="0"/>
              <a:t> data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56229"/>
            <a:ext cx="4610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47811"/>
            <a:ext cx="4610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61" y="4886325"/>
            <a:ext cx="45053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82081"/>
            <a:ext cx="46291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44181"/>
            <a:ext cx="4572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68181"/>
            <a:ext cx="4505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Results</a:t>
            </a:r>
            <a:r>
              <a:rPr lang="fr-FR" sz="3200" dirty="0" smtClean="0"/>
              <a:t>: </a:t>
            </a:r>
            <a:r>
              <a:rPr lang="fr-FR" sz="3200" dirty="0" err="1" smtClean="0"/>
              <a:t>Maize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114300" y="769203"/>
            <a:ext cx="887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Behaviour</a:t>
            </a:r>
            <a:r>
              <a:rPr lang="fr-FR" sz="2400" dirty="0" smtClean="0"/>
              <a:t> of </a:t>
            </a:r>
            <a:r>
              <a:rPr lang="fr-FR" sz="2400" dirty="0" err="1" smtClean="0"/>
              <a:t>observed</a:t>
            </a:r>
            <a:r>
              <a:rPr lang="fr-FR" sz="2400" dirty="0" smtClean="0"/>
              <a:t> and </a:t>
            </a:r>
            <a:r>
              <a:rPr lang="fr-FR" sz="2400" dirty="0" err="1" smtClean="0"/>
              <a:t>simulated</a:t>
            </a:r>
            <a:r>
              <a:rPr lang="fr-FR" sz="2400" dirty="0" smtClean="0"/>
              <a:t> values </a:t>
            </a:r>
            <a:r>
              <a:rPr lang="fr-FR" sz="2400" dirty="0" err="1" smtClean="0"/>
              <a:t>with</a:t>
            </a:r>
            <a:r>
              <a:rPr lang="fr-FR" sz="2400" dirty="0" smtClean="0"/>
              <a:t> respect to </a:t>
            </a:r>
            <a:r>
              <a:rPr lang="fr-FR" sz="2400" dirty="0" err="1" smtClean="0"/>
              <a:t>simulated</a:t>
            </a:r>
            <a:r>
              <a:rPr lang="fr-FR" sz="2400" dirty="0" smtClean="0"/>
              <a:t> stresses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466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0967" y="4955657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386567" y="4988315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2886075" cy="292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41" y="2308636"/>
            <a:ext cx="2806849" cy="28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74" y="2337232"/>
            <a:ext cx="2840803" cy="29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4800" y="914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4 situations </a:t>
            </a:r>
            <a:r>
              <a:rPr lang="fr-FR" sz="2400" dirty="0" err="1" smtClean="0"/>
              <a:t>used</a:t>
            </a:r>
            <a:r>
              <a:rPr lang="fr-FR" sz="2400" dirty="0" smtClean="0"/>
              <a:t> for calibration.</a:t>
            </a:r>
          </a:p>
          <a:p>
            <a:r>
              <a:rPr lang="fr-FR" sz="2400" dirty="0" smtClean="0"/>
              <a:t>7 situations not </a:t>
            </a:r>
            <a:r>
              <a:rPr lang="fr-FR" sz="2400" dirty="0" err="1" smtClean="0"/>
              <a:t>taken</a:t>
            </a:r>
            <a:r>
              <a:rPr lang="fr-FR" sz="2400" dirty="0" smtClean="0"/>
              <a:t> </a:t>
            </a:r>
            <a:r>
              <a:rPr lang="fr-FR" sz="2400" dirty="0" err="1" smtClean="0"/>
              <a:t>into</a:t>
            </a:r>
            <a:r>
              <a:rPr lang="fr-FR" sz="2400" dirty="0" smtClean="0"/>
              <a:t> </a:t>
            </a:r>
            <a:r>
              <a:rPr lang="fr-FR" sz="2400" dirty="0" err="1" smtClean="0"/>
              <a:t>account</a:t>
            </a:r>
            <a:r>
              <a:rPr lang="fr-FR" sz="2400" dirty="0" smtClean="0"/>
              <a:t>: </a:t>
            </a:r>
            <a:r>
              <a:rPr lang="fr-FR" sz="2400" dirty="0" err="1" smtClean="0"/>
              <a:t>identified</a:t>
            </a:r>
            <a:r>
              <a:rPr lang="fr-FR" sz="2400" dirty="0" smtClean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pH, </a:t>
            </a:r>
            <a:r>
              <a:rPr lang="fr-FR" sz="2400" dirty="0" err="1" smtClean="0"/>
              <a:t>salinity</a:t>
            </a:r>
            <a:r>
              <a:rPr lang="fr-FR" sz="2400" dirty="0" smtClean="0"/>
              <a:t>, excessive stress, non-</a:t>
            </a:r>
            <a:r>
              <a:rPr lang="fr-FR" sz="2400" dirty="0" err="1" smtClean="0"/>
              <a:t>uniform</a:t>
            </a:r>
            <a:r>
              <a:rPr lang="fr-FR" sz="2400" dirty="0" smtClean="0"/>
              <a:t> plots, …</a:t>
            </a:r>
            <a:endParaRPr lang="fr-FR" sz="2400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Results</a:t>
            </a:r>
            <a:r>
              <a:rPr lang="fr-FR" sz="3200" dirty="0" smtClean="0"/>
              <a:t>: </a:t>
            </a:r>
            <a:r>
              <a:rPr lang="fr-FR" sz="3200" dirty="0" err="1" smtClean="0"/>
              <a:t>Turmeric</a:t>
            </a:r>
            <a:endParaRPr lang="fr-FR" sz="3200" dirty="0"/>
          </a:p>
        </p:txBody>
      </p:sp>
      <p:grpSp>
        <p:nvGrpSpPr>
          <p:cNvPr id="8" name="Groupe 7"/>
          <p:cNvGrpSpPr/>
          <p:nvPr/>
        </p:nvGrpSpPr>
        <p:grpSpPr>
          <a:xfrm>
            <a:off x="3886200" y="4876800"/>
            <a:ext cx="5123543" cy="1992018"/>
            <a:chOff x="3733800" y="4854314"/>
            <a:chExt cx="5123543" cy="199201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854314"/>
              <a:ext cx="5123543" cy="1775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5867400" y="6477000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32B 2013</a:t>
              </a:r>
              <a:endParaRPr lang="fr-FR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77121" y="3861190"/>
            <a:ext cx="5938318" cy="2045728"/>
            <a:chOff x="177121" y="3861190"/>
            <a:chExt cx="5938318" cy="2045728"/>
          </a:xfrm>
        </p:grpSpPr>
        <p:sp>
          <p:nvSpPr>
            <p:cNvPr id="7" name="Ellipse 6"/>
            <p:cNvSpPr/>
            <p:nvPr/>
          </p:nvSpPr>
          <p:spPr>
            <a:xfrm rot="-660000">
              <a:off x="1671567" y="4528798"/>
              <a:ext cx="533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 rot="-2400000">
              <a:off x="4076559" y="3861190"/>
              <a:ext cx="2038880" cy="4506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77121" y="5322143"/>
              <a:ext cx="145783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>
                  <a:solidFill>
                    <a:srgbClr val="FF0000"/>
                  </a:solidFill>
                </a:rPr>
                <a:t>Other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1600" b="1" dirty="0" err="1" smtClean="0">
                  <a:solidFill>
                    <a:srgbClr val="FF0000"/>
                  </a:solidFill>
                </a:rPr>
                <a:t>variety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 ?</a:t>
              </a:r>
            </a:p>
            <a:p>
              <a:r>
                <a:rPr lang="fr-FR" sz="1600" b="1" dirty="0" smtClean="0">
                  <a:solidFill>
                    <a:srgbClr val="FF0000"/>
                  </a:solidFill>
                </a:rPr>
                <a:t>Pb </a:t>
              </a:r>
              <a:r>
                <a:rPr lang="fr-FR" sz="1600" b="1" dirty="0" err="1" smtClean="0">
                  <a:solidFill>
                    <a:srgbClr val="FF0000"/>
                  </a:solidFill>
                </a:rPr>
                <a:t>with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 data?</a:t>
              </a:r>
              <a:endParaRPr lang="fr-FR" sz="1600" b="1" dirty="0" smtClean="0">
                <a:solidFill>
                  <a:srgbClr val="FF0000"/>
                </a:solidFill>
                <a:sym typeface="Wingdings" panose="05000000000000000000" pitchFamily="2" charset="2"/>
              </a:endParaRPr>
            </a:p>
          </p:txBody>
        </p:sp>
        <p:cxnSp>
          <p:nvCxnSpPr>
            <p:cNvPr id="10" name="Connecteur droit avec flèche 9"/>
            <p:cNvCxnSpPr>
              <a:stCxn id="16" idx="0"/>
              <a:endCxn id="7" idx="4"/>
            </p:cNvCxnSpPr>
            <p:nvPr/>
          </p:nvCxnSpPr>
          <p:spPr>
            <a:xfrm flipV="1">
              <a:off x="906039" y="4679798"/>
              <a:ext cx="1046768" cy="6423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16" idx="0"/>
            </p:cNvCxnSpPr>
            <p:nvPr/>
          </p:nvCxnSpPr>
          <p:spPr>
            <a:xfrm flipV="1">
              <a:off x="906039" y="4427815"/>
              <a:ext cx="3712464" cy="8943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72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8" y="955675"/>
            <a:ext cx="2381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08" y="961572"/>
            <a:ext cx="2343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08" y="968377"/>
            <a:ext cx="23526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2875"/>
            <a:ext cx="2409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74" y="3952877"/>
            <a:ext cx="23717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Results</a:t>
            </a:r>
            <a:r>
              <a:rPr lang="fr-FR" sz="3200" dirty="0" smtClean="0"/>
              <a:t>: </a:t>
            </a:r>
            <a:r>
              <a:rPr lang="fr-FR" sz="3200" dirty="0" err="1" smtClean="0"/>
              <a:t>Turmeric</a:t>
            </a:r>
            <a:endParaRPr lang="fr-FR" sz="3200" dirty="0"/>
          </a:p>
        </p:txBody>
      </p:sp>
      <p:grpSp>
        <p:nvGrpSpPr>
          <p:cNvPr id="5" name="Groupe 4"/>
          <p:cNvGrpSpPr/>
          <p:nvPr/>
        </p:nvGrpSpPr>
        <p:grpSpPr>
          <a:xfrm>
            <a:off x="5904593" y="3609975"/>
            <a:ext cx="3315607" cy="3251002"/>
            <a:chOff x="5904593" y="3609975"/>
            <a:chExt cx="3315607" cy="3251002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197" y="5229225"/>
              <a:ext cx="233362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593" y="3609975"/>
              <a:ext cx="2362200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6922208" y="4433887"/>
              <a:ext cx="1002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Root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depth</a:t>
              </a:r>
              <a:endParaRPr lang="fr-FR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328683" y="5334000"/>
              <a:ext cx="19468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Soil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moisture</a:t>
              </a:r>
              <a:r>
                <a:rPr lang="fr-FR" sz="1400" dirty="0" smtClean="0"/>
                <a:t> 80-100 cm</a:t>
              </a:r>
              <a:endParaRPr lang="fr-FR" sz="1400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8343037" y="6553200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22A 2012</a:t>
              </a:r>
              <a:endParaRPr lang="fr-FR" sz="1400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5583166" y="2971800"/>
            <a:ext cx="34084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Unrealistic</a:t>
            </a:r>
            <a:r>
              <a:rPr lang="fr-FR" b="1" dirty="0" smtClean="0">
                <a:solidFill>
                  <a:srgbClr val="FF0000"/>
                </a:solidFill>
              </a:rPr>
              <a:t> ???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Max </a:t>
            </a:r>
            <a:r>
              <a:rPr lang="fr-FR" b="1" dirty="0" err="1" smtClean="0">
                <a:solidFill>
                  <a:srgbClr val="FF0000"/>
                </a:solidFill>
              </a:rPr>
              <a:t>should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</a:t>
            </a:r>
            <a:r>
              <a:rPr lang="fr-FR" b="1" dirty="0" smtClean="0">
                <a:solidFill>
                  <a:srgbClr val="FF0000"/>
                </a:solidFill>
              </a:rPr>
              <a:t> 60 (</a:t>
            </a:r>
            <a:r>
              <a:rPr lang="fr-FR" b="1" dirty="0" err="1" smtClean="0">
                <a:solidFill>
                  <a:srgbClr val="FF0000"/>
                </a:solidFill>
              </a:rPr>
              <a:t>Buvi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Sreelash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1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39" y="1752600"/>
            <a:ext cx="4629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40" y="3389541"/>
            <a:ext cx="457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97" y="4991559"/>
            <a:ext cx="45243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" y="1790700"/>
            <a:ext cx="4610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" y="3375027"/>
            <a:ext cx="45910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0" y="4957995"/>
            <a:ext cx="4533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Results</a:t>
            </a:r>
            <a:r>
              <a:rPr lang="fr-FR" sz="3200" dirty="0" smtClean="0"/>
              <a:t>: </a:t>
            </a:r>
            <a:r>
              <a:rPr lang="fr-FR" sz="3200" dirty="0" err="1" smtClean="0"/>
              <a:t>Turmeric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14300" y="769203"/>
            <a:ext cx="887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Behaviour</a:t>
            </a:r>
            <a:r>
              <a:rPr lang="fr-FR" sz="2400" dirty="0" smtClean="0"/>
              <a:t> of </a:t>
            </a:r>
            <a:r>
              <a:rPr lang="fr-FR" sz="2400" dirty="0" err="1" smtClean="0"/>
              <a:t>observed</a:t>
            </a:r>
            <a:r>
              <a:rPr lang="fr-FR" sz="2400" dirty="0" smtClean="0"/>
              <a:t> and </a:t>
            </a:r>
            <a:r>
              <a:rPr lang="fr-FR" sz="2400" dirty="0" err="1" smtClean="0"/>
              <a:t>simulated</a:t>
            </a:r>
            <a:r>
              <a:rPr lang="fr-FR" sz="2400" dirty="0" smtClean="0"/>
              <a:t> values </a:t>
            </a:r>
            <a:r>
              <a:rPr lang="fr-FR" sz="2400" dirty="0" err="1" smtClean="0"/>
              <a:t>with</a:t>
            </a:r>
            <a:r>
              <a:rPr lang="fr-FR" sz="2400" dirty="0" smtClean="0"/>
              <a:t> respect to </a:t>
            </a:r>
            <a:r>
              <a:rPr lang="fr-FR" sz="2400" dirty="0" err="1" smtClean="0"/>
              <a:t>simulated</a:t>
            </a:r>
            <a:r>
              <a:rPr lang="fr-FR" sz="2400" dirty="0" smtClean="0"/>
              <a:t> stresses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805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362200" y="38100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Nitrogen</a:t>
            </a:r>
            <a:r>
              <a:rPr lang="fr-FR" sz="2800" dirty="0" smtClean="0"/>
              <a:t> simulation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218" y="4800600"/>
            <a:ext cx="9033782" cy="2327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err="1" smtClean="0"/>
              <a:t>Several</a:t>
            </a:r>
            <a:r>
              <a:rPr lang="fr-FR" sz="2400" dirty="0" smtClean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 </a:t>
            </a:r>
            <a:r>
              <a:rPr lang="fr-FR" sz="2400" dirty="0" err="1" smtClean="0"/>
              <a:t>related</a:t>
            </a:r>
            <a:r>
              <a:rPr lang="fr-FR" sz="2400" dirty="0" smtClean="0"/>
              <a:t> to </a:t>
            </a:r>
            <a:r>
              <a:rPr lang="fr-FR" sz="2400" dirty="0" err="1" smtClean="0"/>
              <a:t>Nitrogen</a:t>
            </a:r>
            <a:r>
              <a:rPr lang="fr-FR" sz="2400" dirty="0" smtClean="0"/>
              <a:t> simulations:</a:t>
            </a:r>
          </a:p>
          <a:p>
            <a:pPr lvl="1"/>
            <a:r>
              <a:rPr lang="fr-FR" sz="2000" dirty="0" err="1" smtClean="0"/>
              <a:t>Parameters</a:t>
            </a:r>
            <a:r>
              <a:rPr lang="fr-FR" sz="2000" dirty="0" smtClean="0"/>
              <a:t> of </a:t>
            </a:r>
            <a:r>
              <a:rPr lang="fr-FR" sz="2000" dirty="0" err="1" smtClean="0"/>
              <a:t>mineralization</a:t>
            </a:r>
            <a:r>
              <a:rPr lang="fr-FR" sz="2000" dirty="0" smtClean="0"/>
              <a:t> and (de)nitrification in </a:t>
            </a:r>
            <a:r>
              <a:rPr lang="fr-FR" sz="2000" dirty="0" err="1" smtClean="0"/>
              <a:t>our</a:t>
            </a:r>
            <a:r>
              <a:rPr lang="fr-FR" sz="2000" dirty="0" smtClean="0"/>
              <a:t> </a:t>
            </a:r>
            <a:r>
              <a:rPr lang="fr-FR" sz="2000" dirty="0" err="1" smtClean="0"/>
              <a:t>context</a:t>
            </a:r>
            <a:r>
              <a:rPr lang="fr-FR" sz="2000" dirty="0" smtClean="0"/>
              <a:t>? (</a:t>
            </a:r>
            <a:r>
              <a:rPr lang="fr-FR" sz="2000" dirty="0" err="1" smtClean="0"/>
              <a:t>pb</a:t>
            </a:r>
            <a:r>
              <a:rPr lang="fr-FR" sz="2000" dirty="0" smtClean="0"/>
              <a:t> </a:t>
            </a:r>
            <a:r>
              <a:rPr lang="fr-FR" sz="2000" dirty="0" err="1" smtClean="0"/>
              <a:t>occurring</a:t>
            </a:r>
            <a:r>
              <a:rPr lang="fr-FR" sz="2000" dirty="0" smtClean="0"/>
              <a:t> 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species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err="1" smtClean="0"/>
              <a:t>Unknown</a:t>
            </a:r>
            <a:r>
              <a:rPr lang="fr-FR" sz="2000" dirty="0" smtClean="0"/>
              <a:t> dilution </a:t>
            </a:r>
            <a:r>
              <a:rPr lang="fr-FR" sz="2000" dirty="0" err="1" smtClean="0"/>
              <a:t>curve</a:t>
            </a:r>
            <a:r>
              <a:rPr lang="fr-FR" sz="2000" dirty="0" smtClean="0"/>
              <a:t> for </a:t>
            </a:r>
            <a:r>
              <a:rPr lang="fr-FR" sz="2000" dirty="0" err="1" smtClean="0"/>
              <a:t>turmeric</a:t>
            </a:r>
            <a:endParaRPr lang="fr-FR" sz="2000" dirty="0" smtClean="0"/>
          </a:p>
          <a:p>
            <a:pPr lvl="1"/>
            <a:r>
              <a:rPr lang="fr-FR" sz="2000" dirty="0" err="1" smtClean="0"/>
              <a:t>Norg</a:t>
            </a:r>
            <a:r>
              <a:rPr lang="fr-FR" sz="2000" dirty="0" smtClean="0"/>
              <a:t> values  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23336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8036"/>
            <a:ext cx="23241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328058"/>
            <a:ext cx="23050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4" y="3028950"/>
            <a:ext cx="2305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3028950"/>
            <a:ext cx="2343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05400" y="31242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Plot 56B 2013</a:t>
            </a:r>
          </a:p>
          <a:p>
            <a:r>
              <a:rPr lang="fr-FR" sz="2000" dirty="0" smtClean="0"/>
              <a:t>Nitrification and </a:t>
            </a:r>
            <a:r>
              <a:rPr lang="fr-FR" sz="2000" dirty="0" err="1" smtClean="0"/>
              <a:t>denitrification</a:t>
            </a:r>
            <a:r>
              <a:rPr lang="fr-FR" sz="2000" dirty="0" smtClean="0"/>
              <a:t> </a:t>
            </a:r>
            <a:r>
              <a:rPr lang="fr-FR" sz="2000" dirty="0" err="1" smtClean="0"/>
              <a:t>activated</a:t>
            </a:r>
            <a:r>
              <a:rPr lang="fr-FR" sz="2000" dirty="0" smtClean="0"/>
              <a:t>, </a:t>
            </a:r>
            <a:r>
              <a:rPr lang="fr-FR" sz="2000" dirty="0" err="1" smtClean="0"/>
              <a:t>parameterization</a:t>
            </a:r>
            <a:r>
              <a:rPr lang="fr-FR" sz="2000" dirty="0" smtClean="0"/>
              <a:t> </a:t>
            </a:r>
            <a:r>
              <a:rPr lang="fr-FR" sz="2000" dirty="0" err="1" smtClean="0"/>
              <a:t>adapted</a:t>
            </a:r>
            <a:r>
              <a:rPr lang="fr-FR" sz="2000" dirty="0" smtClean="0"/>
              <a:t> to tropical conditions (Sierra et al, 2003)</a:t>
            </a:r>
            <a:endParaRPr lang="fr-FR" sz="20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286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 smtClean="0"/>
              <a:t>Results</a:t>
            </a:r>
            <a:r>
              <a:rPr lang="fr-FR" sz="3200" dirty="0" smtClean="0"/>
              <a:t>: </a:t>
            </a:r>
            <a:r>
              <a:rPr lang="fr-FR" sz="3200" dirty="0" err="1" smtClean="0"/>
              <a:t>Turmeric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692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Conclusions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000" dirty="0"/>
              <a:t>LAI, </a:t>
            </a:r>
            <a:r>
              <a:rPr lang="fr-FR" sz="2000" dirty="0" err="1"/>
              <a:t>biomass</a:t>
            </a:r>
            <a:r>
              <a:rPr lang="fr-FR" sz="2000" dirty="0"/>
              <a:t> and </a:t>
            </a:r>
            <a:r>
              <a:rPr lang="fr-FR" sz="2000" dirty="0" err="1"/>
              <a:t>yield</a:t>
            </a:r>
            <a:r>
              <a:rPr lang="fr-FR" sz="2000" dirty="0"/>
              <a:t> </a:t>
            </a:r>
            <a:r>
              <a:rPr lang="fr-FR" sz="2000" dirty="0" err="1" smtClean="0"/>
              <a:t>correctly</a:t>
            </a:r>
            <a:r>
              <a:rPr lang="fr-FR" sz="2000" dirty="0" smtClean="0"/>
              <a:t> </a:t>
            </a:r>
            <a:r>
              <a:rPr lang="fr-FR" sz="2000" dirty="0" err="1" smtClean="0"/>
              <a:t>simulated</a:t>
            </a:r>
            <a:r>
              <a:rPr lang="fr-FR" sz="2000" dirty="0" smtClean="0"/>
              <a:t> </a:t>
            </a:r>
            <a:r>
              <a:rPr lang="fr-FR" sz="2000" dirty="0"/>
              <a:t>for </a:t>
            </a:r>
            <a:r>
              <a:rPr lang="fr-FR" sz="2000" dirty="0" err="1" smtClean="0"/>
              <a:t>maize</a:t>
            </a:r>
            <a:r>
              <a:rPr lang="fr-FR" sz="2000" dirty="0" smtClean="0"/>
              <a:t>, </a:t>
            </a:r>
            <a:r>
              <a:rPr lang="fr-FR" sz="2000" dirty="0" err="1" smtClean="0"/>
              <a:t>turmeric</a:t>
            </a:r>
            <a:r>
              <a:rPr lang="fr-FR" sz="2000" dirty="0" smtClean="0"/>
              <a:t>, </a:t>
            </a:r>
            <a:r>
              <a:rPr lang="fr-FR" sz="2000" dirty="0" err="1" smtClean="0"/>
              <a:t>sunflower</a:t>
            </a:r>
            <a:r>
              <a:rPr lang="fr-FR" sz="2000" dirty="0" smtClean="0"/>
              <a:t>, </a:t>
            </a:r>
            <a:r>
              <a:rPr lang="fr-FR" sz="2000" dirty="0" err="1" smtClean="0"/>
              <a:t>sorghum</a:t>
            </a:r>
            <a:r>
              <a:rPr lang="fr-FR" sz="2000" dirty="0" smtClean="0"/>
              <a:t> </a:t>
            </a:r>
            <a:r>
              <a:rPr lang="fr-FR" sz="2000" dirty="0"/>
              <a:t>as </a:t>
            </a:r>
            <a:r>
              <a:rPr lang="fr-FR" sz="2000" dirty="0" err="1"/>
              <a:t>well</a:t>
            </a:r>
            <a:r>
              <a:rPr lang="fr-FR" sz="2000" dirty="0"/>
              <a:t> as </a:t>
            </a:r>
            <a:r>
              <a:rPr lang="fr-FR" sz="2000" dirty="0" err="1"/>
              <a:t>behavior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respect to </a:t>
            </a:r>
            <a:r>
              <a:rPr lang="fr-FR" sz="2000" dirty="0" err="1"/>
              <a:t>simulated</a:t>
            </a:r>
            <a:r>
              <a:rPr lang="fr-FR" sz="2000" dirty="0"/>
              <a:t> </a:t>
            </a:r>
            <a:r>
              <a:rPr lang="fr-FR" sz="2000" dirty="0" smtClean="0"/>
              <a:t>stress on the </a:t>
            </a:r>
            <a:r>
              <a:rPr lang="fr-FR" sz="2000" dirty="0" err="1" smtClean="0"/>
              <a:t>monitored</a:t>
            </a:r>
            <a:r>
              <a:rPr lang="fr-FR" sz="2000" dirty="0" smtClean="0"/>
              <a:t> plots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The calibration of </a:t>
            </a:r>
            <a:r>
              <a:rPr lang="fr-FR" sz="2000" dirty="0" err="1" smtClean="0"/>
              <a:t>marigold</a:t>
            </a:r>
            <a:r>
              <a:rPr lang="fr-FR" sz="2000" dirty="0" smtClean="0"/>
              <a:t> has not been </a:t>
            </a:r>
            <a:r>
              <a:rPr lang="fr-FR" sz="2000" dirty="0" err="1" smtClean="0"/>
              <a:t>completed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/>
              <a:t>Pb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maize</a:t>
            </a:r>
            <a:r>
              <a:rPr lang="fr-FR" sz="2000" dirty="0"/>
              <a:t> </a:t>
            </a:r>
            <a:r>
              <a:rPr lang="fr-FR" sz="2000" dirty="0" err="1"/>
              <a:t>soil</a:t>
            </a:r>
            <a:r>
              <a:rPr lang="fr-FR" sz="2000" dirty="0"/>
              <a:t> </a:t>
            </a:r>
            <a:r>
              <a:rPr lang="fr-FR" sz="2000" dirty="0" err="1" smtClean="0"/>
              <a:t>moisture</a:t>
            </a:r>
            <a:r>
              <a:rPr lang="fr-FR" sz="2000" dirty="0" smtClean="0"/>
              <a:t>, but </a:t>
            </a:r>
            <a:r>
              <a:rPr lang="fr-FR" sz="2000" dirty="0" err="1" smtClean="0"/>
              <a:t>does</a:t>
            </a:r>
            <a:r>
              <a:rPr lang="fr-FR" sz="2000" dirty="0" smtClean="0"/>
              <a:t> not </a:t>
            </a:r>
            <a:r>
              <a:rPr lang="fr-FR" sz="2000" dirty="0" err="1" smtClean="0"/>
              <a:t>seem</a:t>
            </a:r>
            <a:r>
              <a:rPr lang="fr-FR" sz="2000" dirty="0" smtClean="0"/>
              <a:t> to impact model inversions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 smtClean="0"/>
              <a:t>Lots </a:t>
            </a:r>
            <a:r>
              <a:rPr lang="fr-FR" sz="2000" dirty="0"/>
              <a:t>of </a:t>
            </a:r>
            <a:r>
              <a:rPr lang="fr-FR" sz="2000" dirty="0" err="1"/>
              <a:t>uncertainties</a:t>
            </a:r>
            <a:r>
              <a:rPr lang="fr-FR" sz="2000" dirty="0"/>
              <a:t> in input data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may</a:t>
            </a:r>
            <a:r>
              <a:rPr lang="fr-FR" sz="2000" dirty="0"/>
              <a:t> have a </a:t>
            </a:r>
            <a:r>
              <a:rPr lang="fr-FR" sz="2000" dirty="0" err="1"/>
              <a:t>significant</a:t>
            </a:r>
            <a:r>
              <a:rPr lang="fr-FR" sz="2000" dirty="0"/>
              <a:t> impact on </a:t>
            </a:r>
            <a:r>
              <a:rPr lang="fr-FR" sz="2000" dirty="0" err="1"/>
              <a:t>calibrated</a:t>
            </a:r>
            <a:r>
              <a:rPr lang="fr-FR" sz="2000" dirty="0"/>
              <a:t> </a:t>
            </a:r>
            <a:r>
              <a:rPr lang="fr-FR" sz="2000" dirty="0" err="1"/>
              <a:t>parameters</a:t>
            </a:r>
            <a:r>
              <a:rPr lang="fr-FR" sz="2000" dirty="0"/>
              <a:t> (compensations, </a:t>
            </a:r>
            <a:r>
              <a:rPr lang="fr-FR" sz="2000" dirty="0" smtClean="0"/>
              <a:t>…) </a:t>
            </a:r>
            <a:r>
              <a:rPr lang="fr-FR" sz="2000" dirty="0" err="1" smtClean="0"/>
              <a:t>thus</a:t>
            </a:r>
            <a:r>
              <a:rPr lang="fr-FR" sz="2000" dirty="0" smtClean="0"/>
              <a:t> on simulations of </a:t>
            </a:r>
            <a:r>
              <a:rPr lang="fr-FR" sz="2000" dirty="0" smtClean="0"/>
              <a:t>situations </a:t>
            </a:r>
            <a:r>
              <a:rPr lang="fr-FR" sz="2000" dirty="0" err="1" smtClean="0"/>
              <a:t>very</a:t>
            </a:r>
            <a:r>
              <a:rPr lang="fr-FR" sz="2000" dirty="0" smtClean="0"/>
              <a:t> </a:t>
            </a:r>
            <a:r>
              <a:rPr lang="fr-FR" sz="2000" dirty="0" err="1" smtClean="0"/>
              <a:t>different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</a:t>
            </a:r>
            <a:r>
              <a:rPr lang="fr-FR" sz="2000" dirty="0" err="1" smtClean="0"/>
              <a:t>ones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r>
              <a:rPr lang="fr-FR" sz="2000" dirty="0" smtClean="0"/>
              <a:t> for the calibrations:</a:t>
            </a:r>
            <a:endParaRPr lang="fr-FR" sz="2000" dirty="0"/>
          </a:p>
          <a:p>
            <a:pPr lvl="1">
              <a:spcBef>
                <a:spcPts val="0"/>
              </a:spcBef>
            </a:pPr>
            <a:r>
              <a:rPr lang="fr-FR" sz="1600" dirty="0"/>
              <a:t>Agricultural techniques (irrigation and </a:t>
            </a:r>
            <a:r>
              <a:rPr lang="fr-FR" sz="1600" dirty="0" err="1"/>
              <a:t>fert</a:t>
            </a:r>
            <a:r>
              <a:rPr lang="fr-FR" sz="1600" dirty="0"/>
              <a:t>.)</a:t>
            </a:r>
          </a:p>
          <a:p>
            <a:pPr lvl="1">
              <a:spcBef>
                <a:spcPts val="0"/>
              </a:spcBef>
            </a:pPr>
            <a:r>
              <a:rPr lang="fr-FR" sz="1600" dirty="0" err="1"/>
              <a:t>Weather</a:t>
            </a:r>
            <a:r>
              <a:rPr lang="fr-FR" sz="1600" dirty="0"/>
              <a:t> </a:t>
            </a:r>
            <a:r>
              <a:rPr lang="fr-FR" sz="1600" dirty="0" smtClean="0"/>
              <a:t>variables</a:t>
            </a:r>
            <a:endParaRPr lang="fr-FR" sz="1600" dirty="0"/>
          </a:p>
          <a:p>
            <a:pPr lvl="1">
              <a:spcBef>
                <a:spcPts val="0"/>
              </a:spcBef>
            </a:pPr>
            <a:r>
              <a:rPr lang="fr-FR" sz="1600" dirty="0" err="1"/>
              <a:t>Variety</a:t>
            </a:r>
            <a:endParaRPr lang="fr-FR" sz="1600" dirty="0"/>
          </a:p>
          <a:p>
            <a:pPr lvl="1">
              <a:spcBef>
                <a:spcPts val="0"/>
              </a:spcBef>
            </a:pPr>
            <a:r>
              <a:rPr lang="fr-FR" sz="1600" dirty="0" err="1" smtClean="0"/>
              <a:t>Nitrogen</a:t>
            </a:r>
            <a:r>
              <a:rPr lang="fr-FR" sz="1600" dirty="0" smtClean="0"/>
              <a:t> </a:t>
            </a:r>
            <a:r>
              <a:rPr lang="fr-FR" sz="1600" dirty="0"/>
              <a:t>relative </a:t>
            </a:r>
            <a:r>
              <a:rPr lang="fr-FR" sz="1600" dirty="0" err="1"/>
              <a:t>processes</a:t>
            </a:r>
            <a:r>
              <a:rPr lang="fr-FR" sz="1600" dirty="0"/>
              <a:t> </a:t>
            </a:r>
            <a:r>
              <a:rPr lang="fr-FR" sz="1600" dirty="0" err="1"/>
              <a:t>parameterization</a:t>
            </a:r>
            <a:r>
              <a:rPr lang="fr-FR" sz="1600" dirty="0"/>
              <a:t>, </a:t>
            </a:r>
            <a:r>
              <a:rPr lang="fr-FR" sz="1600" dirty="0" err="1"/>
              <a:t>Norg</a:t>
            </a:r>
            <a:r>
              <a:rPr lang="fr-FR" sz="1600" dirty="0"/>
              <a:t> value </a:t>
            </a:r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 err="1">
                <a:sym typeface="Wingdings" panose="05000000000000000000" pitchFamily="2" charset="2"/>
              </a:rPr>
              <a:t>need</a:t>
            </a:r>
            <a:r>
              <a:rPr lang="fr-FR" sz="1600" dirty="0">
                <a:sym typeface="Wingdings" panose="05000000000000000000" pitchFamily="2" charset="2"/>
              </a:rPr>
              <a:t> more and </a:t>
            </a:r>
            <a:r>
              <a:rPr lang="fr-FR" sz="1600" dirty="0" err="1">
                <a:sym typeface="Wingdings" panose="05000000000000000000" pitchFamily="2" charset="2"/>
              </a:rPr>
              <a:t>complementary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soil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nitrogen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measurements</a:t>
            </a:r>
            <a:r>
              <a:rPr lang="fr-FR" sz="1600" dirty="0">
                <a:sym typeface="Wingdings" panose="05000000000000000000" pitchFamily="2" charset="2"/>
              </a:rPr>
              <a:t> to </a:t>
            </a:r>
            <a:r>
              <a:rPr lang="fr-FR" sz="1600" dirty="0" err="1">
                <a:sym typeface="Wingdings" panose="05000000000000000000" pitchFamily="2" charset="2"/>
              </a:rPr>
              <a:t>calibrate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mineralization</a:t>
            </a:r>
            <a:r>
              <a:rPr lang="fr-FR" sz="1600" dirty="0">
                <a:sym typeface="Wingdings" panose="05000000000000000000" pitchFamily="2" charset="2"/>
              </a:rPr>
              <a:t>/nitrification </a:t>
            </a:r>
            <a:r>
              <a:rPr lang="fr-FR" sz="1600" dirty="0" err="1">
                <a:sym typeface="Wingdings" panose="05000000000000000000" pitchFamily="2" charset="2"/>
              </a:rPr>
              <a:t>process</a:t>
            </a:r>
            <a:r>
              <a:rPr lang="fr-FR" sz="1600" dirty="0">
                <a:sym typeface="Wingdings" panose="05000000000000000000" pitchFamily="2" charset="2"/>
              </a:rPr>
              <a:t> and </a:t>
            </a:r>
            <a:r>
              <a:rPr lang="fr-FR" sz="1600" dirty="0" err="1">
                <a:sym typeface="Wingdings" panose="05000000000000000000" pitchFamily="2" charset="2"/>
              </a:rPr>
              <a:t>turmeric</a:t>
            </a:r>
            <a:r>
              <a:rPr lang="fr-FR" sz="1600" dirty="0">
                <a:sym typeface="Wingdings" panose="05000000000000000000" pitchFamily="2" charset="2"/>
              </a:rPr>
              <a:t> dilution </a:t>
            </a:r>
            <a:r>
              <a:rPr lang="fr-FR" sz="1600" dirty="0" err="1" smtClean="0">
                <a:sym typeface="Wingdings" panose="05000000000000000000" pitchFamily="2" charset="2"/>
              </a:rPr>
              <a:t>curve</a:t>
            </a:r>
            <a:r>
              <a:rPr lang="fr-FR" sz="1600" dirty="0" smtClean="0">
                <a:sym typeface="Wingdings" panose="05000000000000000000" pitchFamily="2" charset="2"/>
              </a:rPr>
              <a:t>  </a:t>
            </a:r>
            <a:r>
              <a:rPr lang="fr-FR" sz="1600" dirty="0" err="1" smtClean="0">
                <a:sym typeface="Wingdings" panose="05000000000000000000" pitchFamily="2" charset="2"/>
              </a:rPr>
              <a:t>see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Buvi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work</a:t>
            </a:r>
            <a:endParaRPr lang="fr-FR" sz="1600" dirty="0" smtClean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fr-FR" sz="1600" dirty="0" err="1" smtClean="0"/>
              <a:t>Nitrogen</a:t>
            </a:r>
            <a:r>
              <a:rPr lang="fr-FR" sz="1600" dirty="0" smtClean="0"/>
              <a:t> </a:t>
            </a:r>
            <a:r>
              <a:rPr lang="fr-FR" sz="1600" dirty="0"/>
              <a:t>initial conditions </a:t>
            </a:r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 err="1">
                <a:sym typeface="Wingdings" panose="05000000000000000000" pitchFamily="2" charset="2"/>
              </a:rPr>
              <a:t>could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be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initialized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from</a:t>
            </a:r>
            <a:r>
              <a:rPr lang="fr-FR" sz="1600" dirty="0">
                <a:sym typeface="Wingdings" panose="05000000000000000000" pitchFamily="2" charset="2"/>
              </a:rPr>
              <a:t> simulation of </a:t>
            </a:r>
            <a:r>
              <a:rPr lang="fr-FR" sz="1600" dirty="0" err="1">
                <a:sym typeface="Wingdings" panose="05000000000000000000" pitchFamily="2" charset="2"/>
              </a:rPr>
              <a:t>preceeding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crop</a:t>
            </a:r>
            <a:r>
              <a:rPr lang="fr-FR" sz="1600" dirty="0">
                <a:sym typeface="Wingdings" panose="05000000000000000000" pitchFamily="2" charset="2"/>
              </a:rPr>
              <a:t> if </a:t>
            </a:r>
            <a:r>
              <a:rPr lang="fr-FR" sz="1600" dirty="0" err="1">
                <a:sym typeface="Wingdings" panose="05000000000000000000" pitchFamily="2" charset="2"/>
              </a:rPr>
              <a:t>calibrated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endParaRPr lang="fr-FR" sz="1600" dirty="0"/>
          </a:p>
          <a:p>
            <a:pPr>
              <a:spcBef>
                <a:spcPts val="0"/>
              </a:spcBef>
            </a:pPr>
            <a:r>
              <a:rPr lang="fr-FR" sz="2000" dirty="0" err="1" smtClean="0"/>
              <a:t>Further</a:t>
            </a:r>
            <a:r>
              <a:rPr lang="fr-FR" sz="2000" dirty="0" smtClean="0"/>
              <a:t> </a:t>
            </a:r>
            <a:r>
              <a:rPr lang="fr-FR" sz="2000" dirty="0" err="1" smtClean="0"/>
              <a:t>work</a:t>
            </a:r>
            <a:r>
              <a:rPr lang="fr-FR" sz="2000" dirty="0" smtClean="0"/>
              <a:t> </a:t>
            </a:r>
            <a:r>
              <a:rPr lang="fr-FR" sz="2000" dirty="0" err="1" smtClean="0"/>
              <a:t>needed</a:t>
            </a:r>
            <a:r>
              <a:rPr lang="fr-FR" sz="2000" dirty="0" smtClean="0"/>
              <a:t> </a:t>
            </a:r>
            <a:r>
              <a:rPr lang="fr-FR" sz="2000" dirty="0"/>
              <a:t>on </a:t>
            </a:r>
            <a:r>
              <a:rPr lang="fr-FR" sz="2000" dirty="0" err="1"/>
              <a:t>agronomic</a:t>
            </a:r>
            <a:r>
              <a:rPr lang="fr-FR" sz="2000" dirty="0"/>
              <a:t> part for new </a:t>
            </a:r>
            <a:r>
              <a:rPr lang="fr-FR" sz="2000" dirty="0" err="1"/>
              <a:t>species</a:t>
            </a:r>
            <a:r>
              <a:rPr lang="fr-FR" sz="2000" dirty="0"/>
              <a:t> (</a:t>
            </a:r>
            <a:r>
              <a:rPr lang="fr-FR" sz="2000" dirty="0" err="1"/>
              <a:t>Turmeric</a:t>
            </a:r>
            <a:r>
              <a:rPr lang="fr-FR" sz="2000" dirty="0"/>
              <a:t>, </a:t>
            </a:r>
            <a:r>
              <a:rPr lang="fr-FR" sz="2000" dirty="0" err="1"/>
              <a:t>Marigold</a:t>
            </a:r>
            <a:r>
              <a:rPr lang="fr-FR" sz="2000" dirty="0"/>
              <a:t>, </a:t>
            </a:r>
            <a:r>
              <a:rPr lang="fr-FR" sz="2000" dirty="0" smtClean="0"/>
              <a:t>…) and </a:t>
            </a:r>
            <a:r>
              <a:rPr lang="fr-FR" sz="2000" dirty="0" err="1" smtClean="0"/>
              <a:t>soil</a:t>
            </a:r>
            <a:r>
              <a:rPr lang="fr-FR" sz="2000" dirty="0" smtClean="0"/>
              <a:t> </a:t>
            </a:r>
            <a:r>
              <a:rPr lang="fr-FR" sz="2000" dirty="0" err="1" smtClean="0"/>
              <a:t>nitrogen</a:t>
            </a:r>
            <a:r>
              <a:rPr lang="fr-FR" sz="2000" dirty="0" smtClean="0"/>
              <a:t> </a:t>
            </a:r>
            <a:r>
              <a:rPr lang="fr-FR" sz="2000" dirty="0" smtClean="0"/>
              <a:t>if </a:t>
            </a:r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want</a:t>
            </a:r>
            <a:r>
              <a:rPr lang="fr-FR" sz="2000" dirty="0"/>
              <a:t> to go </a:t>
            </a:r>
            <a:r>
              <a:rPr lang="fr-FR" sz="2000" dirty="0" err="1"/>
              <a:t>further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a rough calibration of LAI and surface </a:t>
            </a:r>
            <a:r>
              <a:rPr lang="fr-FR" sz="2000" dirty="0" err="1"/>
              <a:t>soil</a:t>
            </a:r>
            <a:r>
              <a:rPr lang="fr-FR" sz="2000" dirty="0"/>
              <a:t> </a:t>
            </a:r>
            <a:r>
              <a:rPr lang="fr-FR" sz="2000" dirty="0" err="1" smtClean="0"/>
              <a:t>moisture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/>
          <a:stretch>
            <a:fillRect/>
          </a:stretch>
        </p:blipFill>
        <p:spPr bwMode="auto">
          <a:xfrm>
            <a:off x="3628" y="685800"/>
            <a:ext cx="5986765" cy="438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0"/>
          <p:cNvSpPr txBox="1"/>
          <p:nvPr/>
        </p:nvSpPr>
        <p:spPr>
          <a:xfrm>
            <a:off x="6142794" y="1009471"/>
            <a:ext cx="300120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~80 km²</a:t>
            </a:r>
          </a:p>
          <a:p>
            <a:r>
              <a:rPr lang="fr-FR" sz="2400" b="1" dirty="0" smtClean="0"/>
              <a:t>~4000 </a:t>
            </a:r>
            <a:r>
              <a:rPr lang="fr-FR" sz="2400" b="1" dirty="0" err="1" smtClean="0"/>
              <a:t>cultivated</a:t>
            </a:r>
            <a:r>
              <a:rPr lang="fr-FR" sz="2400" b="1" dirty="0" smtClean="0"/>
              <a:t> plots</a:t>
            </a:r>
          </a:p>
          <a:p>
            <a:r>
              <a:rPr lang="fr-FR" sz="2400" b="1" dirty="0" smtClean="0"/>
              <a:t>~50 </a:t>
            </a:r>
            <a:r>
              <a:rPr lang="fr-FR" sz="2400" b="1" dirty="0" err="1" smtClean="0"/>
              <a:t>monitored</a:t>
            </a:r>
            <a:r>
              <a:rPr lang="fr-FR" sz="2400" b="1" dirty="0" smtClean="0"/>
              <a:t> plots</a:t>
            </a:r>
            <a:endParaRPr lang="fr-F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76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Available data</a:t>
            </a:r>
            <a:endParaRPr lang="en-US" sz="3200" dirty="0"/>
          </a:p>
        </p:txBody>
      </p:sp>
      <p:sp>
        <p:nvSpPr>
          <p:cNvPr id="18" name="TextBox 4"/>
          <p:cNvSpPr txBox="1"/>
          <p:nvPr/>
        </p:nvSpPr>
        <p:spPr>
          <a:xfrm>
            <a:off x="228600" y="5029200"/>
            <a:ext cx="871582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Measurements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Vegetation</a:t>
            </a:r>
            <a:r>
              <a:rPr lang="en-US" dirty="0" smtClean="0"/>
              <a:t>: Leaf </a:t>
            </a:r>
            <a:r>
              <a:rPr lang="en-US" dirty="0"/>
              <a:t>Area </a:t>
            </a:r>
            <a:r>
              <a:rPr lang="en-US" dirty="0" smtClean="0"/>
              <a:t>Index, Biomass, Yield </a:t>
            </a:r>
            <a:r>
              <a:rPr lang="en-US" dirty="0"/>
              <a:t>at </a:t>
            </a:r>
            <a:r>
              <a:rPr lang="en-US" dirty="0" smtClean="0"/>
              <a:t>Harvest, Plant nitrogen content</a:t>
            </a: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Soil</a:t>
            </a:r>
            <a:r>
              <a:rPr lang="en-US" dirty="0" smtClean="0"/>
              <a:t>: Surface and Root </a:t>
            </a:r>
            <a:r>
              <a:rPr lang="en-US" dirty="0"/>
              <a:t>Zone Soil Moisture (at every 10 cm </a:t>
            </a:r>
            <a:r>
              <a:rPr lang="en-US" dirty="0" err="1"/>
              <a:t>upto</a:t>
            </a:r>
            <a:r>
              <a:rPr lang="en-US" dirty="0"/>
              <a:t> a depth of 1 and/or 2 </a:t>
            </a:r>
            <a:r>
              <a:rPr lang="en-US" dirty="0" smtClean="0"/>
              <a:t>m), texture, nitrogen content</a:t>
            </a: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Farming techniques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Weather</a:t>
            </a:r>
            <a:r>
              <a:rPr lang="en-US" dirty="0" smtClean="0"/>
              <a:t>: Temperature, Rain, Radiation, Wind speed. 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t="24197" r="30179" b="9090"/>
          <a:stretch>
            <a:fillRect/>
          </a:stretch>
        </p:blipFill>
        <p:spPr bwMode="auto">
          <a:xfrm>
            <a:off x="7772400" y="2580440"/>
            <a:ext cx="1371600" cy="1158844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6" t="34732" r="34845" b="14359"/>
          <a:stretch>
            <a:fillRect/>
          </a:stretch>
        </p:blipFill>
        <p:spPr bwMode="auto">
          <a:xfrm>
            <a:off x="6172200" y="2583097"/>
            <a:ext cx="1585686" cy="1174374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757471"/>
            <a:ext cx="1585685" cy="1014101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29453" r="9184"/>
          <a:stretch>
            <a:fillRect/>
          </a:stretch>
        </p:blipFill>
        <p:spPr bwMode="auto">
          <a:xfrm>
            <a:off x="7786913" y="3757470"/>
            <a:ext cx="1723911" cy="1043130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810000"/>
            <a:ext cx="3119437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3" t="33945" r="3125"/>
          <a:stretch>
            <a:fillRect/>
          </a:stretch>
        </p:blipFill>
        <p:spPr bwMode="auto">
          <a:xfrm>
            <a:off x="2195513" y="3789363"/>
            <a:ext cx="4032250" cy="3124200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685800"/>
            <a:ext cx="3119437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3119438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119438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119438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32" name="Rectangle 23"/>
          <p:cNvSpPr>
            <a:spLocks noChangeArrowheads="1"/>
          </p:cNvSpPr>
          <p:nvPr/>
        </p:nvSpPr>
        <p:spPr bwMode="auto">
          <a:xfrm>
            <a:off x="6227763" y="4322763"/>
            <a:ext cx="942975" cy="250825"/>
          </a:xfrm>
          <a:prstGeom prst="rect">
            <a:avLst/>
          </a:prstGeom>
          <a:solidFill>
            <a:srgbClr val="FFFFFF"/>
          </a:solidFill>
          <a:ln w="9360">
            <a:solidFill>
              <a:srgbClr val="4F81BD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IN" sz="1100">
                <a:solidFill>
                  <a:srgbClr val="000000"/>
                </a:solidFill>
                <a:latin typeface="Calibri" pitchFamily="34" charset="0"/>
              </a:rPr>
              <a:t>Sunflower</a:t>
            </a:r>
          </a:p>
        </p:txBody>
      </p:sp>
      <p:sp>
        <p:nvSpPr>
          <p:cNvPr id="30733" name="Rectangle 23"/>
          <p:cNvSpPr>
            <a:spLocks noChangeArrowheads="1"/>
          </p:cNvSpPr>
          <p:nvPr/>
        </p:nvSpPr>
        <p:spPr bwMode="auto">
          <a:xfrm>
            <a:off x="3161166" y="4322763"/>
            <a:ext cx="942975" cy="250825"/>
          </a:xfrm>
          <a:prstGeom prst="rect">
            <a:avLst/>
          </a:prstGeom>
          <a:solidFill>
            <a:srgbClr val="FFFFFF"/>
          </a:solidFill>
          <a:ln w="9360">
            <a:solidFill>
              <a:srgbClr val="4F81BD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IN" sz="1100">
                <a:solidFill>
                  <a:srgbClr val="000000"/>
                </a:solidFill>
                <a:latin typeface="Calibri" pitchFamily="34" charset="0"/>
              </a:rPr>
              <a:t>Turmeric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608554"/>
              </p:ext>
            </p:extLst>
          </p:nvPr>
        </p:nvGraphicFramePr>
        <p:xfrm>
          <a:off x="88220" y="2813832"/>
          <a:ext cx="5065897" cy="2443968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143000"/>
                <a:gridCol w="609600"/>
                <a:gridCol w="750892"/>
                <a:gridCol w="854135"/>
                <a:gridCol w="854135"/>
                <a:gridCol w="854135"/>
              </a:tblGrid>
              <a:tr h="32015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1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Maize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16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Turmeric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24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Sunflower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Marigold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23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Horsegram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Sorghum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ZoneTexte 1"/>
          <p:cNvSpPr txBox="1">
            <a:spLocks noChangeArrowheads="1"/>
          </p:cNvSpPr>
          <p:nvPr/>
        </p:nvSpPr>
        <p:spPr bwMode="auto">
          <a:xfrm>
            <a:off x="1299030" y="1600200"/>
            <a:ext cx="6477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b="1" dirty="0" smtClean="0"/>
              <a:t>3-4 </a:t>
            </a:r>
            <a:r>
              <a:rPr lang="fr-FR" altLang="fr-FR" b="1" dirty="0" err="1"/>
              <a:t>years</a:t>
            </a:r>
            <a:r>
              <a:rPr lang="fr-FR" altLang="fr-FR" b="1" dirty="0"/>
              <a:t> of </a:t>
            </a:r>
            <a:r>
              <a:rPr lang="fr-FR" altLang="fr-FR" b="1" dirty="0" smtClean="0"/>
              <a:t>data </a:t>
            </a:r>
            <a:r>
              <a:rPr lang="fr-FR" altLang="fr-FR" b="1" dirty="0"/>
              <a:t>for </a:t>
            </a:r>
            <a:r>
              <a:rPr lang="fr-FR" altLang="fr-FR" b="1" dirty="0" err="1"/>
              <a:t>several</a:t>
            </a:r>
            <a:r>
              <a:rPr lang="fr-FR" altLang="fr-FR" b="1" dirty="0"/>
              <a:t> </a:t>
            </a:r>
            <a:r>
              <a:rPr lang="fr-FR" altLang="fr-FR" b="1" dirty="0" err="1" smtClean="0"/>
              <a:t>crops</a:t>
            </a:r>
            <a:r>
              <a:rPr lang="fr-FR" altLang="fr-FR" b="1" dirty="0" smtClean="0"/>
              <a:t> </a:t>
            </a:r>
            <a:r>
              <a:rPr lang="fr-FR" altLang="fr-FR" b="1" dirty="0"/>
              <a:t>on </a:t>
            </a:r>
            <a:r>
              <a:rPr lang="fr-FR" altLang="fr-FR" b="1" dirty="0" err="1"/>
              <a:t>different</a:t>
            </a:r>
            <a:r>
              <a:rPr lang="fr-FR" altLang="fr-FR" b="1" dirty="0"/>
              <a:t> </a:t>
            </a:r>
            <a:r>
              <a:rPr lang="fr-FR" altLang="fr-FR" b="1" dirty="0" err="1"/>
              <a:t>soil</a:t>
            </a:r>
            <a:r>
              <a:rPr lang="fr-FR" altLang="fr-FR" b="1" dirty="0"/>
              <a:t> types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990600" y="76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Available</a:t>
            </a:r>
            <a:r>
              <a:rPr lang="en-US" sz="2800" dirty="0" smtClean="0"/>
              <a:t> data</a:t>
            </a:r>
            <a:endParaRPr lang="en-US" sz="2800" dirty="0"/>
          </a:p>
        </p:txBody>
      </p:sp>
      <p:pic>
        <p:nvPicPr>
          <p:cNvPr id="14" name="Picture 1" descr="C:\Documents and Settings\sreelash\My Documents\Downloads\soil_T.jpg"/>
          <p:cNvPicPr/>
          <p:nvPr/>
        </p:nvPicPr>
        <p:blipFill>
          <a:blip r:embed="rId9"/>
          <a:srcRect r="2427" b="1986"/>
          <a:stretch>
            <a:fillRect/>
          </a:stretch>
        </p:blipFill>
        <p:spPr bwMode="auto">
          <a:xfrm>
            <a:off x="5214259" y="2209800"/>
            <a:ext cx="3886199" cy="368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307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/>
              <a:t>STICS calibration: software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08" y="1019175"/>
            <a:ext cx="5848350" cy="202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3207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OptimiSTICS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MultiSimLib</a:t>
            </a:r>
            <a:r>
              <a:rPr lang="fr-FR" sz="2400" b="1" dirty="0" smtClean="0"/>
              <a:t> </a:t>
            </a:r>
            <a:r>
              <a:rPr lang="fr-FR" sz="2400" dirty="0" smtClean="0"/>
              <a:t>: softwares for multi-simulation, </a:t>
            </a:r>
            <a:r>
              <a:rPr lang="fr-FR" sz="2400" dirty="0" err="1" smtClean="0"/>
              <a:t>sensitivity</a:t>
            </a:r>
            <a:r>
              <a:rPr lang="fr-FR" sz="2400" dirty="0" smtClean="0"/>
              <a:t>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>, </a:t>
            </a:r>
            <a:r>
              <a:rPr lang="fr-FR" sz="2400" dirty="0" err="1" smtClean="0"/>
              <a:t>evaluation</a:t>
            </a:r>
            <a:r>
              <a:rPr lang="fr-FR" sz="2400" dirty="0" smtClean="0"/>
              <a:t> and </a:t>
            </a:r>
            <a:r>
              <a:rPr lang="fr-FR" sz="2400" dirty="0" err="1" smtClean="0"/>
              <a:t>parameter</a:t>
            </a:r>
            <a:r>
              <a:rPr lang="fr-FR" sz="2400" dirty="0" smtClean="0"/>
              <a:t> estimation for the STICS </a:t>
            </a:r>
            <a:r>
              <a:rPr lang="fr-FR" sz="2400" dirty="0" err="1" smtClean="0"/>
              <a:t>crop</a:t>
            </a:r>
            <a:r>
              <a:rPr lang="fr-FR" sz="2400" dirty="0" smtClean="0"/>
              <a:t> model.</a:t>
            </a:r>
            <a:endParaRPr lang="fr-F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31" y="4419600"/>
            <a:ext cx="4226069" cy="2162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419600" cy="2363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92084" y="5746974"/>
            <a:ext cx="2743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In: Ma, </a:t>
            </a:r>
            <a:r>
              <a:rPr lang="en-US" sz="1400" dirty="0" err="1"/>
              <a:t>L.R.A.a.L</a:t>
            </a:r>
            <a:r>
              <a:rPr lang="en-US" sz="1400" dirty="0"/>
              <a:t>. (Ed.), “Methods of Introducing System Models into Agricultural Research”. </a:t>
            </a:r>
            <a:r>
              <a:rPr lang="en-US" sz="1400" dirty="0" smtClean="0"/>
              <a:t>ASA, CSSA, SSSA, </a:t>
            </a:r>
            <a:r>
              <a:rPr lang="en-US" sz="1400" dirty="0"/>
              <a:t>Madison, pp. 395-426.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234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5629"/>
            <a:ext cx="4861520" cy="9361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5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/>
              <a:t>STICS </a:t>
            </a:r>
            <a:r>
              <a:rPr lang="fr-FR" sz="3200" dirty="0"/>
              <a:t>c</a:t>
            </a:r>
            <a:r>
              <a:rPr lang="fr-FR" sz="3200" dirty="0" smtClean="0"/>
              <a:t>alibration: </a:t>
            </a:r>
            <a:r>
              <a:rPr lang="fr-FR" sz="3200" dirty="0" err="1" smtClean="0"/>
              <a:t>method</a:t>
            </a:r>
            <a:endParaRPr lang="fr-FR" sz="32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246744" y="914400"/>
            <a:ext cx="886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 smtClean="0"/>
              <a:t>Repeated</a:t>
            </a:r>
            <a:r>
              <a:rPr lang="fr-FR" sz="2400" dirty="0" smtClean="0"/>
              <a:t> </a:t>
            </a:r>
            <a:r>
              <a:rPr lang="fr-FR" sz="2400" dirty="0" err="1" smtClean="0"/>
              <a:t>Bound</a:t>
            </a:r>
            <a:r>
              <a:rPr lang="fr-FR" sz="2400" dirty="0" smtClean="0"/>
              <a:t> </a:t>
            </a:r>
            <a:r>
              <a:rPr lang="fr-FR" sz="2400" dirty="0" err="1"/>
              <a:t>constrained</a:t>
            </a:r>
            <a:r>
              <a:rPr lang="fr-FR" sz="2400" dirty="0"/>
              <a:t> </a:t>
            </a:r>
            <a:r>
              <a:rPr lang="fr-FR" sz="2400" dirty="0" err="1" smtClean="0"/>
              <a:t>minimization</a:t>
            </a:r>
            <a:r>
              <a:rPr lang="fr-FR" sz="2400" dirty="0" smtClean="0"/>
              <a:t> </a:t>
            </a:r>
            <a:r>
              <a:rPr lang="fr-FR" sz="2400" dirty="0"/>
              <a:t>of </a:t>
            </a:r>
            <a:r>
              <a:rPr lang="fr-FR" sz="2400" dirty="0" err="1"/>
              <a:t>mean</a:t>
            </a:r>
            <a:r>
              <a:rPr lang="fr-FR" sz="2400" dirty="0"/>
              <a:t> square type </a:t>
            </a:r>
            <a:r>
              <a:rPr lang="fr-FR" sz="2400" dirty="0" err="1"/>
              <a:t>criterion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concentrated</a:t>
            </a:r>
            <a:r>
              <a:rPr lang="fr-FR" sz="2400" dirty="0" smtClean="0"/>
              <a:t> </a:t>
            </a:r>
            <a:r>
              <a:rPr lang="fr-FR" sz="2400" dirty="0" err="1" smtClean="0"/>
              <a:t>likelihood</a:t>
            </a:r>
            <a:r>
              <a:rPr lang="fr-FR" sz="2400" dirty="0" smtClean="0"/>
              <a:t>) </a:t>
            </a:r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 err="1" smtClean="0"/>
              <a:t>Nelder</a:t>
            </a:r>
            <a:r>
              <a:rPr lang="fr-FR" sz="2400" dirty="0" smtClean="0"/>
              <a:t>-Meade simplex </a:t>
            </a:r>
            <a:r>
              <a:rPr lang="fr-FR" sz="2400" dirty="0" err="1" smtClean="0"/>
              <a:t>method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124200"/>
            <a:ext cx="7010400" cy="35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150578" y="2352097"/>
                <a:ext cx="1463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fr-FR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[</m:t>
                    </m:r>
                    <m:sSub>
                      <m:sSub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;</a:t>
                </a:r>
                <a:r>
                  <a:rPr lang="fr-F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]</a:t>
                </a:r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578" y="2352097"/>
                <a:ext cx="146354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91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/>
          <p:cNvGrpSpPr/>
          <p:nvPr/>
        </p:nvGrpSpPr>
        <p:grpSpPr>
          <a:xfrm>
            <a:off x="1926104" y="2541362"/>
            <a:ext cx="7170724" cy="2408511"/>
            <a:chOff x="1926104" y="2541362"/>
            <a:chExt cx="7170724" cy="240851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228" y="2541362"/>
              <a:ext cx="2133600" cy="193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e 10"/>
            <p:cNvGrpSpPr/>
            <p:nvPr/>
          </p:nvGrpSpPr>
          <p:grpSpPr>
            <a:xfrm>
              <a:off x="1926104" y="3701143"/>
              <a:ext cx="4358635" cy="1248730"/>
              <a:chOff x="1926104" y="3701143"/>
              <a:chExt cx="4358635" cy="1248730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2529114" y="4510314"/>
                <a:ext cx="30612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Itérative </a:t>
                </a:r>
                <a:r>
                  <a:rPr lang="fr-FR" b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minimization</a:t>
                </a:r>
                <a:r>
                  <a:rPr lang="fr-FR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fr-FR" b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process</a:t>
                </a:r>
                <a:endPara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" name="Forme libre 8"/>
              <p:cNvSpPr/>
              <p:nvPr/>
            </p:nvSpPr>
            <p:spPr>
              <a:xfrm>
                <a:off x="1926104" y="3701143"/>
                <a:ext cx="4358635" cy="1248730"/>
              </a:xfrm>
              <a:custGeom>
                <a:avLst/>
                <a:gdLst>
                  <a:gd name="connsiteX0" fmla="*/ 3632867 w 4358635"/>
                  <a:gd name="connsiteY0" fmla="*/ 14514 h 1248730"/>
                  <a:gd name="connsiteX1" fmla="*/ 4358582 w 4358635"/>
                  <a:gd name="connsiteY1" fmla="*/ 551543 h 1248730"/>
                  <a:gd name="connsiteX2" fmla="*/ 3647382 w 4358635"/>
                  <a:gd name="connsiteY2" fmla="*/ 1161143 h 1248730"/>
                  <a:gd name="connsiteX3" fmla="*/ 541325 w 4358635"/>
                  <a:gd name="connsiteY3" fmla="*/ 1175657 h 1248730"/>
                  <a:gd name="connsiteX4" fmla="*/ 4296 w 4358635"/>
                  <a:gd name="connsiteY4" fmla="*/ 508000 h 1248730"/>
                  <a:gd name="connsiteX5" fmla="*/ 570353 w 4358635"/>
                  <a:gd name="connsiteY5" fmla="*/ 0 h 124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8635" h="1248730">
                    <a:moveTo>
                      <a:pt x="3632867" y="14514"/>
                    </a:moveTo>
                    <a:cubicBezTo>
                      <a:pt x="3994515" y="187476"/>
                      <a:pt x="4356163" y="360438"/>
                      <a:pt x="4358582" y="551543"/>
                    </a:cubicBezTo>
                    <a:cubicBezTo>
                      <a:pt x="4361001" y="742648"/>
                      <a:pt x="4283592" y="1057124"/>
                      <a:pt x="3647382" y="1161143"/>
                    </a:cubicBezTo>
                    <a:cubicBezTo>
                      <a:pt x="3011172" y="1265162"/>
                      <a:pt x="1148506" y="1284514"/>
                      <a:pt x="541325" y="1175657"/>
                    </a:cubicBezTo>
                    <a:cubicBezTo>
                      <a:pt x="-65856" y="1066800"/>
                      <a:pt x="-542" y="703943"/>
                      <a:pt x="4296" y="508000"/>
                    </a:cubicBezTo>
                    <a:cubicBezTo>
                      <a:pt x="9134" y="312057"/>
                      <a:pt x="289743" y="156028"/>
                      <a:pt x="570353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1217904" y="3701143"/>
            <a:ext cx="7899491" cy="3156857"/>
            <a:chOff x="1217904" y="3701143"/>
            <a:chExt cx="7899491" cy="315685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742543"/>
              <a:ext cx="2106995" cy="211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e 13"/>
            <p:cNvGrpSpPr/>
            <p:nvPr/>
          </p:nvGrpSpPr>
          <p:grpSpPr>
            <a:xfrm>
              <a:off x="1217904" y="3701143"/>
              <a:ext cx="5545753" cy="1810680"/>
              <a:chOff x="1217904" y="3701143"/>
              <a:chExt cx="5545753" cy="1810680"/>
            </a:xfrm>
          </p:grpSpPr>
          <p:sp>
            <p:nvSpPr>
              <p:cNvPr id="19" name="ZoneTexte 18"/>
              <p:cNvSpPr txBox="1"/>
              <p:nvPr/>
            </p:nvSpPr>
            <p:spPr>
              <a:xfrm>
                <a:off x="1738086" y="5040084"/>
                <a:ext cx="399712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FF0000"/>
                    </a:solidFill>
                  </a:rPr>
                  <a:t>Repetition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with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different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starting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values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orme libre 12"/>
              <p:cNvSpPr/>
              <p:nvPr/>
            </p:nvSpPr>
            <p:spPr>
              <a:xfrm>
                <a:off x="1217904" y="3701143"/>
                <a:ext cx="5545753" cy="1810680"/>
              </a:xfrm>
              <a:custGeom>
                <a:avLst/>
                <a:gdLst>
                  <a:gd name="connsiteX0" fmla="*/ 4355582 w 5545753"/>
                  <a:gd name="connsiteY0" fmla="*/ 14514 h 1810680"/>
                  <a:gd name="connsiteX1" fmla="*/ 5545753 w 5545753"/>
                  <a:gd name="connsiteY1" fmla="*/ 928914 h 1810680"/>
                  <a:gd name="connsiteX2" fmla="*/ 4355582 w 5545753"/>
                  <a:gd name="connsiteY2" fmla="*/ 1698171 h 1810680"/>
                  <a:gd name="connsiteX3" fmla="*/ 727010 w 5545753"/>
                  <a:gd name="connsiteY3" fmla="*/ 1727200 h 1810680"/>
                  <a:gd name="connsiteX4" fmla="*/ 30325 w 5545753"/>
                  <a:gd name="connsiteY4" fmla="*/ 943428 h 1810680"/>
                  <a:gd name="connsiteX5" fmla="*/ 1249525 w 5545753"/>
                  <a:gd name="connsiteY5" fmla="*/ 0 h 1810680"/>
                  <a:gd name="connsiteX6" fmla="*/ 1249525 w 5545753"/>
                  <a:gd name="connsiteY6" fmla="*/ 0 h 181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45753" h="1810680">
                    <a:moveTo>
                      <a:pt x="4355582" y="14514"/>
                    </a:moveTo>
                    <a:cubicBezTo>
                      <a:pt x="4950667" y="331409"/>
                      <a:pt x="5545753" y="648305"/>
                      <a:pt x="5545753" y="928914"/>
                    </a:cubicBezTo>
                    <a:cubicBezTo>
                      <a:pt x="5545753" y="1209523"/>
                      <a:pt x="5158706" y="1565123"/>
                      <a:pt x="4355582" y="1698171"/>
                    </a:cubicBezTo>
                    <a:cubicBezTo>
                      <a:pt x="3552458" y="1831219"/>
                      <a:pt x="1447886" y="1852990"/>
                      <a:pt x="727010" y="1727200"/>
                    </a:cubicBezTo>
                    <a:cubicBezTo>
                      <a:pt x="6134" y="1601410"/>
                      <a:pt x="-56761" y="1231295"/>
                      <a:pt x="30325" y="943428"/>
                    </a:cubicBezTo>
                    <a:cubicBezTo>
                      <a:pt x="117411" y="655561"/>
                      <a:pt x="1249525" y="0"/>
                      <a:pt x="1249525" y="0"/>
                    </a:cubicBezTo>
                    <a:lnTo>
                      <a:pt x="1249525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519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3200" dirty="0" smtClean="0"/>
              <a:t>Calibration </a:t>
            </a:r>
            <a:r>
              <a:rPr lang="fr-FR" sz="3200" dirty="0" err="1" smtClean="0"/>
              <a:t>procedure</a:t>
            </a:r>
            <a:endParaRPr lang="fr-FR" sz="3200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Data check and </a:t>
            </a:r>
            <a:r>
              <a:rPr lang="fr-FR" dirty="0" err="1" smtClean="0"/>
              <a:t>analysis</a:t>
            </a:r>
            <a:r>
              <a:rPr lang="fr-FR" dirty="0" smtClean="0"/>
              <a:t> (</a:t>
            </a:r>
            <a:r>
              <a:rPr lang="fr-FR" dirty="0" err="1" smtClean="0"/>
              <a:t>soil</a:t>
            </a:r>
            <a:r>
              <a:rPr lang="fr-FR" dirty="0" smtClean="0"/>
              <a:t>, plant, </a:t>
            </a:r>
            <a:r>
              <a:rPr lang="fr-FR" dirty="0" err="1" smtClean="0"/>
              <a:t>climate</a:t>
            </a:r>
            <a:r>
              <a:rPr lang="fr-FR" dirty="0" smtClean="0"/>
              <a:t>, practices)</a:t>
            </a:r>
          </a:p>
          <a:p>
            <a:r>
              <a:rPr lang="fr-FR" dirty="0" smtClean="0"/>
              <a:t>Setting of STICS inputs</a:t>
            </a:r>
          </a:p>
          <a:p>
            <a:r>
              <a:rPr lang="fr-FR" dirty="0" err="1"/>
              <a:t>S</a:t>
            </a:r>
            <a:r>
              <a:rPr lang="fr-FR" dirty="0" err="1" smtClean="0"/>
              <a:t>election</a:t>
            </a:r>
            <a:r>
              <a:rPr lang="fr-FR" dirty="0" smtClean="0"/>
              <a:t> of situations for calibration (</a:t>
            </a:r>
            <a:r>
              <a:rPr lang="fr-FR" dirty="0" err="1" smtClean="0"/>
              <a:t>potential</a:t>
            </a:r>
            <a:r>
              <a:rPr lang="fr-FR" dirty="0" smtClean="0"/>
              <a:t> [and </a:t>
            </a:r>
            <a:r>
              <a:rPr lang="fr-FR" dirty="0" err="1" smtClean="0"/>
              <a:t>stressed</a:t>
            </a:r>
            <a:r>
              <a:rPr lang="fr-FR" dirty="0" smtClean="0"/>
              <a:t> situations])</a:t>
            </a:r>
          </a:p>
          <a:p>
            <a:r>
              <a:rPr lang="fr-FR" dirty="0" smtClean="0"/>
              <a:t>Successive calibration of :</a:t>
            </a:r>
          </a:p>
          <a:p>
            <a:pPr lvl="1"/>
            <a:r>
              <a:rPr lang="fr-FR" dirty="0" smtClean="0"/>
              <a:t>[</a:t>
            </a:r>
            <a:r>
              <a:rPr lang="fr-FR" dirty="0" err="1" smtClean="0"/>
              <a:t>root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forced</a:t>
            </a:r>
            <a:r>
              <a:rPr lang="fr-FR" dirty="0" smtClean="0"/>
              <a:t> LAI, (</a:t>
            </a:r>
            <a:r>
              <a:rPr lang="fr-FR" dirty="0" err="1" smtClean="0"/>
              <a:t>potential</a:t>
            </a:r>
            <a:r>
              <a:rPr lang="fr-FR" dirty="0" smtClean="0"/>
              <a:t> situations)]</a:t>
            </a:r>
          </a:p>
          <a:p>
            <a:pPr lvl="1"/>
            <a:r>
              <a:rPr lang="fr-FR" dirty="0" smtClean="0"/>
              <a:t>LAI </a:t>
            </a:r>
            <a:r>
              <a:rPr lang="fr-FR" dirty="0" err="1" smtClean="0"/>
              <a:t>parameters</a:t>
            </a:r>
            <a:r>
              <a:rPr lang="fr-FR" dirty="0" smtClean="0"/>
              <a:t>, </a:t>
            </a:r>
            <a:r>
              <a:rPr lang="fr-FR" dirty="0"/>
              <a:t>(</a:t>
            </a:r>
            <a:r>
              <a:rPr lang="fr-FR" dirty="0" err="1"/>
              <a:t>potential</a:t>
            </a:r>
            <a:r>
              <a:rPr lang="fr-FR" dirty="0"/>
              <a:t> situations)</a:t>
            </a:r>
            <a:endParaRPr lang="fr-FR" dirty="0" smtClean="0"/>
          </a:p>
          <a:p>
            <a:pPr lvl="1"/>
            <a:r>
              <a:rPr lang="fr-FR" dirty="0" err="1" smtClean="0"/>
              <a:t>yield</a:t>
            </a:r>
            <a:r>
              <a:rPr lang="fr-FR" dirty="0" smtClean="0"/>
              <a:t> and </a:t>
            </a:r>
            <a:r>
              <a:rPr lang="fr-FR" dirty="0" err="1" smtClean="0"/>
              <a:t>biomass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, </a:t>
            </a:r>
            <a:r>
              <a:rPr lang="fr-FR" dirty="0"/>
              <a:t>(</a:t>
            </a:r>
            <a:r>
              <a:rPr lang="fr-FR" dirty="0" err="1"/>
              <a:t>potential</a:t>
            </a:r>
            <a:r>
              <a:rPr lang="fr-FR" dirty="0"/>
              <a:t> situations)</a:t>
            </a:r>
            <a:endParaRPr lang="fr-FR" dirty="0" smtClean="0"/>
          </a:p>
          <a:p>
            <a:pPr lvl="1"/>
            <a:r>
              <a:rPr lang="fr-FR" dirty="0" smtClean="0"/>
              <a:t>[stress </a:t>
            </a:r>
            <a:r>
              <a:rPr lang="fr-FR" dirty="0" err="1" smtClean="0"/>
              <a:t>parameters</a:t>
            </a:r>
            <a:r>
              <a:rPr lang="fr-FR" dirty="0" smtClean="0"/>
              <a:t>, (</a:t>
            </a:r>
            <a:r>
              <a:rPr lang="fr-FR" dirty="0" err="1" smtClean="0"/>
              <a:t>stressed</a:t>
            </a:r>
            <a:r>
              <a:rPr lang="fr-FR" dirty="0" smtClean="0"/>
              <a:t> situations)]</a:t>
            </a:r>
          </a:p>
          <a:p>
            <a:r>
              <a:rPr lang="fr-FR" dirty="0" smtClean="0"/>
              <a:t>Evaluation on data not </a:t>
            </a:r>
            <a:r>
              <a:rPr lang="fr-FR" dirty="0" err="1" smtClean="0"/>
              <a:t>used</a:t>
            </a:r>
            <a:r>
              <a:rPr lang="fr-FR" dirty="0" smtClean="0"/>
              <a:t> for calibration</a:t>
            </a:r>
          </a:p>
          <a:p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125985" y="1146546"/>
            <a:ext cx="919044" cy="5254452"/>
          </a:xfrm>
          <a:custGeom>
            <a:avLst/>
            <a:gdLst>
              <a:gd name="connsiteX0" fmla="*/ 919044 w 919044"/>
              <a:gd name="connsiteY0" fmla="*/ 4717225 h 5254452"/>
              <a:gd name="connsiteX1" fmla="*/ 469101 w 919044"/>
              <a:gd name="connsiteY1" fmla="*/ 5254254 h 5254452"/>
              <a:gd name="connsiteX2" fmla="*/ 62701 w 919044"/>
              <a:gd name="connsiteY2" fmla="*/ 4717225 h 5254452"/>
              <a:gd name="connsiteX3" fmla="*/ 4644 w 919044"/>
              <a:gd name="connsiteY3" fmla="*/ 1872425 h 5254452"/>
              <a:gd name="connsiteX4" fmla="*/ 62701 w 919044"/>
              <a:gd name="connsiteY4" fmla="*/ 435511 h 5254452"/>
              <a:gd name="connsiteX5" fmla="*/ 527158 w 919044"/>
              <a:gd name="connsiteY5" fmla="*/ 83 h 5254452"/>
              <a:gd name="connsiteX6" fmla="*/ 846472 w 919044"/>
              <a:gd name="connsiteY6" fmla="*/ 406483 h 5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044" h="5254452">
                <a:moveTo>
                  <a:pt x="919044" y="4717225"/>
                </a:moveTo>
                <a:cubicBezTo>
                  <a:pt x="765434" y="4985739"/>
                  <a:pt x="611825" y="5254254"/>
                  <a:pt x="469101" y="5254254"/>
                </a:cubicBezTo>
                <a:cubicBezTo>
                  <a:pt x="326377" y="5254254"/>
                  <a:pt x="140110" y="5280863"/>
                  <a:pt x="62701" y="4717225"/>
                </a:cubicBezTo>
                <a:cubicBezTo>
                  <a:pt x="-14709" y="4153587"/>
                  <a:pt x="4644" y="2586044"/>
                  <a:pt x="4644" y="1872425"/>
                </a:cubicBezTo>
                <a:cubicBezTo>
                  <a:pt x="4644" y="1158806"/>
                  <a:pt x="-24385" y="747568"/>
                  <a:pt x="62701" y="435511"/>
                </a:cubicBezTo>
                <a:cubicBezTo>
                  <a:pt x="149787" y="123454"/>
                  <a:pt x="396530" y="4921"/>
                  <a:pt x="527158" y="83"/>
                </a:cubicBezTo>
                <a:cubicBezTo>
                  <a:pt x="657786" y="-4755"/>
                  <a:pt x="752129" y="200864"/>
                  <a:pt x="846472" y="406483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1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92313"/>
              </p:ext>
            </p:extLst>
          </p:nvPr>
        </p:nvGraphicFramePr>
        <p:xfrm>
          <a:off x="1130870" y="899160"/>
          <a:ext cx="7708330" cy="573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2485"/>
                <a:gridCol w="2157794"/>
                <a:gridCol w="3198051"/>
              </a:tblGrid>
              <a:tr h="8026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Measurements</a:t>
                      </a:r>
                    </a:p>
                    <a:p>
                      <a:r>
                        <a:rPr lang="en-US" sz="2400" dirty="0" smtClean="0"/>
                        <a:t>/Source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Remarks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Date of sowing, harvest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Field visits/ farmer survey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2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00"/>
                          </a:solidFill>
                        </a:rPr>
                        <a:t>Date of irrigation </a:t>
                      </a:r>
                    </a:p>
                    <a:p>
                      <a:r>
                        <a:rPr lang="en-US" sz="2200" dirty="0" smtClean="0">
                          <a:solidFill>
                            <a:srgbClr val="FF0000"/>
                          </a:solidFill>
                        </a:rPr>
                        <a:t>&amp; fertilization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00"/>
                          </a:solidFill>
                        </a:rPr>
                        <a:t>Uncertainty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</a:rPr>
                        <a:t> in part. for irrigation dates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2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00"/>
                          </a:solidFill>
                        </a:rPr>
                        <a:t>Quantity / Type of</a:t>
                      </a:r>
                    </a:p>
                    <a:p>
                      <a:r>
                        <a:rPr lang="en-US" sz="2200" dirty="0" smtClean="0">
                          <a:solidFill>
                            <a:srgbClr val="FF0000"/>
                          </a:solidFill>
                        </a:rPr>
                        <a:t> fertilization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00"/>
                          </a:solidFill>
                        </a:rPr>
                        <a:t>Uncertainty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</a:rPr>
                        <a:t>Quantity of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</a:rPr>
                        <a:t> irrigation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Turmeric</a:t>
                      </a:r>
                      <a:r>
                        <a:rPr lang="en-US" sz="2200" baseline="0" dirty="0" smtClean="0"/>
                        <a:t> only.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</a:rPr>
                        <a:t>Approx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</a:rPr>
                        <a:t> values from tank volume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Density of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plants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Measured at 3 places within a plot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27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rgbClr val="FF0000"/>
                          </a:solidFill>
                        </a:rPr>
                        <a:t>Residues / manure</a:t>
                      </a:r>
                      <a:endParaRPr lang="en-US" sz="2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</a:rPr>
                        <a:t>Stat. Information for manure in survey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870" y="685800"/>
            <a:ext cx="677108" cy="617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 anchor="ctr" anchorCtr="1">
            <a:spAutoFit/>
          </a:bodyPr>
          <a:lstStyle/>
          <a:p>
            <a:r>
              <a:rPr lang="en-US" sz="3200" b="1" dirty="0" smtClean="0"/>
              <a:t>Crop Management Parameters</a:t>
            </a:r>
            <a:endParaRPr lang="en-US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/>
              <a:t>STICS input </a:t>
            </a:r>
            <a:r>
              <a:rPr lang="fr-FR" sz="3200" dirty="0" err="1" smtClean="0"/>
              <a:t>parameters</a:t>
            </a:r>
            <a:r>
              <a:rPr lang="fr-FR" sz="3200" dirty="0" smtClean="0"/>
              <a:t> and variables</a:t>
            </a:r>
          </a:p>
        </p:txBody>
      </p:sp>
    </p:spTree>
    <p:extLst>
      <p:ext uri="{BB962C8B-B14F-4D97-AF65-F5344CB8AC3E}">
        <p14:creationId xmlns:p14="http://schemas.microsoft.com/office/powerpoint/2010/main" val="3804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13766"/>
              </p:ext>
            </p:extLst>
          </p:nvPr>
        </p:nvGraphicFramePr>
        <p:xfrm>
          <a:off x="789594" y="914400"/>
          <a:ext cx="8305800" cy="57335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9800"/>
                <a:gridCol w="2334606"/>
                <a:gridCol w="3761394"/>
              </a:tblGrid>
              <a:tr h="6773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Parameters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Measurements</a:t>
                      </a:r>
                    </a:p>
                    <a:p>
                      <a:r>
                        <a:rPr lang="en-US" sz="1800" dirty="0" smtClean="0"/>
                        <a:t>/Source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Remarks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HCC, </a:t>
                      </a:r>
                      <a:r>
                        <a:rPr lang="en-US" sz="1800" dirty="0" err="1" smtClean="0"/>
                        <a:t>Hminf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Argi</a:t>
                      </a:r>
                      <a:r>
                        <a:rPr lang="en-US" sz="1800" dirty="0" smtClean="0"/>
                        <a:t>, DAF, </a:t>
                      </a:r>
                      <a:r>
                        <a:rPr lang="en-US" sz="1800" dirty="0" err="1" smtClean="0"/>
                        <a:t>calc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Granulometry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/>
                        <a:t>/ PTFs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Profhum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Ploughing</a:t>
                      </a:r>
                      <a:r>
                        <a:rPr lang="en-US" sz="1800" dirty="0" smtClean="0"/>
                        <a:t> depth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------------------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Fixed value for all soil types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77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Albedo</a:t>
                      </a:r>
                      <a:r>
                        <a:rPr lang="en-US" sz="1800" dirty="0" smtClean="0"/>
                        <a:t>,  </a:t>
                      </a:r>
                      <a:r>
                        <a:rPr lang="en-US" sz="1800" dirty="0" err="1" smtClean="0"/>
                        <a:t>qo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STICS manual / inversion on bare soil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434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Norg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Experiments </a:t>
                      </a:r>
                    </a:p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CHN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analyzer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Measured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on a few plots, extrapolated from linear reg. on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argi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9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Obstarac</a:t>
                      </a:r>
                      <a:r>
                        <a:rPr lang="en-US" sz="1800" dirty="0" smtClean="0"/>
                        <a:t> 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Observation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Soil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Augering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ruisolnu</a:t>
                      </a:r>
                      <a:r>
                        <a:rPr lang="en-US" sz="1800" dirty="0" smtClean="0"/>
                        <a:t> 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Inversion on bare soil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251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rgbClr val="FF0000"/>
                          </a:solidFill>
                        </a:rPr>
                        <a:t>epd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rgbClr val="FF0000"/>
                          </a:solidFill>
                        </a:rPr>
                        <a:t>pminruis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rgbClr val="FF0000"/>
                          </a:solidFill>
                        </a:rPr>
                        <a:t>aclim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rgbClr val="FF0000"/>
                          </a:solidFill>
                        </a:rPr>
                        <a:t>zesx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FF0000"/>
                          </a:solidFill>
                        </a:rPr>
                        <a:t>cfes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, z0solnu, </a:t>
                      </a:r>
                      <a:r>
                        <a:rPr lang="en-US" sz="1800" b="0" baseline="0" dirty="0" err="1" smtClean="0">
                          <a:solidFill>
                            <a:srgbClr val="FF0000"/>
                          </a:solidFill>
                        </a:rPr>
                        <a:t>diftherm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STICS default values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Uncertainty?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131">
                <a:tc>
                  <a:txBody>
                    <a:bodyPr/>
                    <a:lstStyle/>
                    <a:p>
                      <a:r>
                        <a:rPr lang="en-US" sz="1800" b="0" dirty="0" err="1" smtClean="0"/>
                        <a:t>Cailloux</a:t>
                      </a:r>
                      <a:r>
                        <a:rPr lang="en-US" sz="1800" b="0" baseline="0" dirty="0" smtClean="0"/>
                        <a:t> (stones)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Granulometry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172" y="685800"/>
            <a:ext cx="677108" cy="617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 anchor="ctr" anchorCtr="1">
            <a:spAutoFit/>
          </a:bodyPr>
          <a:lstStyle/>
          <a:p>
            <a:r>
              <a:rPr lang="en-US" sz="3200" b="1" dirty="0" smtClean="0"/>
              <a:t>Soil Parameters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B395-C3C3-4904-B1DD-F68E3BCDDC2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/>
              <a:t>STICS input </a:t>
            </a:r>
            <a:r>
              <a:rPr lang="fr-FR" sz="3200" dirty="0" err="1" smtClean="0"/>
              <a:t>parameters</a:t>
            </a:r>
            <a:r>
              <a:rPr lang="fr-FR" sz="3200" dirty="0" smtClean="0"/>
              <a:t> and variables</a:t>
            </a:r>
          </a:p>
        </p:txBody>
      </p:sp>
    </p:spTree>
    <p:extLst>
      <p:ext uri="{BB962C8B-B14F-4D97-AF65-F5344CB8AC3E}">
        <p14:creationId xmlns:p14="http://schemas.microsoft.com/office/powerpoint/2010/main" val="34404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11644</TotalTime>
  <Words>1596</Words>
  <Application>Microsoft Office PowerPoint</Application>
  <PresentationFormat>Affichage à l'écran (4:3)</PresentationFormat>
  <Paragraphs>370</Paragraphs>
  <Slides>25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Office Theme</vt:lpstr>
      <vt:lpstr>Présentation PowerPoint</vt:lpstr>
      <vt:lpstr>Objective / constraints</vt:lpstr>
      <vt:lpstr>Présentation PowerPoint</vt:lpstr>
      <vt:lpstr>Présentation PowerPoint</vt:lpstr>
      <vt:lpstr>STICS calibration: software</vt:lpstr>
      <vt:lpstr>STICS calibration: method</vt:lpstr>
      <vt:lpstr>Calibration procedure</vt:lpstr>
      <vt:lpstr>STICS input parameters and variables</vt:lpstr>
      <vt:lpstr>STICS input parameters and variables</vt:lpstr>
      <vt:lpstr>STICS input parameters and variables</vt:lpstr>
      <vt:lpstr>STICS input parameters and variables</vt:lpstr>
      <vt:lpstr>STICS input parameters and variables</vt:lpstr>
      <vt:lpstr>STICS input parameters and variables</vt:lpstr>
      <vt:lpstr>Calibrated parameters</vt:lpstr>
      <vt:lpstr>Calibrated parameters</vt:lpstr>
      <vt:lpstr>Calibrated parameters</vt:lpstr>
      <vt:lpstr>Calibrated parameters</vt:lpstr>
      <vt:lpstr>Results: Maize</vt:lpstr>
      <vt:lpstr>Results: Maize</vt:lpstr>
      <vt:lpstr>Results: Maize</vt:lpstr>
      <vt:lpstr>Results: Turmeric</vt:lpstr>
      <vt:lpstr>Results: Turmeric</vt:lpstr>
      <vt:lpstr>Results: Turmeric</vt:lpstr>
      <vt:lpstr>Nitrogen simulation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Prof.M.SHEKAR</dc:creator>
  <cp:lastModifiedBy>sbuis</cp:lastModifiedBy>
  <cp:revision>1010</cp:revision>
  <dcterms:created xsi:type="dcterms:W3CDTF">2013-01-28T15:57:44Z</dcterms:created>
  <dcterms:modified xsi:type="dcterms:W3CDTF">2016-11-13T13:20:56Z</dcterms:modified>
</cp:coreProperties>
</file>