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91" r:id="rId4"/>
    <p:sldId id="264" r:id="rId5"/>
    <p:sldId id="283" r:id="rId6"/>
    <p:sldId id="284" r:id="rId7"/>
    <p:sldId id="281" r:id="rId8"/>
    <p:sldId id="279" r:id="rId9"/>
    <p:sldId id="280" r:id="rId10"/>
    <p:sldId id="292" r:id="rId11"/>
    <p:sldId id="277" r:id="rId12"/>
    <p:sldId id="269" r:id="rId13"/>
    <p:sldId id="270" r:id="rId14"/>
    <p:sldId id="293" r:id="rId15"/>
    <p:sldId id="275" r:id="rId16"/>
    <p:sldId id="276" r:id="rId1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5" autoAdjust="0"/>
    <p:restoredTop sz="74550" autoAdjust="0"/>
  </p:normalViewPr>
  <p:slideViewPr>
    <p:cSldViewPr>
      <p:cViewPr>
        <p:scale>
          <a:sx n="50" d="100"/>
          <a:sy n="50" d="100"/>
        </p:scale>
        <p:origin x="-1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4861-0A4F-4B60-BB90-A6F1E377B342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8C957-7CFA-484C-BC7D-5CD558E6E5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20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8E687-BB20-465E-AB23-1AC783834550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A0A2-CBE3-43FA-94B4-2932247370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18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A0A2-CBE3-43FA-94B4-29322473705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550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A0A2-CBE3-43FA-94B4-29322473705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355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91254-A36B-4C8E-9C6D-15011FA7E3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52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A0A2-CBE3-43FA-94B4-29322473705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458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A0A2-CBE3-43FA-94B4-29322473705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83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baseline="0" dirty="0" smtClean="0"/>
          </a:p>
          <a:p>
            <a:endParaRPr lang="fr-FR" altLang="fr-FR" baseline="0" dirty="0" smtClean="0"/>
          </a:p>
          <a:p>
            <a:r>
              <a:rPr lang="fr-FR" altLang="fr-FR" baseline="0" dirty="0" smtClean="0"/>
              <a:t> </a:t>
            </a:r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9D828-99ED-4095-852A-C91DC6BF61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A0A2-CBE3-43FA-94B4-2932247370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94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satellite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preliminary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Sreelash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radarsat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exploited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SSM and LAI on the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watershed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0D51-CD5C-4789-89C5-C4AE1EF8E9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8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 a </a:t>
            </a: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to </a:t>
            </a:r>
            <a:r>
              <a:rPr lang="fr-FR" dirty="0" err="1" smtClean="0"/>
              <a:t>calibrate</a:t>
            </a:r>
            <a:r>
              <a:rPr lang="fr-FR" dirty="0" smtClean="0"/>
              <a:t> the STICS model to </a:t>
            </a:r>
            <a:r>
              <a:rPr lang="fr-FR" dirty="0" err="1" smtClean="0"/>
              <a:t>represented</a:t>
            </a:r>
            <a:r>
              <a:rPr lang="fr-FR" dirty="0" smtClean="0"/>
              <a:t> the </a:t>
            </a:r>
            <a:r>
              <a:rPr lang="fr-FR" dirty="0" err="1" smtClean="0"/>
              <a:t>species</a:t>
            </a:r>
            <a:r>
              <a:rPr lang="fr-FR" dirty="0" smtClean="0"/>
              <a:t> and </a:t>
            </a:r>
            <a:r>
              <a:rPr lang="fr-FR" dirty="0" err="1" smtClean="0"/>
              <a:t>varieties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the </a:t>
            </a:r>
            <a:r>
              <a:rPr lang="fr-FR" dirty="0" err="1" smtClean="0"/>
              <a:t>watershed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A0A2-CBE3-43FA-94B4-2932247370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46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568952" cy="1470025"/>
          </a:xfrm>
        </p:spPr>
        <p:txBody>
          <a:bodyPr>
            <a:normAutofit/>
          </a:bodyPr>
          <a:lstStyle/>
          <a:p>
            <a:pPr algn="l"/>
            <a:r>
              <a:rPr lang="fr-FR" b="1" dirty="0" err="1" smtClean="0"/>
              <a:t>Estimating</a:t>
            </a:r>
            <a:r>
              <a:rPr lang="fr-FR" b="1" dirty="0" smtClean="0"/>
              <a:t> </a:t>
            </a:r>
            <a:r>
              <a:rPr lang="fr-FR" b="1" dirty="0" err="1" smtClean="0"/>
              <a:t>soil</a:t>
            </a:r>
            <a:r>
              <a:rPr lang="fr-FR" b="1" dirty="0" smtClean="0"/>
              <a:t> </a:t>
            </a:r>
            <a:r>
              <a:rPr lang="fr-FR" b="1" dirty="0" err="1" smtClean="0"/>
              <a:t>properties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Stics</a:t>
            </a:r>
            <a:r>
              <a:rPr lang="fr-FR" b="1" dirty="0" smtClean="0"/>
              <a:t> model inversion and satellite data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923622"/>
            <a:ext cx="6336704" cy="272951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Samuel Buis, </a:t>
            </a:r>
            <a:r>
              <a:rPr lang="fr-FR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Sreelash </a:t>
            </a:r>
            <a:r>
              <a:rPr lang="fr-FR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K*, Martine </a:t>
            </a:r>
            <a:r>
              <a:rPr lang="fr-FR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Guérif</a:t>
            </a:r>
            <a:r>
              <a:rPr lang="fr-FR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(EMMAH)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Sekhar Muddu </a:t>
            </a:r>
            <a:r>
              <a:rPr lang="fr-FR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</a:t>
            </a:r>
            <a:r>
              <a:rPr lang="fr-FR" sz="24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IISc</a:t>
            </a:r>
            <a:r>
              <a:rPr lang="fr-FR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 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Laurent Ruiz</a:t>
            </a:r>
            <a:r>
              <a:rPr lang="fr-FR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(SAS, IFCWS)</a:t>
            </a:r>
          </a:p>
          <a:p>
            <a:endParaRPr lang="fr-FR" sz="2400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* CNES </a:t>
            </a:r>
            <a:r>
              <a:rPr lang="fr-FR" sz="20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postdoc</a:t>
            </a:r>
            <a:r>
              <a:rPr lang="fr-FR" sz="200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grant</a:t>
            </a:r>
            <a:endParaRPr lang="fr-FR" sz="2000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0773"/>
            <a:ext cx="2376988" cy="9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Copy_of_Untitled-1_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7324"/>
            <a:ext cx="11160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logo_emma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9792" y="5275626"/>
            <a:ext cx="1795463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504" y="1538116"/>
            <a:ext cx="3600000" cy="52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Scientific outputs</a:t>
            </a:r>
            <a:r>
              <a:rPr lang="en-US" sz="2800" b="1" dirty="0" smtClean="0"/>
              <a:t>: Effect </a:t>
            </a:r>
            <a:r>
              <a:rPr lang="en-US" sz="2800" b="1" dirty="0"/>
              <a:t>of uncertainty in Crop Management parameters and non-estimated soil parameters</a:t>
            </a:r>
            <a:endParaRPr lang="fr-FR" sz="2800" b="1" dirty="0"/>
          </a:p>
        </p:txBody>
      </p:sp>
      <p:pic>
        <p:nvPicPr>
          <p:cNvPr id="4" name="Imag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4299" r="7934" b="1770"/>
          <a:stretch/>
        </p:blipFill>
        <p:spPr bwMode="auto">
          <a:xfrm>
            <a:off x="571500" y="1366611"/>
            <a:ext cx="4000500" cy="252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3990" r="7603"/>
          <a:stretch/>
        </p:blipFill>
        <p:spPr bwMode="auto">
          <a:xfrm>
            <a:off x="4739498" y="1366611"/>
            <a:ext cx="4441014" cy="2539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13521"/>
              </p:ext>
            </p:extLst>
          </p:nvPr>
        </p:nvGraphicFramePr>
        <p:xfrm>
          <a:off x="5364088" y="4030907"/>
          <a:ext cx="3672408" cy="1577340"/>
        </p:xfrm>
        <a:graphic>
          <a:graphicData uri="http://schemas.openxmlformats.org/drawingml/2006/table">
            <a:tbl>
              <a:tblPr/>
              <a:tblGrid>
                <a:gridCol w="480764"/>
                <a:gridCol w="1103412"/>
                <a:gridCol w="2088232"/>
              </a:tblGrid>
              <a:tr h="2000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Lvl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 </a:t>
                      </a:r>
                      <a:r>
                        <a:rPr lang="fr-FR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Estimated</a:t>
                      </a: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Soil</a:t>
                      </a: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Norg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Field Data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Empirical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Relation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SoilMap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Empirical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Relation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SoilMap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Empirical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Relation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965087"/>
              </p:ext>
            </p:extLst>
          </p:nvPr>
        </p:nvGraphicFramePr>
        <p:xfrm>
          <a:off x="88449" y="4030907"/>
          <a:ext cx="5059615" cy="1577340"/>
        </p:xfrm>
        <a:graphic>
          <a:graphicData uri="http://schemas.openxmlformats.org/drawingml/2006/table">
            <a:tbl>
              <a:tblPr/>
              <a:tblGrid>
                <a:gridCol w="461118"/>
                <a:gridCol w="1512464"/>
                <a:gridCol w="1573865"/>
                <a:gridCol w="1512168"/>
              </a:tblGrid>
              <a:tr h="2000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Lvl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Crop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Management </a:t>
                      </a:r>
                      <a:r>
                        <a:rPr lang="fr-FR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Parameters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Sowing</a:t>
                      </a: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Date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Fert. </a:t>
                      </a:r>
                      <a:r>
                        <a:rPr lang="fr-FR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Qty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Fert. Date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L1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Field Data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Field Data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Field Data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L2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DecisionRule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DecisionRule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DecisionRule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L3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Start of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season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Data fromGovt</a:t>
                      </a:r>
                      <a:endParaRPr lang="en-US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Start of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season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6802" y="5805264"/>
            <a:ext cx="873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Uncertainties on crop management and non-estimated soil parameters both impact significantly the quality of estimation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… but level of errors still acceptable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31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+mj-ea"/>
                <a:cs typeface="+mj-cs"/>
              </a:rPr>
              <a:t>Scientific outputs: </a:t>
            </a:r>
            <a:endParaRPr lang="en-US" sz="2800" b="1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b="1" dirty="0" smtClean="0">
                <a:latin typeface="+mj-lt"/>
                <a:ea typeface="+mj-ea"/>
                <a:cs typeface="+mj-cs"/>
              </a:rPr>
              <a:t>Effect </a:t>
            </a:r>
            <a:r>
              <a:rPr lang="en-US" sz="2800" b="1" dirty="0">
                <a:latin typeface="+mj-lt"/>
                <a:ea typeface="+mj-ea"/>
                <a:cs typeface="+mj-cs"/>
              </a:rPr>
              <a:t>of using </a:t>
            </a:r>
            <a:r>
              <a:rPr lang="fr-FR" sz="2800" b="1" dirty="0">
                <a:latin typeface="+mj-lt"/>
                <a:ea typeface="+mj-ea"/>
                <a:cs typeface="+mj-cs"/>
              </a:rPr>
              <a:t>radar data on </a:t>
            </a:r>
            <a:r>
              <a:rPr lang="fr-FR" sz="2800" b="1" dirty="0" smtClean="0">
                <a:latin typeface="+mj-lt"/>
                <a:ea typeface="+mj-ea"/>
                <a:cs typeface="+mj-cs"/>
              </a:rPr>
              <a:t>AWC components estimation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</a:t>
            </a:r>
            <a:endParaRPr lang="fr-FR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5446984"/>
            <a:ext cx="857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/>
              <a:t>Using</a:t>
            </a:r>
            <a:r>
              <a:rPr lang="fr-FR" sz="2000" b="1" dirty="0"/>
              <a:t> SSM and LAI </a:t>
            </a:r>
            <a:r>
              <a:rPr lang="fr-FR" sz="2000" b="1" dirty="0" err="1"/>
              <a:t>from</a:t>
            </a:r>
            <a:r>
              <a:rPr lang="fr-FR" sz="2000" b="1" dirty="0"/>
              <a:t> radar data </a:t>
            </a:r>
            <a:r>
              <a:rPr lang="fr-FR" sz="2000" b="1" dirty="0" err="1"/>
              <a:t>does</a:t>
            </a:r>
            <a:r>
              <a:rPr lang="fr-FR" sz="2000" b="1" dirty="0"/>
              <a:t> not </a:t>
            </a:r>
            <a:r>
              <a:rPr lang="fr-FR" sz="2000" b="1" dirty="0" err="1"/>
              <a:t>seem</a:t>
            </a:r>
            <a:r>
              <a:rPr lang="fr-FR" sz="2000" b="1" dirty="0"/>
              <a:t> to impact a lot the </a:t>
            </a:r>
            <a:r>
              <a:rPr lang="fr-FR" sz="2000" b="1" dirty="0" err="1"/>
              <a:t>results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But </a:t>
            </a:r>
            <a:r>
              <a:rPr lang="fr-FR" sz="2000" b="1" dirty="0" err="1" smtClean="0"/>
              <a:t>only</a:t>
            </a:r>
            <a:r>
              <a:rPr lang="fr-FR" sz="2000" b="1" dirty="0" smtClean="0"/>
              <a:t> been </a:t>
            </a:r>
            <a:r>
              <a:rPr lang="fr-FR" sz="2000" b="1" dirty="0" err="1" smtClean="0"/>
              <a:t>studied</a:t>
            </a:r>
            <a:r>
              <a:rPr lang="fr-FR" sz="2000" b="1" dirty="0" smtClean="0"/>
              <a:t> for </a:t>
            </a:r>
            <a:r>
              <a:rPr lang="fr-FR" sz="2000" b="1" dirty="0" err="1" smtClean="0"/>
              <a:t>turmeric</a:t>
            </a:r>
            <a:r>
              <a:rPr lang="fr-FR" sz="2000" b="1" dirty="0" smtClean="0"/>
              <a:t> plots for the moment</a:t>
            </a:r>
            <a:endParaRPr lang="fr-FR" sz="2000" b="1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879894" cy="374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>
                <a:ea typeface="+mn-ea"/>
                <a:cs typeface="Aparajita" panose="020B0604020202020204" pitchFamily="34" charset="0"/>
              </a:rPr>
              <a:t>Papers</a:t>
            </a:r>
            <a:endParaRPr lang="fr-FR" sz="3200" b="1" dirty="0">
              <a:ea typeface="+mn-ea"/>
              <a:cs typeface="Aparajita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Sreelash, K., Buis,  S., Sekhar,</a:t>
            </a:r>
            <a:r>
              <a:rPr lang="en-US" baseline="30000" dirty="0" smtClean="0"/>
              <a:t> </a:t>
            </a:r>
            <a:r>
              <a:rPr lang="en-US" dirty="0"/>
              <a:t>M</a:t>
            </a:r>
            <a:r>
              <a:rPr lang="en-US" dirty="0" smtClean="0"/>
              <a:t>., Ruiz, L., Guerif, M. </a:t>
            </a:r>
            <a:r>
              <a:rPr lang="en-US" sz="3100" dirty="0"/>
              <a:t>Estimation of available water capacity components of multilayered soils using crop model inversion: effect of crop type and water </a:t>
            </a:r>
            <a:r>
              <a:rPr lang="en-US" sz="3100" dirty="0" smtClean="0"/>
              <a:t>regime, Under review, Journal of Hydrology</a:t>
            </a:r>
            <a:endParaRPr lang="en-US" sz="3100" dirty="0"/>
          </a:p>
          <a:p>
            <a:r>
              <a:rPr lang="fr-FR" dirty="0" smtClean="0"/>
              <a:t>Tomer</a:t>
            </a:r>
            <a:r>
              <a:rPr lang="fr-FR" dirty="0"/>
              <a:t>, S. K., Al </a:t>
            </a:r>
            <a:r>
              <a:rPr lang="fr-FR" dirty="0" err="1"/>
              <a:t>Bitar</a:t>
            </a:r>
            <a:r>
              <a:rPr lang="fr-FR" dirty="0"/>
              <a:t>, A., Sekhar, M., </a:t>
            </a:r>
            <a:r>
              <a:rPr lang="fr-FR" dirty="0" err="1"/>
              <a:t>Zribi</a:t>
            </a:r>
            <a:r>
              <a:rPr lang="fr-FR" dirty="0"/>
              <a:t>, M., </a:t>
            </a:r>
            <a:r>
              <a:rPr lang="fr-FR" dirty="0" err="1"/>
              <a:t>Bandyopadhyay</a:t>
            </a:r>
            <a:r>
              <a:rPr lang="fr-FR" dirty="0"/>
              <a:t>, S., Sreelash, K., </a:t>
            </a:r>
            <a:r>
              <a:rPr lang="fr-FR" dirty="0" smtClean="0"/>
              <a:t>Sharma, </a:t>
            </a:r>
            <a:r>
              <a:rPr lang="fr-FR" dirty="0"/>
              <a:t>A.K</a:t>
            </a:r>
            <a:r>
              <a:rPr lang="fr-FR" dirty="0" smtClean="0"/>
              <a:t>., </a:t>
            </a:r>
            <a:r>
              <a:rPr lang="fr-FR" dirty="0" err="1" smtClean="0"/>
              <a:t>Corgne</a:t>
            </a:r>
            <a:r>
              <a:rPr lang="fr-FR" dirty="0"/>
              <a:t>, S., Kerr, Y. (2015). </a:t>
            </a:r>
            <a:r>
              <a:rPr lang="fr-FR" dirty="0" err="1"/>
              <a:t>Retrieval</a:t>
            </a:r>
            <a:r>
              <a:rPr lang="fr-FR" dirty="0"/>
              <a:t> and multi-</a:t>
            </a:r>
            <a:r>
              <a:rPr lang="fr-FR" dirty="0" err="1"/>
              <a:t>scale</a:t>
            </a:r>
            <a:r>
              <a:rPr lang="fr-FR" dirty="0"/>
              <a:t> validation of </a:t>
            </a:r>
            <a:r>
              <a:rPr lang="fr-FR" dirty="0" err="1"/>
              <a:t>soil</a:t>
            </a:r>
            <a:r>
              <a:rPr lang="fr-FR" dirty="0"/>
              <a:t> </a:t>
            </a:r>
            <a:r>
              <a:rPr lang="fr-FR" dirty="0" err="1"/>
              <a:t>moisture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multi-temporal SAR data in a </a:t>
            </a:r>
            <a:r>
              <a:rPr lang="fr-FR" dirty="0" err="1"/>
              <a:t>semi-arid</a:t>
            </a:r>
            <a:r>
              <a:rPr lang="fr-FR" dirty="0"/>
              <a:t> tropical </a:t>
            </a:r>
            <a:r>
              <a:rPr lang="fr-FR" dirty="0" err="1"/>
              <a:t>region</a:t>
            </a:r>
            <a:r>
              <a:rPr lang="fr-FR" dirty="0"/>
              <a:t>. </a:t>
            </a:r>
            <a:r>
              <a:rPr lang="fr-FR" i="1" dirty="0" err="1"/>
              <a:t>Remote</a:t>
            </a:r>
            <a:r>
              <a:rPr lang="fr-FR" i="1" dirty="0"/>
              <a:t> </a:t>
            </a:r>
            <a:r>
              <a:rPr lang="fr-FR" i="1" dirty="0" err="1"/>
              <a:t>Sensing</a:t>
            </a:r>
            <a:r>
              <a:rPr lang="fr-FR" dirty="0"/>
              <a:t>, </a:t>
            </a:r>
            <a:r>
              <a:rPr lang="fr-FR" i="1" dirty="0"/>
              <a:t>7</a:t>
            </a:r>
            <a:r>
              <a:rPr lang="fr-FR" dirty="0"/>
              <a:t>(6), 8128-8153</a:t>
            </a:r>
            <a:r>
              <a:rPr lang="fr-FR" dirty="0" smtClean="0"/>
              <a:t>.</a:t>
            </a:r>
          </a:p>
          <a:p>
            <a:r>
              <a:rPr lang="en-US" dirty="0"/>
              <a:t>Sreelash, K., Sekhar, M., Ruiz, L., Buis, S., </a:t>
            </a:r>
            <a:r>
              <a:rPr lang="en-US" dirty="0" err="1" smtClean="0"/>
              <a:t>Bandyopadhyay</a:t>
            </a:r>
            <a:r>
              <a:rPr lang="en-US" dirty="0"/>
              <a:t>, S. (2013). Improved modeling of groundwater recharge in agricultural watersheds using a combination of crop model and remote sensing. </a:t>
            </a:r>
            <a:r>
              <a:rPr lang="en-US" i="1" dirty="0"/>
              <a:t>Journal of the Indian Institute of Science</a:t>
            </a:r>
            <a:r>
              <a:rPr lang="en-US" dirty="0"/>
              <a:t>, </a:t>
            </a:r>
            <a:r>
              <a:rPr lang="en-US" i="1" dirty="0"/>
              <a:t>93</a:t>
            </a:r>
            <a:r>
              <a:rPr lang="en-US" dirty="0"/>
              <a:t>(2), 189-207.</a:t>
            </a:r>
            <a:endParaRPr lang="fr-FR" dirty="0"/>
          </a:p>
          <a:p>
            <a:r>
              <a:rPr lang="en-US" dirty="0" smtClean="0"/>
              <a:t>Sreelash</a:t>
            </a:r>
            <a:r>
              <a:rPr lang="en-US" dirty="0"/>
              <a:t>, K., Sekhar, M., Ruiz, L., </a:t>
            </a:r>
            <a:r>
              <a:rPr lang="en-US" dirty="0" err="1"/>
              <a:t>Tomer</a:t>
            </a:r>
            <a:r>
              <a:rPr lang="en-US" dirty="0"/>
              <a:t>, S.K., Guerif, M., Buis, S., Durand, P., </a:t>
            </a:r>
            <a:r>
              <a:rPr lang="en-US" dirty="0" err="1"/>
              <a:t>Gascuel-Odoux</a:t>
            </a:r>
            <a:r>
              <a:rPr lang="en-US" dirty="0"/>
              <a:t>, C., 2012. Parameter estimation of a two-horizon soil profile by combining crop canopy and surface soil moisture observations using GLUE. Journal of Hydrology 456, 57-67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16632"/>
            <a:ext cx="864096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+mj-lt"/>
                <a:cs typeface="Aparajita" panose="020B0604020202020204" pitchFamily="34" charset="0"/>
              </a:rPr>
              <a:t>Perspectives</a:t>
            </a:r>
            <a:endParaRPr lang="fr-FR" sz="3200" b="1" dirty="0">
              <a:latin typeface="+mj-lt"/>
              <a:cs typeface="Aparajita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083221"/>
            <a:ext cx="85222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0000FF"/>
                </a:solidFill>
                <a:latin typeface="+mj-lt"/>
              </a:rPr>
              <a:t>Complete </a:t>
            </a:r>
            <a:r>
              <a:rPr lang="fr-FR" sz="2400" b="1" dirty="0" err="1" smtClean="0">
                <a:solidFill>
                  <a:srgbClr val="0000FF"/>
                </a:solidFill>
                <a:latin typeface="+mj-lt"/>
              </a:rPr>
              <a:t>Uncertainty</a:t>
            </a:r>
            <a:r>
              <a:rPr lang="fr-FR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FR" sz="2400" b="1" dirty="0" err="1" smtClean="0">
                <a:solidFill>
                  <a:srgbClr val="0000FF"/>
                </a:solidFill>
                <a:latin typeface="+mj-lt"/>
              </a:rPr>
              <a:t>study</a:t>
            </a:r>
            <a:r>
              <a:rPr lang="fr-FR" sz="2400" b="1" dirty="0" smtClean="0">
                <a:solidFill>
                  <a:srgbClr val="0000FF"/>
                </a:solidFill>
                <a:latin typeface="+mj-lt"/>
              </a:rPr>
              <a:t> in </a:t>
            </a:r>
            <a:r>
              <a:rPr lang="fr-FR" sz="2400" b="1" dirty="0">
                <a:solidFill>
                  <a:srgbClr val="0000FF"/>
                </a:solidFill>
                <a:latin typeface="+mj-lt"/>
              </a:rPr>
              <a:t>estimation of </a:t>
            </a:r>
            <a:r>
              <a:rPr lang="fr-FR" sz="2400" b="1" dirty="0" smtClean="0">
                <a:solidFill>
                  <a:srgbClr val="0000FF"/>
                </a:solidFill>
                <a:latin typeface="+mj-lt"/>
              </a:rPr>
              <a:t>AWC components</a:t>
            </a:r>
          </a:p>
          <a:p>
            <a:pPr>
              <a:spcAft>
                <a:spcPts val="600"/>
              </a:spcAft>
            </a:pPr>
            <a:r>
              <a:rPr lang="fr-FR" sz="400" b="1" dirty="0" smtClean="0">
                <a:solidFill>
                  <a:srgbClr val="0000FF"/>
                </a:solidFill>
                <a:latin typeface="+mj-lt"/>
              </a:rPr>
              <a:t> </a:t>
            </a:r>
            <a:endParaRPr lang="fr-FR" sz="4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 err="1" smtClean="0"/>
              <a:t>Study</a:t>
            </a:r>
            <a:r>
              <a:rPr lang="fr-FR" sz="2000" b="1" dirty="0" smtClean="0"/>
              <a:t> the impact of </a:t>
            </a:r>
            <a:r>
              <a:rPr lang="fr-FR" sz="2000" b="1" dirty="0" err="1" smtClean="0"/>
              <a:t>using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remotely-sensed</a:t>
            </a:r>
            <a:r>
              <a:rPr lang="fr-FR" sz="2000" b="1" dirty="0" smtClean="0"/>
              <a:t> </a:t>
            </a:r>
            <a:r>
              <a:rPr lang="fr-FR" sz="2000" b="1" dirty="0"/>
              <a:t>LAI-SSM </a:t>
            </a:r>
            <a:r>
              <a:rPr lang="fr-FR" sz="2000" b="1" dirty="0" smtClean="0"/>
              <a:t>for </a:t>
            </a:r>
            <a:r>
              <a:rPr lang="fr-FR" sz="2000" b="1" dirty="0" err="1" smtClean="0"/>
              <a:t>other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crops</a:t>
            </a:r>
            <a:r>
              <a:rPr lang="fr-FR" sz="2000" b="1" dirty="0" smtClean="0"/>
              <a:t> and combine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other</a:t>
            </a:r>
            <a:r>
              <a:rPr lang="fr-FR" sz="2000" b="1" dirty="0" smtClean="0"/>
              <a:t> sources of </a:t>
            </a:r>
            <a:r>
              <a:rPr lang="fr-FR" sz="2000" b="1" dirty="0" err="1" smtClean="0"/>
              <a:t>uncertainty</a:t>
            </a:r>
            <a:endParaRPr lang="fr-FR" sz="2000" b="1" dirty="0"/>
          </a:p>
          <a:p>
            <a:pPr marL="342900" indent="-342900">
              <a:buFont typeface="+mj-lt"/>
              <a:buAutoNum type="arabicPeriod"/>
            </a:pPr>
            <a:r>
              <a:rPr lang="fr-FR" sz="2000" b="1" dirty="0" err="1" smtClean="0"/>
              <a:t>Effect</a:t>
            </a:r>
            <a:r>
              <a:rPr lang="fr-FR" sz="2000" b="1" dirty="0" smtClean="0"/>
              <a:t> </a:t>
            </a:r>
            <a:r>
              <a:rPr lang="fr-FR" sz="2000" b="1" dirty="0"/>
              <a:t>of </a:t>
            </a:r>
            <a:r>
              <a:rPr lang="fr-FR" sz="2000" b="1" dirty="0" err="1"/>
              <a:t>uncertainty</a:t>
            </a:r>
            <a:r>
              <a:rPr lang="fr-FR" sz="2000" b="1" dirty="0"/>
              <a:t> in </a:t>
            </a:r>
            <a:r>
              <a:rPr lang="fr-FR" sz="2000" b="1" dirty="0" err="1" smtClean="0"/>
              <a:t>rainfall</a:t>
            </a:r>
            <a:r>
              <a:rPr lang="fr-FR" sz="2000" b="1" dirty="0" smtClean="0"/>
              <a:t>? Land Use?</a:t>
            </a:r>
            <a:endParaRPr lang="fr-FR" sz="2000" dirty="0" smtClean="0"/>
          </a:p>
          <a:p>
            <a:pPr marL="342900" indent="-342900">
              <a:buFont typeface="+mj-lt"/>
              <a:buAutoNum type="arabicPeriod"/>
            </a:pPr>
            <a:endParaRPr lang="fr-FR" sz="20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5802" y="3284984"/>
            <a:ext cx="858950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0000FF"/>
                </a:solidFill>
                <a:latin typeface="+mj-lt"/>
              </a:rPr>
              <a:t>Spatial </a:t>
            </a:r>
            <a:r>
              <a:rPr lang="fr-FR" sz="2400" b="1" dirty="0">
                <a:solidFill>
                  <a:srgbClr val="0000FF"/>
                </a:solidFill>
                <a:latin typeface="+mj-lt"/>
              </a:rPr>
              <a:t>Application of the </a:t>
            </a:r>
            <a:r>
              <a:rPr lang="fr-FR" sz="2400" b="1" dirty="0" err="1">
                <a:solidFill>
                  <a:srgbClr val="0000FF"/>
                </a:solidFill>
                <a:latin typeface="+mj-lt"/>
              </a:rPr>
              <a:t>approach</a:t>
            </a:r>
            <a:r>
              <a:rPr lang="fr-FR" sz="2400" b="1" dirty="0">
                <a:solidFill>
                  <a:srgbClr val="0000FF"/>
                </a:solidFill>
                <a:latin typeface="+mj-lt"/>
              </a:rPr>
              <a:t> </a:t>
            </a:r>
            <a:endParaRPr lang="fr-FR" sz="2400" b="1" dirty="0" smtClean="0">
              <a:solidFill>
                <a:srgbClr val="0000FF"/>
              </a:solidFill>
              <a:latin typeface="+mj-lt"/>
            </a:endParaRPr>
          </a:p>
          <a:p>
            <a:pPr>
              <a:lnSpc>
                <a:spcPts val="2400"/>
              </a:lnSpc>
            </a:pPr>
            <a:endParaRPr lang="fr-FR" sz="2000" dirty="0" smtClean="0">
              <a:latin typeface="+mj-lt"/>
            </a:endParaRPr>
          </a:p>
          <a:p>
            <a:pPr>
              <a:lnSpc>
                <a:spcPts val="2400"/>
              </a:lnSpc>
            </a:pPr>
            <a:r>
              <a:rPr lang="fr-FR" sz="2000" dirty="0" smtClean="0">
                <a:latin typeface="+mj-lt"/>
              </a:rPr>
              <a:t>Multiple point inversion </a:t>
            </a:r>
            <a:r>
              <a:rPr lang="fr-FR" sz="2000" dirty="0" err="1" smtClean="0">
                <a:latin typeface="+mj-lt"/>
              </a:rPr>
              <a:t>cannot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be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spatially</a:t>
            </a:r>
            <a:r>
              <a:rPr lang="fr-FR" sz="2000" dirty="0" smtClean="0">
                <a:latin typeface="+mj-lt"/>
              </a:rPr>
              <a:t> exhaustive due to </a:t>
            </a:r>
            <a:r>
              <a:rPr lang="fr-FR" sz="2000" dirty="0" err="1" smtClean="0">
                <a:latin typeface="+mj-lt"/>
              </a:rPr>
              <a:t>computational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cost</a:t>
            </a:r>
            <a:r>
              <a:rPr lang="fr-FR" sz="2000" dirty="0" smtClean="0">
                <a:latin typeface="+mj-lt"/>
              </a:rPr>
              <a:t>, large occurrence of non-</a:t>
            </a:r>
            <a:r>
              <a:rPr lang="fr-FR" sz="2000" dirty="0" err="1" smtClean="0">
                <a:latin typeface="+mj-lt"/>
              </a:rPr>
              <a:t>calibrated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crops</a:t>
            </a:r>
            <a:r>
              <a:rPr lang="fr-FR" sz="2000" dirty="0" smtClean="0">
                <a:latin typeface="+mj-lt"/>
              </a:rPr>
              <a:t>, …</a:t>
            </a:r>
          </a:p>
          <a:p>
            <a:pPr>
              <a:lnSpc>
                <a:spcPts val="2400"/>
              </a:lnSpc>
            </a:pPr>
            <a:endParaRPr lang="fr-FR" sz="2000" dirty="0" smtClean="0">
              <a:latin typeface="+mj-lt"/>
            </a:endParaRPr>
          </a:p>
          <a:p>
            <a:pPr marL="342900" indent="-342900">
              <a:lnSpc>
                <a:spcPts val="2400"/>
              </a:lnSpc>
              <a:buFont typeface="Symbol" panose="05050102010706020507" pitchFamily="18" charset="2"/>
              <a:buChar char="Þ"/>
            </a:pPr>
            <a:r>
              <a:rPr lang="fr-FR" sz="2000" b="1" dirty="0" err="1" smtClean="0">
                <a:latin typeface="+mj-lt"/>
              </a:rPr>
              <a:t>Need</a:t>
            </a:r>
            <a:r>
              <a:rPr lang="fr-FR" sz="2000" b="1" dirty="0" smtClean="0">
                <a:latin typeface="+mj-lt"/>
              </a:rPr>
              <a:t> of: 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j-lt"/>
              </a:rPr>
              <a:t>Spatial </a:t>
            </a:r>
            <a:r>
              <a:rPr lang="fr-FR" sz="2000" b="1" dirty="0" err="1" smtClean="0">
                <a:latin typeface="+mj-lt"/>
              </a:rPr>
              <a:t>sampling</a:t>
            </a:r>
            <a:r>
              <a:rPr lang="fr-FR" sz="2000" b="1" dirty="0" smtClean="0">
                <a:latin typeface="+mj-lt"/>
              </a:rPr>
              <a:t> 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+mj-lt"/>
              </a:rPr>
              <a:t>S</a:t>
            </a:r>
            <a:r>
              <a:rPr lang="fr-FR" sz="2000" b="1" dirty="0" smtClean="0">
                <a:latin typeface="+mj-lt"/>
              </a:rPr>
              <a:t>patialisation techniques</a:t>
            </a:r>
            <a:endParaRPr lang="fr-FR" sz="2000" b="1" dirty="0"/>
          </a:p>
          <a:p>
            <a:pPr marL="342900" indent="-342900">
              <a:lnSpc>
                <a:spcPts val="2400"/>
              </a:lnSpc>
              <a:buFont typeface="+mj-lt"/>
              <a:buAutoNum type="arabicPeriod"/>
            </a:pPr>
            <a:endParaRPr lang="fr-F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3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467544" y="260648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/>
            <a:r>
              <a:rPr lang="en-US" sz="2400" b="1" dirty="0" smtClean="0">
                <a:solidFill>
                  <a:srgbClr val="0000FF"/>
                </a:solidFill>
              </a:rPr>
              <a:t>A- Point </a:t>
            </a:r>
            <a:r>
              <a:rPr lang="en-US" sz="2400" b="1" dirty="0">
                <a:solidFill>
                  <a:srgbClr val="0000FF"/>
                </a:solidFill>
              </a:rPr>
              <a:t>scale </a:t>
            </a:r>
            <a:r>
              <a:rPr lang="en-US" sz="2400" b="1" dirty="0" smtClean="0">
                <a:solidFill>
                  <a:srgbClr val="0000FF"/>
                </a:solidFill>
              </a:rPr>
              <a:t>study </a:t>
            </a:r>
          </a:p>
          <a:p>
            <a:pPr lvl="0" algn="just"/>
            <a:r>
              <a:rPr lang="en-US" sz="2000" dirty="0"/>
              <a:t>What is the accuracy of the soil properties estimates obtained from model inversion? What are the impacts of crop, climate</a:t>
            </a:r>
            <a:r>
              <a:rPr lang="en-US" sz="2000" dirty="0">
                <a:solidFill>
                  <a:prstClr val="black"/>
                </a:solidFill>
              </a:rPr>
              <a:t>, quantity of observations</a:t>
            </a:r>
            <a:r>
              <a:rPr lang="en-US" sz="2000" dirty="0"/>
              <a:t> on the results?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179511" y="116632"/>
            <a:ext cx="8689885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endParaRPr lang="en-US" sz="18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79512" y="1545416"/>
            <a:ext cx="4752528" cy="2099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endParaRPr lang="en-US" sz="18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700808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Situations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Inversion: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(11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unflower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Sorghum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Turmeric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Maize)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Maddur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(2011 to 2013) and Flux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stations (2012 to 2013)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Wilting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Horizon-2 and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water content (AWC2)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Values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Information: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values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wilting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gur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444715" cy="26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28183"/>
              </p:ext>
            </p:extLst>
          </p:nvPr>
        </p:nvGraphicFramePr>
        <p:xfrm>
          <a:off x="107504" y="3789040"/>
          <a:ext cx="4593628" cy="1228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407"/>
                <a:gridCol w="1148407"/>
                <a:gridCol w="1148407"/>
                <a:gridCol w="1148407"/>
              </a:tblGrid>
              <a:tr h="2641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Rain+Irrigation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)/PET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0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2013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Sunflower / Sorghum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1.5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0.83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1.63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Turmeric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1.45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1.63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1.38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Maize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0.91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1.06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0.88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52956"/>
              </p:ext>
            </p:extLst>
          </p:nvPr>
        </p:nvGraphicFramePr>
        <p:xfrm>
          <a:off x="112614" y="5095448"/>
          <a:ext cx="487992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374"/>
                <a:gridCol w="504056"/>
                <a:gridCol w="1008112"/>
                <a:gridCol w="1008112"/>
                <a:gridCol w="11212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Soil </a:t>
                      </a:r>
                      <a:r>
                        <a:rPr lang="en-US" sz="1200" dirty="0" smtClean="0">
                          <a:effectLst/>
                        </a:rPr>
                        <a:t>Type</a:t>
                      </a:r>
                      <a:endParaRPr lang="fr-FR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of 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Plots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Field </a:t>
                      </a:r>
                      <a:r>
                        <a:rPr lang="en-US" sz="1200" dirty="0">
                          <a:effectLst/>
                        </a:rPr>
                        <a:t>Capacity </a:t>
                      </a:r>
                      <a:r>
                        <a:rPr lang="fr-FR" sz="1200" dirty="0">
                          <a:effectLst/>
                        </a:rPr>
                        <a:t>θ</a:t>
                      </a:r>
                      <a:r>
                        <a:rPr lang="en-US" sz="1200" baseline="-25000" dirty="0">
                          <a:effectLst/>
                        </a:rPr>
                        <a:t>FC</a:t>
                      </a:r>
                      <a:r>
                        <a:rPr lang="en-US" sz="1200" dirty="0">
                          <a:effectLst/>
                        </a:rPr>
                        <a:t> (g/g)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Wilting </a:t>
                      </a:r>
                      <a:r>
                        <a:rPr lang="en-US" sz="1200" dirty="0">
                          <a:effectLst/>
                        </a:rPr>
                        <a:t>Point </a:t>
                      </a:r>
                      <a:r>
                        <a:rPr lang="fr-FR" sz="1200" dirty="0">
                          <a:effectLst/>
                        </a:rPr>
                        <a:t>θ</a:t>
                      </a:r>
                      <a:r>
                        <a:rPr lang="en-US" sz="1200" baseline="-25000" dirty="0">
                          <a:effectLst/>
                        </a:rPr>
                        <a:t>WP</a:t>
                      </a:r>
                      <a:r>
                        <a:rPr lang="en-US" sz="1200" dirty="0">
                          <a:effectLst/>
                        </a:rPr>
                        <a:t> (g/g)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Available water 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Content AWC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(mm)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Sandy Loam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14.0 to 19.5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4.5 to 7.5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127.0 to 215.0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Sandy Clay Loam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17.5 to 23.5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6.5 to 11.0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139.0 to 231.0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Clay Loam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22.5 to 30.0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10.5 to 12.5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129.0 to 198.0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7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CE83-591E-4F68-ADB8-338DA322D68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7160"/>
            <a:ext cx="8229600" cy="259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"/>
          <p:cNvSpPr txBox="1"/>
          <p:nvPr/>
        </p:nvSpPr>
        <p:spPr>
          <a:xfrm>
            <a:off x="388614" y="116632"/>
            <a:ext cx="8503866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Examples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Uncertainty</a:t>
            </a:r>
            <a:r>
              <a:rPr lang="fr-FR" sz="2400" b="1" dirty="0" smtClean="0"/>
              <a:t> in the </a:t>
            </a:r>
            <a:r>
              <a:rPr lang="fr-FR" sz="2400" b="1" dirty="0" err="1" smtClean="0"/>
              <a:t>soil</a:t>
            </a:r>
            <a:r>
              <a:rPr lang="fr-FR" sz="2400" b="1" dirty="0" smtClean="0"/>
              <a:t> / </a:t>
            </a:r>
            <a:r>
              <a:rPr lang="fr-FR" sz="2400" b="1" dirty="0" err="1" smtClean="0"/>
              <a:t>crop</a:t>
            </a:r>
            <a:r>
              <a:rPr lang="fr-FR" sz="2400" b="1" dirty="0" smtClean="0"/>
              <a:t>  </a:t>
            </a:r>
            <a:r>
              <a:rPr lang="fr-FR" sz="2400" b="1" dirty="0" err="1" smtClean="0"/>
              <a:t>parameters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620688"/>
            <a:ext cx="380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Crop</a:t>
            </a:r>
            <a:r>
              <a:rPr lang="fr-FR" sz="2000" dirty="0" smtClean="0"/>
              <a:t> management (Turmeric </a:t>
            </a:r>
            <a:r>
              <a:rPr lang="fr-FR" sz="2000" dirty="0" err="1" smtClean="0"/>
              <a:t>Crop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43394" y="4822120"/>
            <a:ext cx="76129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Decision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Rule</a:t>
            </a:r>
            <a:r>
              <a:rPr lang="fr-FR" sz="2000" b="1" dirty="0" smtClean="0"/>
              <a:t> for </a:t>
            </a:r>
            <a:r>
              <a:rPr lang="fr-FR" sz="2000" b="1" dirty="0" err="1" smtClean="0"/>
              <a:t>Sowing</a:t>
            </a:r>
            <a:r>
              <a:rPr lang="fr-FR" sz="2000" b="1" dirty="0" smtClean="0"/>
              <a:t> date: </a:t>
            </a:r>
          </a:p>
          <a:p>
            <a:r>
              <a:rPr lang="fr-FR" sz="2000" dirty="0" err="1" smtClean="0"/>
              <a:t>Sowing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assumed</a:t>
            </a:r>
            <a:r>
              <a:rPr lang="fr-FR" sz="2000" dirty="0" smtClean="0"/>
              <a:t> if 10 </a:t>
            </a:r>
            <a:r>
              <a:rPr lang="fr-FR" sz="2000" dirty="0" err="1" smtClean="0"/>
              <a:t>day</a:t>
            </a:r>
            <a:r>
              <a:rPr lang="fr-FR" sz="2000" dirty="0" smtClean="0"/>
              <a:t> </a:t>
            </a:r>
            <a:r>
              <a:rPr lang="fr-FR" sz="2000" dirty="0" err="1" smtClean="0"/>
              <a:t>rainfall</a:t>
            </a:r>
            <a:r>
              <a:rPr lang="fr-FR" sz="2000" dirty="0" smtClean="0"/>
              <a:t> &gt; 30 mm (</a:t>
            </a:r>
            <a:r>
              <a:rPr lang="fr-FR" sz="2000" dirty="0" err="1" smtClean="0"/>
              <a:t>starting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1st of May)</a:t>
            </a:r>
          </a:p>
          <a:p>
            <a:endParaRPr lang="fr-FR" sz="2000" dirty="0"/>
          </a:p>
          <a:p>
            <a:r>
              <a:rPr lang="fr-FR" sz="2000" b="1" dirty="0" err="1"/>
              <a:t>Decision</a:t>
            </a:r>
            <a:r>
              <a:rPr lang="fr-FR" sz="2000" b="1" dirty="0"/>
              <a:t> </a:t>
            </a:r>
            <a:r>
              <a:rPr lang="fr-FR" sz="2000" b="1" dirty="0" err="1"/>
              <a:t>Rule</a:t>
            </a:r>
            <a:r>
              <a:rPr lang="fr-FR" sz="2000" b="1" dirty="0"/>
              <a:t> for </a:t>
            </a:r>
            <a:r>
              <a:rPr lang="fr-FR" sz="2000" b="1" dirty="0" err="1" smtClean="0"/>
              <a:t>frequency</a:t>
            </a:r>
            <a:r>
              <a:rPr lang="fr-FR" sz="2000" b="1" dirty="0" smtClean="0"/>
              <a:t> and date of Irrigation: </a:t>
            </a:r>
          </a:p>
          <a:p>
            <a:r>
              <a:rPr lang="fr-FR" sz="2000" dirty="0" smtClean="0"/>
              <a:t>Irrigation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assumed</a:t>
            </a:r>
            <a:r>
              <a:rPr lang="fr-FR" sz="2000" dirty="0" smtClean="0"/>
              <a:t> if </a:t>
            </a:r>
            <a:r>
              <a:rPr lang="fr-FR" sz="2000" dirty="0"/>
              <a:t>10 </a:t>
            </a:r>
            <a:r>
              <a:rPr lang="fr-FR" sz="2000" dirty="0" err="1"/>
              <a:t>day</a:t>
            </a:r>
            <a:r>
              <a:rPr lang="fr-FR" sz="2000" dirty="0"/>
              <a:t> </a:t>
            </a:r>
            <a:r>
              <a:rPr lang="fr-FR" sz="2000" dirty="0" err="1"/>
              <a:t>rainfall</a:t>
            </a:r>
            <a:r>
              <a:rPr lang="fr-FR" sz="2000" dirty="0"/>
              <a:t> &lt;</a:t>
            </a:r>
            <a:r>
              <a:rPr lang="fr-FR" sz="2000" dirty="0" smtClean="0"/>
              <a:t> 30 mm (for </a:t>
            </a:r>
            <a:r>
              <a:rPr lang="fr-FR" sz="2000" dirty="0" err="1" smtClean="0"/>
              <a:t>turmeric</a:t>
            </a:r>
            <a:r>
              <a:rPr lang="fr-FR" sz="2000" dirty="0" smtClean="0"/>
              <a:t>) 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4" y="1231598"/>
            <a:ext cx="8146597" cy="97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5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1A9CCE83-591E-4F68-ADB8-338DA322D68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" name="Group 25"/>
          <p:cNvGrpSpPr/>
          <p:nvPr/>
        </p:nvGrpSpPr>
        <p:grpSpPr>
          <a:xfrm>
            <a:off x="5436096" y="3769295"/>
            <a:ext cx="3294821" cy="307777"/>
            <a:chOff x="897632" y="6213890"/>
            <a:chExt cx="3294821" cy="246699"/>
          </a:xfrm>
        </p:grpSpPr>
        <p:sp>
          <p:nvSpPr>
            <p:cNvPr id="8" name="Flowchart: Connector 4"/>
            <p:cNvSpPr/>
            <p:nvPr/>
          </p:nvSpPr>
          <p:spPr>
            <a:xfrm>
              <a:off x="1147267" y="6305291"/>
              <a:ext cx="71689" cy="7168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Flowchart: Connector 5"/>
            <p:cNvSpPr/>
            <p:nvPr/>
          </p:nvSpPr>
          <p:spPr>
            <a:xfrm>
              <a:off x="2401824" y="6313443"/>
              <a:ext cx="71689" cy="7168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897632" y="6213890"/>
              <a:ext cx="3294821" cy="24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         Map Points    	Field Points</a:t>
              </a:r>
              <a:endParaRPr lang="en-US" sz="1400" dirty="0"/>
            </a:p>
          </p:txBody>
        </p:sp>
      </p:grpSp>
      <p:sp>
        <p:nvSpPr>
          <p:cNvPr id="11" name="ZoneTexte 1"/>
          <p:cNvSpPr txBox="1"/>
          <p:nvPr/>
        </p:nvSpPr>
        <p:spPr>
          <a:xfrm>
            <a:off x="388614" y="116632"/>
            <a:ext cx="8503866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Examples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Uncertainty</a:t>
            </a:r>
            <a:r>
              <a:rPr lang="fr-FR" sz="2400" b="1" dirty="0" smtClean="0"/>
              <a:t> in the </a:t>
            </a:r>
            <a:r>
              <a:rPr lang="fr-FR" sz="2400" b="1" dirty="0" err="1" smtClean="0"/>
              <a:t>soil</a:t>
            </a:r>
            <a:r>
              <a:rPr lang="fr-FR" sz="2400" b="1" dirty="0" smtClean="0"/>
              <a:t> / </a:t>
            </a:r>
            <a:r>
              <a:rPr lang="fr-FR" sz="2400" b="1" dirty="0" err="1" smtClean="0"/>
              <a:t>crop</a:t>
            </a:r>
            <a:r>
              <a:rPr lang="fr-FR" sz="2400" b="1" dirty="0" smtClean="0"/>
              <a:t>  </a:t>
            </a:r>
            <a:r>
              <a:rPr lang="fr-FR" sz="2400" b="1" dirty="0" err="1" smtClean="0"/>
              <a:t>parameters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620688"/>
            <a:ext cx="3405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Non </a:t>
            </a:r>
            <a:r>
              <a:rPr lang="fr-FR" sz="2000" dirty="0" err="1" smtClean="0"/>
              <a:t>estimated</a:t>
            </a:r>
            <a:r>
              <a:rPr lang="fr-FR" sz="2000" dirty="0" smtClean="0"/>
              <a:t> </a:t>
            </a:r>
            <a:r>
              <a:rPr lang="fr-FR" sz="2000" dirty="0" err="1" smtClean="0"/>
              <a:t>Soil</a:t>
            </a:r>
            <a:r>
              <a:rPr lang="fr-FR" sz="2000" dirty="0" smtClean="0"/>
              <a:t> </a:t>
            </a:r>
            <a:r>
              <a:rPr lang="fr-FR" sz="2000" dirty="0" err="1" smtClean="0"/>
              <a:t>parameters</a:t>
            </a:r>
            <a:endParaRPr lang="fr-F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5252" r="7600" b="1682"/>
          <a:stretch/>
        </p:blipFill>
        <p:spPr bwMode="auto">
          <a:xfrm>
            <a:off x="167009" y="1556792"/>
            <a:ext cx="53220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 descr="C:\Documents and Settings\sreelash\My Documents\Downloads\soil_T.jpg"/>
          <p:cNvPicPr/>
          <p:nvPr/>
        </p:nvPicPr>
        <p:blipFill>
          <a:blip r:embed="rId3"/>
          <a:srcRect r="2427" b="1986"/>
          <a:stretch>
            <a:fillRect/>
          </a:stretch>
        </p:blipFill>
        <p:spPr bwMode="auto">
          <a:xfrm>
            <a:off x="5685731" y="1772816"/>
            <a:ext cx="3318181" cy="296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-29046" y="474168"/>
            <a:ext cx="8608748" cy="5953394"/>
            <a:chOff x="-29046" y="474168"/>
            <a:chExt cx="8608748" cy="5953394"/>
          </a:xfrm>
        </p:grpSpPr>
        <p:sp>
          <p:nvSpPr>
            <p:cNvPr id="22" name="Ellipse 21"/>
            <p:cNvSpPr/>
            <p:nvPr/>
          </p:nvSpPr>
          <p:spPr>
            <a:xfrm rot="2896247">
              <a:off x="2218700" y="1533853"/>
              <a:ext cx="2328167" cy="39993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 rot="20440061">
              <a:off x="-29046" y="4496369"/>
              <a:ext cx="3000979" cy="19311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1543775" y="474168"/>
              <a:ext cx="7035927" cy="4684004"/>
              <a:chOff x="1543775" y="474168"/>
              <a:chExt cx="7035927" cy="4684004"/>
            </a:xfrm>
          </p:grpSpPr>
          <p:sp>
            <p:nvSpPr>
              <p:cNvPr id="27" name="Ellipse 26"/>
              <p:cNvSpPr/>
              <p:nvPr/>
            </p:nvSpPr>
            <p:spPr>
              <a:xfrm rot="5400000">
                <a:off x="5170443" y="-772347"/>
                <a:ext cx="2162744" cy="465577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Text Box 7"/>
              <p:cNvSpPr txBox="1">
                <a:spLocks noChangeArrowheads="1"/>
              </p:cNvSpPr>
              <p:nvPr/>
            </p:nvSpPr>
            <p:spPr bwMode="auto">
              <a:xfrm>
                <a:off x="4259222" y="755528"/>
                <a:ext cx="396081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dirty="0" smtClean="0"/>
                  <a:t>Observable variables (RS)</a:t>
                </a:r>
                <a:endParaRPr lang="fr-FR" altLang="fr-FR" dirty="0"/>
              </a:p>
            </p:txBody>
          </p:sp>
          <p:cxnSp>
            <p:nvCxnSpPr>
              <p:cNvPr id="23" name="Connecteur en arc 22"/>
              <p:cNvCxnSpPr/>
              <p:nvPr/>
            </p:nvCxnSpPr>
            <p:spPr>
              <a:xfrm rot="10800000" flipV="1">
                <a:off x="1543775" y="1802738"/>
                <a:ext cx="3545716" cy="3355434"/>
              </a:xfrm>
              <a:prstGeom prst="curvedConnector3">
                <a:avLst>
                  <a:gd name="adj1" fmla="val 50000"/>
                </a:avLst>
              </a:prstGeom>
              <a:ln w="38100" cmpd="dbl">
                <a:solidFill>
                  <a:srgbClr val="CC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 Box 104"/>
          <p:cNvSpPr txBox="1">
            <a:spLocks noChangeArrowheads="1"/>
          </p:cNvSpPr>
          <p:nvPr/>
        </p:nvSpPr>
        <p:spPr bwMode="auto">
          <a:xfrm>
            <a:off x="5125595" y="3640956"/>
            <a:ext cx="2218813" cy="2308324"/>
          </a:xfrm>
          <a:prstGeom prst="rect">
            <a:avLst/>
          </a:prstGeom>
          <a:solidFill>
            <a:srgbClr val="00CCFF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moisture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water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percolation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groundwater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recharge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N, volatilisation, Nitrate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leaching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10"/>
          <p:cNvSpPr txBox="1">
            <a:spLocks noChangeArrowheads="1"/>
          </p:cNvSpPr>
          <p:nvPr/>
        </p:nvSpPr>
        <p:spPr bwMode="auto">
          <a:xfrm>
            <a:off x="5119245" y="2717626"/>
            <a:ext cx="2225163" cy="923330"/>
          </a:xfrm>
          <a:prstGeom prst="rect">
            <a:avLst/>
          </a:prstGeom>
          <a:solidFill>
            <a:srgbClr val="92D05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spcAft>
                <a:spcPts val="1200"/>
              </a:spcAft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harvest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13" descr="logo_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68" y="2636912"/>
            <a:ext cx="1508125" cy="11969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427984" y="3173914"/>
            <a:ext cx="553794" cy="287338"/>
          </a:xfrm>
          <a:prstGeom prst="rightArrow">
            <a:avLst>
              <a:gd name="adj1" fmla="val 50000"/>
              <a:gd name="adj2" fmla="val 50138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altLang="fr-FR"/>
          </a:p>
        </p:txBody>
      </p:sp>
      <p:grpSp>
        <p:nvGrpSpPr>
          <p:cNvPr id="34" name="Groupe 33"/>
          <p:cNvGrpSpPr/>
          <p:nvPr/>
        </p:nvGrpSpPr>
        <p:grpSpPr>
          <a:xfrm>
            <a:off x="5089491" y="2984935"/>
            <a:ext cx="3918968" cy="3898806"/>
            <a:chOff x="5089491" y="2984935"/>
            <a:chExt cx="3918968" cy="3898806"/>
          </a:xfrm>
        </p:grpSpPr>
        <p:sp>
          <p:nvSpPr>
            <p:cNvPr id="3" name="Rectangle 2"/>
            <p:cNvSpPr/>
            <p:nvPr/>
          </p:nvSpPr>
          <p:spPr>
            <a:xfrm>
              <a:off x="5089491" y="6237312"/>
              <a:ext cx="2218813" cy="55436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accent1"/>
                  </a:solidFill>
                </a:rPr>
                <a:t>2D </a:t>
              </a:r>
              <a:r>
                <a:rPr lang="fr-FR" dirty="0" err="1" smtClean="0">
                  <a:solidFill>
                    <a:schemeClr val="accent1"/>
                  </a:solidFill>
                </a:rPr>
                <a:t>Groundwater</a:t>
              </a:r>
              <a:r>
                <a:rPr lang="fr-FR" dirty="0" smtClean="0">
                  <a:solidFill>
                    <a:schemeClr val="accent1"/>
                  </a:solidFill>
                </a:rPr>
                <a:t> </a:t>
              </a:r>
              <a:r>
                <a:rPr lang="fr-FR" dirty="0" err="1" smtClean="0">
                  <a:solidFill>
                    <a:schemeClr val="accent1"/>
                  </a:solidFill>
                </a:rPr>
                <a:t>Modelling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6" name="Flèche courbée vers le bas 5"/>
            <p:cNvSpPr/>
            <p:nvPr/>
          </p:nvSpPr>
          <p:spPr>
            <a:xfrm rot="1337227">
              <a:off x="7200121" y="2984935"/>
              <a:ext cx="771390" cy="309345"/>
            </a:xfrm>
            <a:prstGeom prst="curvedDownArrow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Flèche courbée vers la droite 7"/>
            <p:cNvSpPr/>
            <p:nvPr/>
          </p:nvSpPr>
          <p:spPr>
            <a:xfrm rot="15460147">
              <a:off x="7460476" y="4181697"/>
              <a:ext cx="367075" cy="922408"/>
            </a:xfrm>
            <a:prstGeom prst="curvedRightArrow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87572" y="3371319"/>
              <a:ext cx="1620887" cy="1021263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r-FR" dirty="0" err="1" smtClean="0">
                  <a:solidFill>
                    <a:schemeClr val="accent1"/>
                  </a:solidFill>
                </a:rPr>
                <a:t>Economic</a:t>
              </a:r>
              <a:r>
                <a:rPr lang="fr-FR" dirty="0" smtClean="0">
                  <a:solidFill>
                    <a:schemeClr val="accent1"/>
                  </a:solidFill>
                </a:rPr>
                <a:t> and </a:t>
              </a:r>
              <a:r>
                <a:rPr lang="fr-FR" dirty="0" err="1" smtClean="0">
                  <a:solidFill>
                    <a:schemeClr val="accent1"/>
                  </a:solidFill>
                </a:rPr>
                <a:t>decision</a:t>
              </a:r>
              <a:r>
                <a:rPr lang="fr-FR" dirty="0" smtClean="0">
                  <a:solidFill>
                    <a:schemeClr val="accent1"/>
                  </a:solidFill>
                </a:rPr>
                <a:t>  </a:t>
              </a:r>
              <a:r>
                <a:rPr lang="fr-FR" dirty="0" err="1">
                  <a:solidFill>
                    <a:schemeClr val="accent1"/>
                  </a:solidFill>
                </a:rPr>
                <a:t>modelling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29" name="Double flèche horizontale 28"/>
            <p:cNvSpPr/>
            <p:nvPr/>
          </p:nvSpPr>
          <p:spPr>
            <a:xfrm rot="5400000">
              <a:off x="6048163" y="5985283"/>
              <a:ext cx="288032" cy="216026"/>
            </a:xfrm>
            <a:prstGeom prst="leftRightArrow">
              <a:avLst>
                <a:gd name="adj1" fmla="val 37608"/>
                <a:gd name="adj2" fmla="val 50000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lèche courbée vers la droite 32"/>
            <p:cNvSpPr/>
            <p:nvPr/>
          </p:nvSpPr>
          <p:spPr>
            <a:xfrm rot="11977009">
              <a:off x="7787941" y="4360545"/>
              <a:ext cx="664998" cy="2523196"/>
            </a:xfrm>
            <a:prstGeom prst="curvedRightArrow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915816" y="38146"/>
            <a:ext cx="3475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General Objective</a:t>
            </a:r>
            <a:endParaRPr lang="fr-FR" sz="32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t="55504" r="57159" b="21944"/>
          <a:stretch/>
        </p:blipFill>
        <p:spPr bwMode="auto">
          <a:xfrm>
            <a:off x="4716016" y="1088089"/>
            <a:ext cx="1620000" cy="104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3" t="55975" r="17633" b="21473"/>
          <a:stretch/>
        </p:blipFill>
        <p:spPr bwMode="auto">
          <a:xfrm>
            <a:off x="6300192" y="1088089"/>
            <a:ext cx="1620000" cy="106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02986" y="1285316"/>
            <a:ext cx="3426644" cy="5383282"/>
            <a:chOff x="102986" y="1285316"/>
            <a:chExt cx="3426644" cy="5383282"/>
          </a:xfrm>
        </p:grpSpPr>
        <p:sp>
          <p:nvSpPr>
            <p:cNvPr id="39" name="ZoneTexte 38"/>
            <p:cNvSpPr txBox="1"/>
            <p:nvPr/>
          </p:nvSpPr>
          <p:spPr>
            <a:xfrm>
              <a:off x="102986" y="5745268"/>
              <a:ext cx="3426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AWC components?</a:t>
              </a:r>
            </a:p>
            <a:p>
              <a:r>
                <a:rPr lang="fr-FR" dirty="0" smtClean="0">
                  <a:solidFill>
                    <a:srgbClr val="C00000"/>
                  </a:solidFill>
                </a:rPr>
                <a:t>- </a:t>
              </a:r>
              <a:r>
                <a:rPr lang="fr-FR" dirty="0" err="1" smtClean="0">
                  <a:solidFill>
                    <a:srgbClr val="C00000"/>
                  </a:solidFill>
                </a:rPr>
                <a:t>Soil</a:t>
              </a:r>
              <a:r>
                <a:rPr lang="fr-FR" dirty="0" smtClean="0">
                  <a:solidFill>
                    <a:srgbClr val="C00000"/>
                  </a:solidFill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</a:rPr>
                <a:t>hydraulic</a:t>
              </a:r>
              <a:r>
                <a:rPr lang="fr-FR" dirty="0" smtClean="0">
                  <a:solidFill>
                    <a:srgbClr val="C00000"/>
                  </a:solidFill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</a:rPr>
                <a:t>properties</a:t>
              </a:r>
              <a:r>
                <a:rPr lang="fr-FR" dirty="0" smtClean="0">
                  <a:solidFill>
                    <a:srgbClr val="C00000"/>
                  </a:solidFill>
                </a:rPr>
                <a:t> (FC, WP)</a:t>
              </a:r>
            </a:p>
            <a:p>
              <a:r>
                <a:rPr lang="fr-FR" dirty="0" smtClean="0">
                  <a:solidFill>
                    <a:srgbClr val="C00000"/>
                  </a:solidFill>
                </a:rPr>
                <a:t>- </a:t>
              </a:r>
              <a:r>
                <a:rPr lang="fr-FR" dirty="0" err="1" smtClean="0">
                  <a:solidFill>
                    <a:srgbClr val="C00000"/>
                  </a:solidFill>
                </a:rPr>
                <a:t>Soil</a:t>
              </a:r>
              <a:r>
                <a:rPr lang="fr-FR" dirty="0" smtClean="0">
                  <a:solidFill>
                    <a:srgbClr val="C00000"/>
                  </a:solidFill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</a:rPr>
                <a:t>depth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pic>
          <p:nvPicPr>
            <p:cNvPr id="40" name="Picture 28" descr="nuage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" t="2126" r="2165" b="2126"/>
            <a:stretch>
              <a:fillRect/>
            </a:stretch>
          </p:blipFill>
          <p:spPr bwMode="auto">
            <a:xfrm>
              <a:off x="507321" y="1376465"/>
              <a:ext cx="855660" cy="859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0" descr="blé2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21" y="2459139"/>
              <a:ext cx="855660" cy="85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1" descr="tracteur-gps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09" y="3540227"/>
              <a:ext cx="855660" cy="85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9" descr="profil-de-sol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2" b="18947"/>
            <a:stretch>
              <a:fillRect/>
            </a:stretch>
          </p:blipFill>
          <p:spPr bwMode="auto">
            <a:xfrm>
              <a:off x="512566" y="4731832"/>
              <a:ext cx="855660" cy="857408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</p:pic>
        <p:sp>
          <p:nvSpPr>
            <p:cNvPr id="44" name="AutoShape 11"/>
            <p:cNvSpPr>
              <a:spLocks noChangeArrowheads="1"/>
            </p:cNvSpPr>
            <p:nvPr/>
          </p:nvSpPr>
          <p:spPr bwMode="auto">
            <a:xfrm>
              <a:off x="1732155" y="3178031"/>
              <a:ext cx="607597" cy="286525"/>
            </a:xfrm>
            <a:prstGeom prst="rightArrow">
              <a:avLst>
                <a:gd name="adj1" fmla="val 50000"/>
                <a:gd name="adj2" fmla="val 50138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fr-FR" alt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460455" y="1285316"/>
              <a:ext cx="896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Climate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08019" y="2702932"/>
              <a:ext cx="663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Plant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12817" y="3885346"/>
              <a:ext cx="1019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Practices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621847" y="497681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Soil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0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reelash\Desktop\p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"/>
          <a:stretch>
            <a:fillRect/>
          </a:stretch>
        </p:blipFill>
        <p:spPr>
          <a:xfrm>
            <a:off x="457200" y="948854"/>
            <a:ext cx="3505200" cy="2597150"/>
          </a:xfrm>
        </p:spPr>
      </p:pic>
      <p:pic>
        <p:nvPicPr>
          <p:cNvPr id="6147" name="Picture 2" descr="C:\Documents and Settings\sreelash\Desktop\p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"/>
          <a:stretch>
            <a:fillRect/>
          </a:stretch>
        </p:blipFill>
        <p:spPr bwMode="auto">
          <a:xfrm>
            <a:off x="5247530" y="3573016"/>
            <a:ext cx="3220605" cy="24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29480" y="87288"/>
            <a:ext cx="8763000" cy="5334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State of the art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152400" y="3817467"/>
            <a:ext cx="4419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chemeClr val="hlink"/>
                </a:solidFill>
              </a:rPr>
              <a:t>Inversion of Hydrological Models:</a:t>
            </a:r>
          </a:p>
          <a:p>
            <a:pPr eaLnBrk="1" hangingPunct="1"/>
            <a:endParaRPr lang="en-US" altLang="fr-FR" b="1" dirty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fr-FR" b="1" dirty="0"/>
              <a:t>Variable:</a:t>
            </a:r>
            <a:r>
              <a:rPr lang="en-US" altLang="fr-FR" dirty="0"/>
              <a:t> Surface soil Moisture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fr-FR" b="1" dirty="0">
                <a:solidFill>
                  <a:srgbClr val="FF0000"/>
                </a:solidFill>
              </a:rPr>
              <a:t>Good estimation of surface layer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fr-FR" b="1" dirty="0">
                <a:solidFill>
                  <a:srgbClr val="FF0000"/>
                </a:solidFill>
              </a:rPr>
              <a:t>No information about root zone properties.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fr-FR" sz="6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fr-FR" dirty="0"/>
              <a:t>      </a:t>
            </a:r>
            <a:r>
              <a:rPr lang="en-US" altLang="fr-FR" i="1" dirty="0" err="1">
                <a:solidFill>
                  <a:srgbClr val="9900CC"/>
                </a:solidFill>
              </a:rPr>
              <a:t>Montzka</a:t>
            </a:r>
            <a:r>
              <a:rPr lang="en-US" altLang="fr-FR" i="1" dirty="0">
                <a:solidFill>
                  <a:srgbClr val="9900CC"/>
                </a:solidFill>
              </a:rPr>
              <a:t> et al., 2011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fr-FR" i="1" dirty="0">
                <a:solidFill>
                  <a:srgbClr val="9900CC"/>
                </a:solidFill>
              </a:rPr>
              <a:t>      Ines and </a:t>
            </a:r>
            <a:r>
              <a:rPr lang="en-US" altLang="fr-FR" i="1" dirty="0" err="1">
                <a:solidFill>
                  <a:srgbClr val="9900CC"/>
                </a:solidFill>
              </a:rPr>
              <a:t>Mohanty</a:t>
            </a:r>
            <a:r>
              <a:rPr lang="en-US" altLang="fr-FR" i="1" dirty="0">
                <a:solidFill>
                  <a:srgbClr val="9900CC"/>
                </a:solidFill>
              </a:rPr>
              <a:t>, 2008 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4419600" y="894779"/>
            <a:ext cx="4724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b="1" dirty="0">
                <a:solidFill>
                  <a:schemeClr val="hlink"/>
                </a:solidFill>
              </a:rPr>
              <a:t>Inversion of Crop/Vegetation Models:</a:t>
            </a:r>
          </a:p>
          <a:p>
            <a:pPr eaLnBrk="1" hangingPunct="1"/>
            <a:endParaRPr lang="en-US" altLang="fr-FR" sz="400" b="1" dirty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fr-FR" b="1" dirty="0"/>
              <a:t> Variable: </a:t>
            </a:r>
            <a:r>
              <a:rPr lang="en-US" altLang="fr-FR" dirty="0"/>
              <a:t>Crop variables (Leaf Area Index (LAI), biomass, ET, Plant N content, …)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fr-FR" b="1" dirty="0">
                <a:solidFill>
                  <a:srgbClr val="FF0000"/>
                </a:solidFill>
              </a:rPr>
              <a:t>Crop variables bring information about root zone soil properties.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fr-FR" b="1" dirty="0" smtClean="0">
                <a:solidFill>
                  <a:srgbClr val="FF0000"/>
                </a:solidFill>
              </a:rPr>
              <a:t>But soil </a:t>
            </a:r>
            <a:r>
              <a:rPr lang="en-US" altLang="fr-FR" b="1" dirty="0">
                <a:solidFill>
                  <a:srgbClr val="FF0000"/>
                </a:solidFill>
              </a:rPr>
              <a:t>properties accuracy is limited</a:t>
            </a:r>
          </a:p>
          <a:p>
            <a:pPr eaLnBrk="1" hangingPunct="1"/>
            <a:endParaRPr lang="en-US" altLang="fr-FR" sz="600" b="1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fr-FR" i="1" dirty="0">
                <a:solidFill>
                  <a:srgbClr val="9900CC"/>
                </a:solidFill>
              </a:rPr>
              <a:t>     </a:t>
            </a:r>
            <a:r>
              <a:rPr lang="en-US" altLang="fr-FR" i="1" dirty="0" err="1">
                <a:solidFill>
                  <a:srgbClr val="9900CC"/>
                </a:solidFill>
              </a:rPr>
              <a:t>Varella</a:t>
            </a:r>
            <a:r>
              <a:rPr lang="en-US" altLang="fr-FR" i="1" dirty="0">
                <a:solidFill>
                  <a:srgbClr val="9900CC"/>
                </a:solidFill>
              </a:rPr>
              <a:t> et al., 2010</a:t>
            </a: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4267200" y="764704"/>
            <a:ext cx="0" cy="545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7504" y="6351711"/>
            <a:ext cx="9053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Most </a:t>
            </a:r>
            <a:r>
              <a:rPr lang="fr-FR" sz="2400" b="1" dirty="0" err="1" smtClean="0"/>
              <a:t>studies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performed</a:t>
            </a:r>
            <a:r>
              <a:rPr lang="fr-FR" sz="2400" b="1" dirty="0" smtClean="0"/>
              <a:t> on </a:t>
            </a:r>
            <a:r>
              <a:rPr lang="fr-FR" sz="2400" b="1" dirty="0" err="1" smtClean="0"/>
              <a:t>synthetic</a:t>
            </a:r>
            <a:r>
              <a:rPr lang="fr-FR" sz="2400" b="1" dirty="0" smtClean="0"/>
              <a:t> data or </a:t>
            </a:r>
            <a:r>
              <a:rPr lang="fr-FR" sz="2400" b="1" dirty="0" err="1" smtClean="0"/>
              <a:t>very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limited</a:t>
            </a:r>
            <a:r>
              <a:rPr lang="fr-FR" sz="2400" b="1" dirty="0" smtClean="0"/>
              <a:t> real </a:t>
            </a:r>
            <a:r>
              <a:rPr lang="fr-FR" sz="2400" b="1" dirty="0" err="1" smtClean="0"/>
              <a:t>dataset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68677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457200" y="-3154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err="1"/>
              <a:t>Research</a:t>
            </a:r>
            <a:r>
              <a:rPr lang="fr-FR" sz="3600" b="1" dirty="0"/>
              <a:t> questions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79512" y="116632"/>
            <a:ext cx="8789781" cy="2376264"/>
            <a:chOff x="179512" y="116632"/>
            <a:chExt cx="8789781" cy="2376264"/>
          </a:xfrm>
        </p:grpSpPr>
        <p:sp>
          <p:nvSpPr>
            <p:cNvPr id="38" name="Titre 1"/>
            <p:cNvSpPr txBox="1">
              <a:spLocks/>
            </p:cNvSpPr>
            <p:nvPr/>
          </p:nvSpPr>
          <p:spPr>
            <a:xfrm>
              <a:off x="179512" y="116632"/>
              <a:ext cx="4752528" cy="23762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b="1" dirty="0" smtClean="0">
                  <a:solidFill>
                    <a:srgbClr val="0000FF"/>
                  </a:solidFill>
                </a:rPr>
                <a:t>A- Point scale study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Is it possible to estimate accurately both surface and root zone soil properties? With which observation types?</a:t>
              </a:r>
            </a:p>
          </p:txBody>
        </p:sp>
        <p:sp>
          <p:nvSpPr>
            <p:cNvPr id="5" name="Titre 1"/>
            <p:cNvSpPr txBox="1">
              <a:spLocks/>
            </p:cNvSpPr>
            <p:nvPr/>
          </p:nvSpPr>
          <p:spPr>
            <a:xfrm>
              <a:off x="5227449" y="188640"/>
              <a:ext cx="3741844" cy="22322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n-US" sz="18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92075" indent="-92075" algn="l">
                <a:buFont typeface="Symbol" panose="05050102010706020507" pitchFamily="18" charset="2"/>
                <a:buChar char=""/>
              </a:pP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 Use of observations on both plant (LAI, BM) and soil  (SSM) : </a:t>
              </a:r>
              <a:r>
                <a:rPr lang="en-US" sz="1800" i="1" dirty="0" err="1" smtClean="0">
                  <a:solidFill>
                    <a:schemeClr val="bg1">
                      <a:lumMod val="65000"/>
                    </a:schemeClr>
                  </a:solidFill>
                </a:rPr>
                <a:t>Sreelash</a:t>
              </a:r>
              <a:r>
                <a:rPr lang="en-US" sz="1800" i="1" dirty="0" smtClean="0">
                  <a:solidFill>
                    <a:schemeClr val="bg1">
                      <a:lumMod val="65000"/>
                    </a:schemeClr>
                  </a:solidFill>
                </a:rPr>
                <a:t> et al, 2012</a:t>
              </a:r>
            </a:p>
          </p:txBody>
        </p:sp>
      </p:grpSp>
      <p:sp>
        <p:nvSpPr>
          <p:cNvPr id="6" name="Titre 1"/>
          <p:cNvSpPr txBox="1">
            <a:spLocks/>
          </p:cNvSpPr>
          <p:nvPr/>
        </p:nvSpPr>
        <p:spPr>
          <a:xfrm>
            <a:off x="5370397" y="4439736"/>
            <a:ext cx="3773603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indent="-92075" algn="just">
              <a:buFont typeface="Symbol" panose="05050102010706020507" pitchFamily="18" charset="2"/>
              <a:buChar char=""/>
            </a:pPr>
            <a:endParaRPr lang="en-US" sz="1800" dirty="0" smtClean="0"/>
          </a:p>
          <a:p>
            <a:pPr marL="92075" indent="-92075" algn="just">
              <a:buClr>
                <a:srgbClr val="0033CC"/>
              </a:buClr>
              <a:buFont typeface="Symbol" panose="05050102010706020507" pitchFamily="18" charset="2"/>
              <a:buChar char=""/>
            </a:pPr>
            <a:r>
              <a:rPr lang="en-US" sz="1800" dirty="0" smtClean="0">
                <a:solidFill>
                  <a:srgbClr val="0000FF"/>
                </a:solidFill>
              </a:rPr>
              <a:t> Sreelash </a:t>
            </a:r>
            <a:r>
              <a:rPr lang="en-US" sz="1800" dirty="0" err="1" smtClean="0">
                <a:solidFill>
                  <a:srgbClr val="0000FF"/>
                </a:solidFill>
              </a:rPr>
              <a:t>Cnes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post doc </a:t>
            </a:r>
            <a:r>
              <a:rPr lang="en-US" sz="1800" dirty="0" smtClean="0">
                <a:solidFill>
                  <a:srgbClr val="0000FF"/>
                </a:solidFill>
              </a:rPr>
              <a:t>at EMMAH</a:t>
            </a:r>
            <a:endParaRPr lang="en-US" sz="1800" dirty="0">
              <a:solidFill>
                <a:srgbClr val="0033CC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20420" y="3429001"/>
            <a:ext cx="8801580" cy="923425"/>
            <a:chOff x="120420" y="3429000"/>
            <a:chExt cx="8801580" cy="2360514"/>
          </a:xfrm>
        </p:grpSpPr>
        <p:sp>
          <p:nvSpPr>
            <p:cNvPr id="4" name="Titre 1"/>
            <p:cNvSpPr txBox="1">
              <a:spLocks/>
            </p:cNvSpPr>
            <p:nvPr/>
          </p:nvSpPr>
          <p:spPr>
            <a:xfrm>
              <a:off x="120420" y="3429000"/>
              <a:ext cx="7691940" cy="16561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r>
                <a:rPr lang="en-US" sz="2400" b="1" dirty="0" smtClean="0">
                  <a:solidFill>
                    <a:srgbClr val="0000FF"/>
                  </a:solidFill>
                </a:rPr>
                <a:t>B- Extension to spatial application with remote sensing</a:t>
              </a:r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5344683" y="4349353"/>
              <a:ext cx="3577317" cy="1440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n-US" sz="1800" dirty="0" smtClean="0"/>
            </a:p>
            <a:p>
              <a:pPr marL="92075" indent="-92075" algn="just">
                <a:buFont typeface="Symbol" panose="05050102010706020507" pitchFamily="18" charset="2"/>
                <a:buChar char=""/>
              </a:pP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 Sat Kumar  and </a:t>
              </a:r>
              <a:r>
                <a:rPr lang="en-US" sz="1800" dirty="0" err="1" smtClean="0">
                  <a:solidFill>
                    <a:schemeClr val="bg1">
                      <a:lumMod val="65000"/>
                    </a:schemeClr>
                  </a:solidFill>
                </a:rPr>
                <a:t>Sreelash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 K (PhD)</a:t>
              </a:r>
              <a:endParaRPr lang="en-US" sz="1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79512" y="1628800"/>
            <a:ext cx="8856984" cy="2099608"/>
            <a:chOff x="179512" y="1628800"/>
            <a:chExt cx="8856984" cy="2099608"/>
          </a:xfrm>
        </p:grpSpPr>
        <p:sp>
          <p:nvSpPr>
            <p:cNvPr id="11" name="Titre 1"/>
            <p:cNvSpPr txBox="1">
              <a:spLocks/>
            </p:cNvSpPr>
            <p:nvPr/>
          </p:nvSpPr>
          <p:spPr>
            <a:xfrm>
              <a:off x="179512" y="1628800"/>
              <a:ext cx="4752528" cy="20996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just">
                <a:buFontTx/>
                <a:buChar char="-"/>
              </a:pPr>
              <a:r>
                <a:rPr lang="en-US" sz="1800" dirty="0" smtClean="0"/>
                <a:t>What is the accuracy of the soil properties estimates obtained from model inversion?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1800" dirty="0" smtClean="0"/>
                <a:t>Does this accuracy depend on the configuration of the inversion (crop</a:t>
              </a:r>
              <a:r>
                <a:rPr lang="en-US" sz="1800" dirty="0"/>
                <a:t>, </a:t>
              </a:r>
              <a:r>
                <a:rPr lang="en-US" sz="1800" dirty="0" smtClean="0"/>
                <a:t>climate</a:t>
              </a:r>
              <a:r>
                <a:rPr lang="en-US" sz="1800" dirty="0" smtClean="0">
                  <a:solidFill>
                    <a:prstClr val="black"/>
                  </a:solidFill>
                </a:rPr>
                <a:t>, soil, n</a:t>
              </a:r>
              <a:r>
                <a:rPr lang="en-US" sz="1800" baseline="30000" dirty="0" smtClean="0">
                  <a:solidFill>
                    <a:prstClr val="black"/>
                  </a:solidFill>
                </a:rPr>
                <a:t>o</a:t>
              </a:r>
              <a:r>
                <a:rPr lang="en-US" sz="1800" dirty="0" smtClean="0">
                  <a:solidFill>
                    <a:prstClr val="black"/>
                  </a:solidFill>
                </a:rPr>
                <a:t> of observations, …)</a:t>
              </a:r>
              <a:r>
                <a:rPr lang="en-US" sz="1800" dirty="0"/>
                <a:t>?</a:t>
              </a:r>
              <a:endParaRPr lang="en-US" sz="1800" dirty="0" smtClean="0"/>
            </a:p>
          </p:txBody>
        </p:sp>
        <p:sp>
          <p:nvSpPr>
            <p:cNvPr id="12" name="Titr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5294652" y="2108137"/>
              <a:ext cx="3741844" cy="10328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92075" indent="-92075" algn="just">
                <a:buFontTx/>
                <a:buChar char="-"/>
              </a:pPr>
              <a:endParaRPr lang="en-US" sz="1800" dirty="0" smtClean="0">
                <a:solidFill>
                  <a:srgbClr val="0000FF"/>
                </a:solidFill>
              </a:endParaRPr>
            </a:p>
            <a:p>
              <a:pPr marL="92075" indent="-92075" algn="l">
                <a:buFont typeface="Symbol" panose="05050102010706020507" pitchFamily="18" charset="2"/>
                <a:buChar char=""/>
              </a:pPr>
              <a:r>
                <a:rPr lang="en-US" sz="1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</a:rPr>
                <a:t>Evaluation on actual ground data (2010-2013) </a:t>
              </a:r>
            </a:p>
            <a:p>
              <a:pPr algn="l"/>
              <a:r>
                <a:rPr lang="en-US" sz="1800" dirty="0" smtClean="0">
                  <a:solidFill>
                    <a:srgbClr val="0000FF"/>
                  </a:solidFill>
                </a:rPr>
                <a:t>(</a:t>
              </a:r>
              <a:r>
                <a:rPr lang="en-US" sz="1800" dirty="0">
                  <a:solidFill>
                    <a:srgbClr val="0000FF"/>
                  </a:solidFill>
                </a:rPr>
                <a:t>Sreelash </a:t>
              </a:r>
              <a:r>
                <a:rPr lang="en-US" sz="1800" dirty="0" err="1">
                  <a:solidFill>
                    <a:srgbClr val="0000FF"/>
                  </a:solidFill>
                </a:rPr>
                <a:t>Cnes</a:t>
              </a:r>
              <a:r>
                <a:rPr lang="en-US" sz="1800" dirty="0">
                  <a:solidFill>
                    <a:srgbClr val="0000FF"/>
                  </a:solidFill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</a:rPr>
                <a:t>post </a:t>
              </a:r>
              <a:r>
                <a:rPr lang="en-US" sz="1800" dirty="0">
                  <a:solidFill>
                    <a:srgbClr val="0000FF"/>
                  </a:solidFill>
                </a:rPr>
                <a:t>doc </a:t>
              </a:r>
              <a:r>
                <a:rPr lang="en-US" sz="1800" dirty="0" smtClean="0">
                  <a:solidFill>
                    <a:srgbClr val="0000FF"/>
                  </a:solidFill>
                </a:rPr>
                <a:t>at EMMAH </a:t>
              </a:r>
              <a:r>
                <a:rPr lang="en-US" sz="1800" dirty="0" err="1" smtClean="0">
                  <a:solidFill>
                    <a:srgbClr val="0000FF"/>
                  </a:solidFill>
                </a:rPr>
                <a:t>febr</a:t>
              </a:r>
              <a:r>
                <a:rPr lang="en-US" sz="1800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2014- </a:t>
              </a:r>
              <a:r>
                <a:rPr lang="en-US" sz="1800" dirty="0" err="1">
                  <a:solidFill>
                    <a:srgbClr val="0000FF"/>
                  </a:solidFill>
                </a:rPr>
                <a:t>jan</a:t>
              </a:r>
              <a:r>
                <a:rPr lang="en-US" sz="1800" dirty="0">
                  <a:solidFill>
                    <a:srgbClr val="0000FF"/>
                  </a:solidFill>
                </a:rPr>
                <a:t> 2016)</a:t>
              </a:r>
            </a:p>
            <a:p>
              <a:pPr algn="l"/>
              <a:endParaRPr lang="en-US" sz="18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Titre 1"/>
          <p:cNvSpPr txBox="1">
            <a:spLocks/>
          </p:cNvSpPr>
          <p:nvPr/>
        </p:nvSpPr>
        <p:spPr>
          <a:xfrm>
            <a:off x="107504" y="3933056"/>
            <a:ext cx="4957328" cy="1872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Inversion of Radar data in biophysical parameters and associated uncertainty</a:t>
            </a:r>
          </a:p>
          <a:p>
            <a:pPr marL="342900" indent="-342900" algn="just">
              <a:buFontTx/>
              <a:buChar char="-"/>
            </a:pPr>
            <a:endParaRPr lang="en-US" sz="1800" dirty="0" smtClean="0"/>
          </a:p>
          <a:p>
            <a:pPr marL="342900" indent="-342900" algn="just">
              <a:buFontTx/>
              <a:buChar char="-"/>
            </a:pPr>
            <a:r>
              <a:rPr lang="en-US" sz="1800" dirty="0" smtClean="0"/>
              <a:t>What are the impacts on the results of the inversion of the uncertainties linked to the spatial application?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132376" y="5733256"/>
            <a:ext cx="8809029" cy="1624826"/>
            <a:chOff x="132376" y="5733256"/>
            <a:chExt cx="8809029" cy="1624826"/>
          </a:xfrm>
        </p:grpSpPr>
        <p:sp>
          <p:nvSpPr>
            <p:cNvPr id="17" name="Titre 1"/>
            <p:cNvSpPr txBox="1">
              <a:spLocks/>
            </p:cNvSpPr>
            <p:nvPr/>
          </p:nvSpPr>
          <p:spPr>
            <a:xfrm>
              <a:off x="5364088" y="5733256"/>
              <a:ext cx="3577317" cy="14401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92075" indent="-92075" algn="just">
                <a:buFont typeface="Symbol" panose="05050102010706020507" pitchFamily="18" charset="2"/>
                <a:buChar char=""/>
              </a:pPr>
              <a:r>
                <a:rPr lang="en-US" sz="1800" dirty="0" smtClean="0"/>
                <a:t>  further work </a:t>
              </a:r>
              <a:endParaRPr lang="en-US" sz="1800" dirty="0" smtClean="0">
                <a:solidFill>
                  <a:srgbClr val="0033CC"/>
                </a:solidFill>
              </a:endParaRPr>
            </a:p>
            <a:p>
              <a:pPr marL="92075" indent="-92075" algn="just">
                <a:buFont typeface="Symbol" panose="05050102010706020507" pitchFamily="18" charset="2"/>
                <a:buChar char=""/>
              </a:pPr>
              <a:endParaRPr lang="en-US" sz="1800" dirty="0">
                <a:solidFill>
                  <a:srgbClr val="0033CC"/>
                </a:solidFill>
              </a:endParaRPr>
            </a:p>
          </p:txBody>
        </p:sp>
        <p:sp>
          <p:nvSpPr>
            <p:cNvPr id="18" name="Titre 1"/>
            <p:cNvSpPr txBox="1">
              <a:spLocks/>
            </p:cNvSpPr>
            <p:nvPr/>
          </p:nvSpPr>
          <p:spPr>
            <a:xfrm>
              <a:off x="132376" y="5733256"/>
              <a:ext cx="4957328" cy="16248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just">
                <a:buFontTx/>
                <a:buChar char="-"/>
              </a:pPr>
              <a:r>
                <a:rPr lang="en-US" sz="1800" dirty="0" smtClean="0"/>
                <a:t>From multi-points STICS model inversions to soil map generation</a:t>
              </a:r>
              <a:endParaRPr lang="en-US" sz="1800" dirty="0"/>
            </a:p>
            <a:p>
              <a:pPr marL="342900" indent="-342900" algn="just">
                <a:buFontTx/>
                <a:buChar char="-"/>
              </a:pPr>
              <a:endParaRPr lang="en-US" sz="1800" dirty="0" smtClean="0"/>
            </a:p>
            <a:p>
              <a:pPr marL="342900" indent="-342900" algn="just">
                <a:buFontTx/>
                <a:buChar char="-"/>
              </a:pPr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07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94819"/>
              </p:ext>
            </p:extLst>
          </p:nvPr>
        </p:nvGraphicFramePr>
        <p:xfrm>
          <a:off x="228600" y="838200"/>
          <a:ext cx="8763000" cy="56134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57400"/>
                <a:gridCol w="2646040"/>
                <a:gridCol w="405956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Crop and Soil Experiments in the watershed (2010 to 2013)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Crop  Experiments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Crops  Monitored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Turmeric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Marigold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Sorghum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Sunflower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Maize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Variables monitored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 plots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plots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 plots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 plots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 plots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LAI, Biomass ,Yield &amp;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farm and 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crop management activities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Soil Experiments</a:t>
                      </a:r>
                    </a:p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Surface Soil Moisture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Profile Soil Moisture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Soil pit test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Sieve Analysis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 plots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 plots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 plots (soil texture and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depth)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 Plots (Clay, silt and sand)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Farmer Survey *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Crop and farm management activities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Surveyed 75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farmers (for sowing data, fertilization, irrigation, harvest, etc)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Continuous surface and profile soil measurements: 30 days (Sep 2010) and 10 days (Aug 2013)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Available Data: Field Data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44044"/>
            <a:ext cx="412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 Farmer survey done by field team of </a:t>
            </a:r>
            <a:r>
              <a:rPr lang="en-US" i="1" dirty="0" err="1" smtClean="0"/>
              <a:t>IISc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113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8438"/>
            <a:ext cx="85344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Available Data: Satellite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Data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/>
          <a:stretch/>
        </p:blipFill>
        <p:spPr bwMode="auto">
          <a:xfrm>
            <a:off x="5796136" y="1582740"/>
            <a:ext cx="3352800" cy="52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61439"/>
              </p:ext>
            </p:extLst>
          </p:nvPr>
        </p:nvGraphicFramePr>
        <p:xfrm>
          <a:off x="304800" y="1154668"/>
          <a:ext cx="5621999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1610"/>
                <a:gridCol w="1616139"/>
                <a:gridCol w="1135388"/>
                <a:gridCol w="1308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Images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Period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RADARSAT-2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May to Nov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July to Nov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June to Sep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059668"/>
            <a:ext cx="210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Frequency: 24 days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729806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Surface Soil Moisture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Algorithm based on cumulative density function (CDF)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transformation of backscatter coefficient. (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Sat Kumar et al., 2015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157192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based on radar vegetation index (RVI) and parametric growth curve (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Sreelash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PhD Thesis 2013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637502" y="305966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Spatial Resolution: 15m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fr-FR" sz="3200" b="1" dirty="0" err="1"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STICS calibration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836712"/>
            <a:ext cx="8748464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STICS </a:t>
            </a:r>
            <a:r>
              <a:rPr lang="fr-FR" sz="2400" dirty="0" err="1" smtClean="0"/>
              <a:t>crop</a:t>
            </a:r>
            <a:r>
              <a:rPr lang="fr-FR" sz="2400" dirty="0" smtClean="0"/>
              <a:t> model </a:t>
            </a:r>
            <a:r>
              <a:rPr lang="fr-FR" sz="2400" dirty="0" err="1" smtClean="0"/>
              <a:t>roughly</a:t>
            </a:r>
            <a:r>
              <a:rPr lang="fr-FR" sz="2400" dirty="0" smtClean="0"/>
              <a:t> </a:t>
            </a:r>
            <a:r>
              <a:rPr lang="fr-FR" sz="2400" dirty="0" err="1" smtClean="0"/>
              <a:t>calibrated</a:t>
            </a:r>
            <a:r>
              <a:rPr lang="fr-FR" sz="2400" dirty="0" smtClean="0"/>
              <a:t> for 4 </a:t>
            </a:r>
            <a:r>
              <a:rPr lang="fr-FR" sz="2400" dirty="0" err="1" smtClean="0"/>
              <a:t>crops</a:t>
            </a:r>
            <a:endParaRPr lang="fr-FR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6344"/>
            <a:ext cx="1508924" cy="150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58" y="3212976"/>
            <a:ext cx="1531114" cy="152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16" y="4825137"/>
            <a:ext cx="1471940" cy="149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31126" y="6412686"/>
            <a:ext cx="74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Maize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196966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LAI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361738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Biomass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52304" y="5203870"/>
            <a:ext cx="6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Yield</a:t>
            </a:r>
            <a:endParaRPr lang="fr-FR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44" y="1517783"/>
            <a:ext cx="1584176" cy="156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41" y="3183732"/>
            <a:ext cx="1568568" cy="155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21" y="4812211"/>
            <a:ext cx="1529549" cy="156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469557" y="6412686"/>
            <a:ext cx="102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Sorghum</a:t>
            </a:r>
            <a:endParaRPr lang="fr-FR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70" y="1500205"/>
            <a:ext cx="1608453" cy="15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70" y="3145689"/>
            <a:ext cx="1592606" cy="15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34" y="4787231"/>
            <a:ext cx="1537142" cy="15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150719" y="6352564"/>
            <a:ext cx="113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Sunflower</a:t>
            </a:r>
            <a:endParaRPr lang="fr-FR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26" y="1467206"/>
            <a:ext cx="1656183" cy="160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56" y="4742243"/>
            <a:ext cx="1616938" cy="160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7016180" y="6352564"/>
            <a:ext cx="10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Turmeric</a:t>
            </a:r>
            <a:endParaRPr lang="fr-FR" dirty="0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38" y="3140968"/>
            <a:ext cx="1549708" cy="15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8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0" y="116632"/>
            <a:ext cx="91805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3200" b="1" dirty="0"/>
              <a:t>Scientific outputs: </a:t>
            </a:r>
            <a:endParaRPr lang="en-US" sz="3200" b="1" dirty="0" smtClean="0"/>
          </a:p>
          <a:p>
            <a:pPr lvl="0" algn="ctr"/>
            <a:r>
              <a:rPr lang="en-US" sz="3200" b="1" dirty="0" smtClean="0"/>
              <a:t>Accuracy </a:t>
            </a:r>
            <a:r>
              <a:rPr lang="en-US" sz="3200" b="1" dirty="0"/>
              <a:t>of soil </a:t>
            </a:r>
            <a:r>
              <a:rPr lang="en-US" sz="3200" b="1"/>
              <a:t>properties </a:t>
            </a:r>
            <a:r>
              <a:rPr lang="en-US" sz="3200" b="1" smtClean="0"/>
              <a:t>estimates</a:t>
            </a:r>
            <a:endParaRPr lang="en-US" sz="3200" b="1" dirty="0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179511" y="116632"/>
            <a:ext cx="8689885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endParaRPr lang="en-US" sz="18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23528" y="1469075"/>
            <a:ext cx="4752528" cy="2099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endParaRPr lang="en-U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9552" y="4365104"/>
            <a:ext cx="7904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The quality of estimation of AWC </a:t>
            </a:r>
            <a:r>
              <a:rPr lang="en-US" b="1" dirty="0" smtClean="0"/>
              <a:t>components obtained on a large real dataset is: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b="1" dirty="0" smtClean="0"/>
              <a:t>highly variable depending </a:t>
            </a:r>
            <a:r>
              <a:rPr lang="en-US" b="1" dirty="0"/>
              <a:t>on the situations on which it was </a:t>
            </a:r>
            <a:r>
              <a:rPr lang="en-US" b="1" dirty="0" smtClean="0"/>
              <a:t>estimated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b="1" dirty="0" smtClean="0"/>
              <a:t>significantly better than prior information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b="1" dirty="0"/>
              <a:t>g</a:t>
            </a:r>
            <a:r>
              <a:rPr lang="en-US" b="1" dirty="0" smtClean="0"/>
              <a:t>ood in favorable configurations:</a:t>
            </a:r>
            <a:endParaRPr lang="en-US" b="1" baseline="-25000" dirty="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-252536" y="876782"/>
            <a:ext cx="5879684" cy="3560330"/>
            <a:chOff x="3707904" y="1057069"/>
            <a:chExt cx="5566681" cy="3344306"/>
          </a:xfrm>
        </p:grpSpPr>
        <p:pic>
          <p:nvPicPr>
            <p:cNvPr id="2050" name="Picture 2" descr="Figure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057069"/>
              <a:ext cx="5566681" cy="334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561894" y="1463829"/>
                  <a:ext cx="2453620" cy="6868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𝑅𝐴𝐸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= </m:t>
                        </m:r>
                        <m:r>
                          <a:rPr lang="en-US" sz="1200" i="1">
                            <a:latin typeface="Cambria Math"/>
                          </a:rPr>
                          <m:t>𝑎𝑏𝑠</m:t>
                        </m:r>
                        <m:d>
                          <m:dPr>
                            <m:ctrlPr>
                              <a:rPr lang="fr-FR" sz="1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fr-FR" sz="1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fr-FR" sz="12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sSubSup>
                                          <m:sSubSupPr>
                                            <m:ctrlPr>
                                              <a:rPr lang="fr-FR" sz="12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𝑡𝑟𝑢𝑒</m:t>
                                            </m:r>
                                          </m:sup>
                                        </m:sSubSup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fr-FR" sz="12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𝑝𝑜𝑠𝑡</m:t>
                                        </m:r>
                                      </m:sup>
                                    </m:sSubSup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1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𝑡𝑟𝑢𝑒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  <m:r>
                          <a:rPr lang="en-US" sz="12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1894" y="1463829"/>
                  <a:ext cx="2453620" cy="68685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e 17"/>
          <p:cNvGrpSpPr/>
          <p:nvPr/>
        </p:nvGrpSpPr>
        <p:grpSpPr>
          <a:xfrm>
            <a:off x="5097253" y="1055203"/>
            <a:ext cx="4227275" cy="3093877"/>
            <a:chOff x="4953237" y="1334662"/>
            <a:chExt cx="4011251" cy="2816284"/>
          </a:xfrm>
        </p:grpSpPr>
        <p:pic>
          <p:nvPicPr>
            <p:cNvPr id="21" name="Image 20" descr="C:\Users\sbuis\AppData\Local\Microsoft\Windows\INetCache\Content.Word\Figure_3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237" y="1916832"/>
              <a:ext cx="4011251" cy="2234114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067690" y="1334662"/>
                  <a:ext cx="1868652" cy="6366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𝑅𝐸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fr-FR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</a:rPr>
                              <m:t>𝑀𝑅𝐴𝐸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fr-FR" sz="1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fr-FR" sz="1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/>
                                  </a:rPr>
                                  <m:t>𝑝𝑜𝑠𝑡</m:t>
                                </m:r>
                              </m:sup>
                            </m:sSubSup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1400" i="1">
                                <a:latin typeface="Cambria Math"/>
                              </a:rPr>
                              <m:t>𝑀𝑅𝐴𝐸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fr-FR" sz="1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fr-FR" sz="1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/>
                                  </a:rPr>
                                  <m:t>𝑝𝑟𝑖𝑜𝑟</m:t>
                                </m:r>
                              </m:sup>
                            </m:sSubSup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1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7690" y="1334662"/>
                  <a:ext cx="1868652" cy="63664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5488"/>
              </p:ext>
            </p:extLst>
          </p:nvPr>
        </p:nvGraphicFramePr>
        <p:xfrm>
          <a:off x="3000356" y="5639648"/>
          <a:ext cx="5080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667"/>
                <a:gridCol w="846667"/>
                <a:gridCol w="846667"/>
                <a:gridCol w="846667"/>
                <a:gridCol w="846667"/>
                <a:gridCol w="8466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θ</a:t>
                      </a:r>
                      <a:r>
                        <a:rPr lang="en-US" sz="1600" i="1" baseline="-25000" dirty="0" smtClean="0"/>
                        <a:t>FC1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θ</a:t>
                      </a:r>
                      <a:r>
                        <a:rPr lang="en-US" sz="1600" i="1" baseline="-25000" dirty="0" smtClean="0"/>
                        <a:t>WP1</a:t>
                      </a:r>
                      <a:r>
                        <a:rPr lang="en-US" sz="1600" dirty="0" smtClean="0"/>
                        <a:t>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θ</a:t>
                      </a:r>
                      <a:r>
                        <a:rPr lang="en-US" sz="1600" i="1" baseline="-25000" dirty="0" smtClean="0"/>
                        <a:t>FC2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θ</a:t>
                      </a:r>
                      <a:r>
                        <a:rPr lang="en-US" sz="1600" i="1" baseline="-25000" dirty="0" smtClean="0"/>
                        <a:t>WP2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L2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MRAE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20%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887046" y="6444044"/>
            <a:ext cx="32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Sreelash et al, </a:t>
            </a:r>
            <a:r>
              <a:rPr lang="fr-FR" b="1" dirty="0" err="1" smtClean="0">
                <a:solidFill>
                  <a:srgbClr val="0070C0"/>
                </a:solidFill>
              </a:rPr>
              <a:t>JoH</a:t>
            </a:r>
            <a:r>
              <a:rPr lang="fr-FR" b="1" dirty="0" smtClean="0">
                <a:solidFill>
                  <a:srgbClr val="0070C0"/>
                </a:solidFill>
              </a:rPr>
              <a:t>, </a:t>
            </a:r>
            <a:r>
              <a:rPr lang="fr-FR" b="1" dirty="0" err="1" smtClean="0">
                <a:solidFill>
                  <a:srgbClr val="0070C0"/>
                </a:solidFill>
              </a:rPr>
              <a:t>under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review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/>
              <a:t>Scientific outputs: Effect of hydric regime, crop type and n° of observations</a:t>
            </a: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179511" y="116632"/>
            <a:ext cx="8689885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499992" y="1375536"/>
            <a:ext cx="4752528" cy="2099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802" y="3820245"/>
            <a:ext cx="39496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The quality of estimation of AWC components </a:t>
            </a:r>
            <a:r>
              <a:rPr lang="en-US" b="1" dirty="0" smtClean="0"/>
              <a:t>is highly dependent on the hydric regime and its interaction with crop type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few observations of LAI and SSM available in favorable conditions were sufficient to largely improve the estimation of AWC components</a:t>
            </a:r>
            <a:r>
              <a:rPr lang="en-US" b="1" dirty="0" smtClean="0"/>
              <a:t>.</a:t>
            </a:r>
          </a:p>
          <a:p>
            <a:pPr marL="857250" lvl="1" indent="-400050">
              <a:buFont typeface="+mj-lt"/>
              <a:buAutoNum type="romanLcPeriod"/>
            </a:pPr>
            <a:endParaRPr lang="en-US" b="1" dirty="0"/>
          </a:p>
        </p:txBody>
      </p:sp>
      <p:pic>
        <p:nvPicPr>
          <p:cNvPr id="14" name="Image 13" descr="C:\Users\sbuis\AppData\Local\Microsoft\Windows\INetCache\Content.Word\Figure_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34884"/>
            <a:ext cx="5184576" cy="27457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16016" y="367040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Number of SSM obs. </a:t>
            </a:r>
            <a:r>
              <a:rPr lang="en-US" sz="1600" b="1" dirty="0"/>
              <a:t> </a:t>
            </a:r>
            <a:r>
              <a:rPr lang="en-US" sz="1600" b="1" dirty="0" smtClean="0"/>
              <a:t>in wet / dry situations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i</a:t>
            </a:r>
            <a:r>
              <a:rPr lang="en-US" sz="1600" b="1" dirty="0"/>
              <a:t>) N = </a:t>
            </a:r>
            <a:r>
              <a:rPr lang="en-US" sz="1600" b="1" dirty="0" smtClean="0"/>
              <a:t>0, </a:t>
            </a:r>
            <a:r>
              <a:rPr lang="en-US" sz="1600" b="1" dirty="0"/>
              <a:t>(ii) N = 1 to 2 </a:t>
            </a:r>
            <a:r>
              <a:rPr lang="en-US" sz="1600" b="1" dirty="0" smtClean="0"/>
              <a:t>and </a:t>
            </a:r>
            <a:r>
              <a:rPr lang="en-US" sz="1600" b="1" dirty="0"/>
              <a:t>(iii) N &gt; 2 </a:t>
            </a:r>
            <a:endParaRPr lang="fr-FR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61" y="4267232"/>
            <a:ext cx="486245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4008" y="60987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Number of LAI obs. during high stress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) N </a:t>
            </a:r>
            <a:r>
              <a:rPr lang="en-US" sz="1600" b="1" dirty="0"/>
              <a:t>= </a:t>
            </a:r>
            <a:r>
              <a:rPr lang="en-US" sz="1600" b="1" dirty="0" smtClean="0"/>
              <a:t>0, </a:t>
            </a:r>
            <a:r>
              <a:rPr lang="en-US" sz="1600" b="1" dirty="0"/>
              <a:t>(ii) N = 1  </a:t>
            </a:r>
            <a:r>
              <a:rPr lang="en-US" sz="1600" b="1" dirty="0" smtClean="0"/>
              <a:t>and </a:t>
            </a:r>
            <a:r>
              <a:rPr lang="en-US" sz="1600" b="1" dirty="0"/>
              <a:t>(iii) N &gt; 1 </a:t>
            </a:r>
            <a:endParaRPr lang="fr-FR" sz="16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5496" y="980728"/>
            <a:ext cx="4248472" cy="2841159"/>
            <a:chOff x="4895528" y="1257045"/>
            <a:chExt cx="4248472" cy="2841159"/>
          </a:xfrm>
        </p:grpSpPr>
        <p:pic>
          <p:nvPicPr>
            <p:cNvPr id="12" name="Image 11" descr="C:\Users\sbuis\AppData\Local\Microsoft\Windows\INetCache\Content.Word\Figure_9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1257045"/>
              <a:ext cx="4248472" cy="2841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5759624" y="1545416"/>
              <a:ext cx="900608" cy="443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5881724" y="1630491"/>
              <a:ext cx="0" cy="2666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V="1">
              <a:off x="5983282" y="1630491"/>
              <a:ext cx="144016" cy="1967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6084168" y="1613239"/>
              <a:ext cx="11857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/>
                <a:t>Hydric</a:t>
              </a:r>
              <a:r>
                <a:rPr lang="fr-FR" sz="1400" b="1" dirty="0" smtClean="0"/>
                <a:t> Stress </a:t>
              </a:r>
              <a:endParaRPr lang="fr-FR" sz="1400" b="1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35496" y="6444044"/>
            <a:ext cx="32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Sreelash et al, </a:t>
            </a:r>
            <a:r>
              <a:rPr lang="fr-FR" b="1" dirty="0" err="1" smtClean="0">
                <a:solidFill>
                  <a:srgbClr val="0070C0"/>
                </a:solidFill>
              </a:rPr>
              <a:t>JoH</a:t>
            </a:r>
            <a:r>
              <a:rPr lang="fr-FR" b="1" dirty="0" smtClean="0">
                <a:solidFill>
                  <a:srgbClr val="0070C0"/>
                </a:solidFill>
              </a:rPr>
              <a:t>, </a:t>
            </a:r>
            <a:r>
              <a:rPr lang="fr-FR" b="1" dirty="0" err="1" smtClean="0">
                <a:solidFill>
                  <a:srgbClr val="0070C0"/>
                </a:solidFill>
              </a:rPr>
              <a:t>under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review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1475</Words>
  <Application>Microsoft Office PowerPoint</Application>
  <PresentationFormat>Affichage à l'écran (4:3)</PresentationFormat>
  <Paragraphs>282</Paragraphs>
  <Slides>16</Slides>
  <Notes>13</Notes>
  <HiddenSlides>3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Estimating soil properties from Stics model inversion and satellite data</vt:lpstr>
      <vt:lpstr>Présentation PowerPoint</vt:lpstr>
      <vt:lpstr>Présentation PowerPoint</vt:lpstr>
      <vt:lpstr>Présentation PowerPoint</vt:lpstr>
      <vt:lpstr>Available Data: Field Data</vt:lpstr>
      <vt:lpstr>Available Data: Satellite Data</vt:lpstr>
      <vt:lpstr>Preliminary work: STICS calibration</vt:lpstr>
      <vt:lpstr>Présentation PowerPoint</vt:lpstr>
      <vt:lpstr>Présentation PowerPoint</vt:lpstr>
      <vt:lpstr>Scientific outputs: Effect of uncertainty in Crop Management parameters and non-estimated soil parameters</vt:lpstr>
      <vt:lpstr>Présentation PowerPoint</vt:lpstr>
      <vt:lpstr>Papers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soil properties from Stics model inversion and satellite data</dc:title>
  <dc:creator>Samuel Buis</dc:creator>
  <cp:lastModifiedBy>sbuis</cp:lastModifiedBy>
  <cp:revision>266</cp:revision>
  <cp:lastPrinted>2016-11-10T11:12:36Z</cp:lastPrinted>
  <dcterms:created xsi:type="dcterms:W3CDTF">2016-11-10T08:50:56Z</dcterms:created>
  <dcterms:modified xsi:type="dcterms:W3CDTF">2016-11-13T22:40:52Z</dcterms:modified>
</cp:coreProperties>
</file>