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258" r:id="rId3"/>
    <p:sldId id="291" r:id="rId4"/>
    <p:sldId id="264" r:id="rId5"/>
    <p:sldId id="283" r:id="rId6"/>
    <p:sldId id="284" r:id="rId7"/>
    <p:sldId id="281" r:id="rId8"/>
    <p:sldId id="279" r:id="rId9"/>
    <p:sldId id="280" r:id="rId10"/>
    <p:sldId id="292" r:id="rId11"/>
    <p:sldId id="277" r:id="rId12"/>
    <p:sldId id="269" r:id="rId13"/>
    <p:sldId id="270" r:id="rId14"/>
    <p:sldId id="293" r:id="rId15"/>
    <p:sldId id="275" r:id="rId16"/>
    <p:sldId id="276" r:id="rId17"/>
  </p:sldIdLst>
  <p:sldSz cx="9144000" cy="6858000" type="screen4x3"/>
  <p:notesSz cx="6799263" cy="99298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5" autoAdjust="0"/>
    <p:restoredTop sz="74550" autoAdjust="0"/>
  </p:normalViewPr>
  <p:slideViewPr>
    <p:cSldViewPr>
      <p:cViewPr>
        <p:scale>
          <a:sx n="50" d="100"/>
          <a:sy n="50" d="100"/>
        </p:scale>
        <p:origin x="-1712" y="-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D4861-0A4F-4B60-BB90-A6F1E377B342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38C957-7CFA-484C-BC7D-5CD558E6E5D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1520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C8E687-BB20-465E-AB23-1AC783834550}" type="datetimeFigureOut">
              <a:rPr lang="fr-FR" smtClean="0"/>
              <a:t>13/11/2016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927" y="4716661"/>
            <a:ext cx="5439410" cy="446841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1342" y="9431599"/>
            <a:ext cx="2946347" cy="496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8AA0A2-CBE3-43FA-94B4-29322473705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31832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AA0A2-CBE3-43FA-94B4-293224737053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85501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AA0A2-CBE3-43FA-94B4-293224737053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43554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A91254-A36B-4C8E-9C6D-15011FA7E39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95234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AA0A2-CBE3-43FA-94B4-293224737053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34586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AA0A2-CBE3-43FA-94B4-29322473705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48383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FR" altLang="fr-FR" baseline="0" dirty="0" smtClean="0"/>
          </a:p>
          <a:p>
            <a:endParaRPr lang="fr-FR" altLang="fr-FR" baseline="0" dirty="0" smtClean="0"/>
          </a:p>
          <a:p>
            <a:r>
              <a:rPr lang="fr-FR" altLang="fr-FR" baseline="0" dirty="0" smtClean="0"/>
              <a:t> </a:t>
            </a:r>
            <a:endParaRPr lang="fr-FR" altLang="fr-FR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49D828-99ED-4095-852A-C91DC6BF616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AA0A2-CBE3-43FA-94B4-293224737053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694335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had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also</a:t>
            </a:r>
            <a:r>
              <a:rPr lang="fr-F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satellite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thanks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preliminary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Sat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Sreelash</a:t>
            </a:r>
          </a:p>
          <a:p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years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of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radarsat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exploited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to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determine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SSM and LAI on the </a:t>
            </a:r>
            <a:r>
              <a:rPr lang="fr-FR" sz="120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watershed</a:t>
            </a:r>
            <a:r>
              <a:rPr lang="fr-F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fr-F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1F0D51-CD5C-4789-89C5-C4AE1EF8E9F7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6089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As a </a:t>
            </a:r>
            <a:r>
              <a:rPr lang="fr-FR" dirty="0" err="1" smtClean="0"/>
              <a:t>preliminary</a:t>
            </a:r>
            <a:r>
              <a:rPr lang="fr-FR" dirty="0" smtClean="0"/>
              <a:t> </a:t>
            </a:r>
            <a:r>
              <a:rPr lang="fr-FR" dirty="0" err="1" smtClean="0"/>
              <a:t>work</a:t>
            </a:r>
            <a:r>
              <a:rPr lang="fr-FR" dirty="0" smtClean="0"/>
              <a:t> </a:t>
            </a:r>
            <a:r>
              <a:rPr lang="fr-FR" dirty="0" err="1" smtClean="0"/>
              <a:t>we</a:t>
            </a:r>
            <a:r>
              <a:rPr lang="fr-FR" dirty="0" smtClean="0"/>
              <a:t> </a:t>
            </a:r>
            <a:r>
              <a:rPr lang="fr-FR" dirty="0" err="1" smtClean="0"/>
              <a:t>had</a:t>
            </a:r>
            <a:r>
              <a:rPr lang="fr-FR" dirty="0" smtClean="0"/>
              <a:t> </a:t>
            </a:r>
            <a:r>
              <a:rPr lang="fr-FR" dirty="0" err="1" smtClean="0"/>
              <a:t>also</a:t>
            </a:r>
            <a:r>
              <a:rPr lang="fr-FR" dirty="0" smtClean="0"/>
              <a:t> to </a:t>
            </a:r>
            <a:r>
              <a:rPr lang="fr-FR" dirty="0" err="1" smtClean="0"/>
              <a:t>calibrate</a:t>
            </a:r>
            <a:r>
              <a:rPr lang="fr-FR" dirty="0" smtClean="0"/>
              <a:t> the STICS model to </a:t>
            </a:r>
            <a:r>
              <a:rPr lang="fr-FR" dirty="0" err="1" smtClean="0"/>
              <a:t>represented</a:t>
            </a:r>
            <a:r>
              <a:rPr lang="fr-FR" dirty="0" smtClean="0"/>
              <a:t> the </a:t>
            </a:r>
            <a:r>
              <a:rPr lang="fr-FR" dirty="0" err="1" smtClean="0"/>
              <a:t>species</a:t>
            </a:r>
            <a:r>
              <a:rPr lang="fr-FR" dirty="0" smtClean="0"/>
              <a:t> and </a:t>
            </a:r>
            <a:r>
              <a:rPr lang="fr-FR" dirty="0" err="1" smtClean="0"/>
              <a:t>varieties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in the </a:t>
            </a:r>
            <a:r>
              <a:rPr lang="fr-FR" dirty="0" err="1" smtClean="0"/>
              <a:t>watershed</a:t>
            </a:r>
            <a:r>
              <a:rPr lang="fr-FR" dirty="0" smtClean="0"/>
              <a:t>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8AA0A2-CBE3-43FA-94B4-293224737053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946551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379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fr-FR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t>13/11/2016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26.jpe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23528" y="44624"/>
            <a:ext cx="8568952" cy="1470025"/>
          </a:xfrm>
        </p:spPr>
        <p:txBody>
          <a:bodyPr>
            <a:normAutofit/>
          </a:bodyPr>
          <a:lstStyle/>
          <a:p>
            <a:pPr algn="l"/>
            <a:r>
              <a:rPr lang="fr-FR" b="1" dirty="0" err="1" smtClean="0"/>
              <a:t>Estimating</a:t>
            </a:r>
            <a:r>
              <a:rPr lang="fr-FR" b="1" dirty="0" smtClean="0"/>
              <a:t> </a:t>
            </a:r>
            <a:r>
              <a:rPr lang="fr-FR" b="1" dirty="0" err="1" smtClean="0"/>
              <a:t>soil</a:t>
            </a:r>
            <a:r>
              <a:rPr lang="fr-FR" b="1" dirty="0" smtClean="0"/>
              <a:t> </a:t>
            </a:r>
            <a:r>
              <a:rPr lang="fr-FR" b="1" dirty="0" err="1" smtClean="0"/>
              <a:t>properties</a:t>
            </a:r>
            <a:r>
              <a:rPr lang="fr-FR" b="1" dirty="0" smtClean="0"/>
              <a:t> </a:t>
            </a:r>
            <a:r>
              <a:rPr lang="fr-FR" b="1" dirty="0" err="1" smtClean="0"/>
              <a:t>from</a:t>
            </a:r>
            <a:r>
              <a:rPr lang="fr-FR" b="1" dirty="0" smtClean="0"/>
              <a:t> </a:t>
            </a:r>
            <a:r>
              <a:rPr lang="fr-FR" b="1" dirty="0" err="1" smtClean="0"/>
              <a:t>Stics</a:t>
            </a:r>
            <a:r>
              <a:rPr lang="fr-FR" b="1" dirty="0" smtClean="0"/>
              <a:t> model inversion and satellite data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923622"/>
            <a:ext cx="6336704" cy="2729514"/>
          </a:xfrm>
        </p:spPr>
        <p:txBody>
          <a:bodyPr>
            <a:noAutofit/>
          </a:bodyPr>
          <a:lstStyle/>
          <a:p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Samuel Buis, </a:t>
            </a:r>
            <a:r>
              <a:rPr lang="fr-FR" sz="24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Sreelash </a:t>
            </a:r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K*, Martine </a:t>
            </a:r>
            <a:r>
              <a:rPr lang="fr-FR" sz="2400" dirty="0" err="1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Guérif</a:t>
            </a:r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 </a:t>
            </a:r>
          </a:p>
          <a:p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(EMMAH)</a:t>
            </a:r>
          </a:p>
          <a:p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Sekhar Muddu </a:t>
            </a:r>
            <a:r>
              <a:rPr lang="fr-FR" sz="24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(</a:t>
            </a:r>
            <a:r>
              <a:rPr lang="fr-FR" sz="2400" dirty="0" err="1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IISc</a:t>
            </a:r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) </a:t>
            </a:r>
          </a:p>
          <a:p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Laurent Ruiz</a:t>
            </a:r>
            <a:r>
              <a:rPr lang="fr-FR" sz="2400" dirty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 </a:t>
            </a:r>
            <a:r>
              <a:rPr lang="fr-FR" sz="24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(SAS, IFCWS)</a:t>
            </a:r>
          </a:p>
          <a:p>
            <a:endParaRPr lang="fr-FR" sz="2400" dirty="0" smtClean="0">
              <a:solidFill>
                <a:schemeClr val="tx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  <a:p>
            <a:pPr algn="l"/>
            <a:r>
              <a:rPr lang="fr-FR" sz="20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* CNES </a:t>
            </a:r>
            <a:r>
              <a:rPr lang="fr-FR" sz="2000" dirty="0" err="1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postdoc</a:t>
            </a:r>
            <a:r>
              <a:rPr lang="fr-FR" sz="2000" dirty="0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 </a:t>
            </a:r>
            <a:r>
              <a:rPr lang="fr-FR" sz="2000" dirty="0" err="1" smtClean="0">
                <a:solidFill>
                  <a:schemeClr val="tx1"/>
                </a:solidFill>
                <a:latin typeface="Aparajita" panose="020B0604020202020204" pitchFamily="34" charset="0"/>
                <a:cs typeface="Aparajita" panose="020B0604020202020204" pitchFamily="34" charset="0"/>
              </a:rPr>
              <a:t>grant</a:t>
            </a:r>
            <a:endParaRPr lang="fr-FR" sz="2000" dirty="0" smtClean="0">
              <a:solidFill>
                <a:schemeClr val="tx1"/>
              </a:solidFill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5430773"/>
            <a:ext cx="2376988" cy="929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6" descr="Copy_of_Untitled-1_copy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337324"/>
            <a:ext cx="1116012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logo_emmah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99792" y="5275626"/>
            <a:ext cx="1795463" cy="1084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508504" y="1538116"/>
            <a:ext cx="3600000" cy="527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132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0" y="-27384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b="1" dirty="0"/>
              <a:t>Scientific outputs</a:t>
            </a:r>
            <a:r>
              <a:rPr lang="en-US" sz="2800" b="1" dirty="0" smtClean="0"/>
              <a:t>: Effect </a:t>
            </a:r>
            <a:r>
              <a:rPr lang="en-US" sz="2800" b="1" dirty="0"/>
              <a:t>of uncertainty in Crop Management parameters and non-estimated soil parameters</a:t>
            </a:r>
            <a:endParaRPr lang="fr-FR" sz="2800" b="1" dirty="0"/>
          </a:p>
        </p:txBody>
      </p:sp>
      <p:pic>
        <p:nvPicPr>
          <p:cNvPr id="4" name="Image 3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3" t="4299" r="7934" b="1770"/>
          <a:stretch/>
        </p:blipFill>
        <p:spPr bwMode="auto">
          <a:xfrm>
            <a:off x="571500" y="1366611"/>
            <a:ext cx="4000500" cy="252298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Image 8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33" t="3990" r="7603"/>
          <a:stretch/>
        </p:blipFill>
        <p:spPr bwMode="auto">
          <a:xfrm>
            <a:off x="4739498" y="1366611"/>
            <a:ext cx="4441014" cy="25390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6413521"/>
              </p:ext>
            </p:extLst>
          </p:nvPr>
        </p:nvGraphicFramePr>
        <p:xfrm>
          <a:off x="5364088" y="4030907"/>
          <a:ext cx="3672408" cy="1577340"/>
        </p:xfrm>
        <a:graphic>
          <a:graphicData uri="http://schemas.openxmlformats.org/drawingml/2006/table">
            <a:tbl>
              <a:tblPr/>
              <a:tblGrid>
                <a:gridCol w="480764"/>
                <a:gridCol w="1103412"/>
                <a:gridCol w="2088232"/>
              </a:tblGrid>
              <a:tr h="2000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Lvl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Non </a:t>
                      </a: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Estimated</a:t>
                      </a:r>
                      <a:r>
                        <a:rPr lang="fr-FR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Soil</a:t>
                      </a:r>
                      <a:r>
                        <a:rPr lang="fr-FR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fr-FR" sz="18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Parameters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000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Clay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Norg</a:t>
                      </a:r>
                      <a:endParaRPr lang="en-US" sz="1800" b="1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L1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Field Data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Empirical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Relation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L2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SoilMap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Empirical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Relation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L3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SoilMap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Empirical</a:t>
                      </a: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Relation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94965087"/>
              </p:ext>
            </p:extLst>
          </p:nvPr>
        </p:nvGraphicFramePr>
        <p:xfrm>
          <a:off x="88449" y="4030907"/>
          <a:ext cx="5059615" cy="1577340"/>
        </p:xfrm>
        <a:graphic>
          <a:graphicData uri="http://schemas.openxmlformats.org/drawingml/2006/table">
            <a:tbl>
              <a:tblPr/>
              <a:tblGrid>
                <a:gridCol w="461118"/>
                <a:gridCol w="1512464"/>
                <a:gridCol w="1573865"/>
                <a:gridCol w="1512168"/>
              </a:tblGrid>
              <a:tr h="200025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Lvl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Crop</a:t>
                      </a:r>
                      <a:r>
                        <a:rPr lang="fr-FR" sz="18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Management </a:t>
                      </a:r>
                      <a:r>
                        <a:rPr lang="fr-FR" sz="1800" b="1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Parameters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68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Sowing</a:t>
                      </a:r>
                      <a:r>
                        <a:rPr lang="fr-FR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Date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Fert. </a:t>
                      </a:r>
                      <a:r>
                        <a:rPr lang="fr-FR" sz="1800" b="1" dirty="0" err="1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Qty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Fert. Date</a:t>
                      </a:r>
                      <a:endParaRPr lang="en-US" sz="18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Field Data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Field Data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Field Data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DecisionRule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DecisionRule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DecisionRule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002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L3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Start of </a:t>
                      </a: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season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Data fromGovt</a:t>
                      </a:r>
                      <a:endParaRPr lang="en-US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fr-FR" sz="18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Start of </a:t>
                      </a:r>
                      <a:r>
                        <a:rPr lang="fr-FR" sz="18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season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450" marR="4445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226802" y="5805264"/>
            <a:ext cx="87376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Uncertainties on crop management and non-estimated soil parameters both impact significantly the quality of estimation …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 smtClean="0"/>
              <a:t>… but level of errors still acceptable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63154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ZoneTexte 18"/>
          <p:cNvSpPr txBox="1"/>
          <p:nvPr/>
        </p:nvSpPr>
        <p:spPr>
          <a:xfrm>
            <a:off x="0" y="98629"/>
            <a:ext cx="9144000" cy="954107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+mj-lt"/>
                <a:ea typeface="+mj-ea"/>
                <a:cs typeface="+mj-cs"/>
              </a:rPr>
              <a:t>Scientific outputs: </a:t>
            </a:r>
            <a:endParaRPr lang="en-US" sz="2800" b="1" dirty="0" smtClean="0">
              <a:latin typeface="+mj-lt"/>
              <a:ea typeface="+mj-ea"/>
              <a:cs typeface="+mj-cs"/>
            </a:endParaRPr>
          </a:p>
          <a:p>
            <a:pPr algn="ctr"/>
            <a:r>
              <a:rPr lang="en-US" sz="2800" b="1" dirty="0" smtClean="0">
                <a:latin typeface="+mj-lt"/>
                <a:ea typeface="+mj-ea"/>
                <a:cs typeface="+mj-cs"/>
              </a:rPr>
              <a:t>Effect </a:t>
            </a:r>
            <a:r>
              <a:rPr lang="en-US" sz="2800" b="1" dirty="0">
                <a:latin typeface="+mj-lt"/>
                <a:ea typeface="+mj-ea"/>
                <a:cs typeface="+mj-cs"/>
              </a:rPr>
              <a:t>of using </a:t>
            </a:r>
            <a:r>
              <a:rPr lang="fr-FR" sz="2800" b="1" dirty="0">
                <a:latin typeface="+mj-lt"/>
                <a:ea typeface="+mj-ea"/>
                <a:cs typeface="+mj-cs"/>
              </a:rPr>
              <a:t>radar data on </a:t>
            </a:r>
            <a:r>
              <a:rPr lang="fr-FR" sz="2800" b="1" dirty="0" smtClean="0">
                <a:latin typeface="+mj-lt"/>
                <a:ea typeface="+mj-ea"/>
                <a:cs typeface="+mj-cs"/>
              </a:rPr>
              <a:t>AWC components estimation</a:t>
            </a:r>
            <a:r>
              <a:rPr lang="en-US" sz="2800" b="1" dirty="0" smtClean="0">
                <a:latin typeface="+mj-lt"/>
                <a:ea typeface="+mj-ea"/>
                <a:cs typeface="+mj-cs"/>
              </a:rPr>
              <a:t> </a:t>
            </a:r>
            <a:endParaRPr lang="fr-FR" sz="2800" b="1" dirty="0">
              <a:latin typeface="+mj-lt"/>
              <a:ea typeface="+mj-ea"/>
              <a:cs typeface="+mj-cs"/>
            </a:endParaRPr>
          </a:p>
        </p:txBody>
      </p:sp>
      <p:sp>
        <p:nvSpPr>
          <p:cNvPr id="14" name="ZoneTexte 13"/>
          <p:cNvSpPr txBox="1"/>
          <p:nvPr/>
        </p:nvSpPr>
        <p:spPr>
          <a:xfrm>
            <a:off x="395536" y="5446984"/>
            <a:ext cx="85733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 err="1"/>
              <a:t>Using</a:t>
            </a:r>
            <a:r>
              <a:rPr lang="fr-FR" sz="2000" b="1" dirty="0"/>
              <a:t> SSM and LAI </a:t>
            </a:r>
            <a:r>
              <a:rPr lang="fr-FR" sz="2000" b="1" dirty="0" err="1"/>
              <a:t>from</a:t>
            </a:r>
            <a:r>
              <a:rPr lang="fr-FR" sz="2000" b="1" dirty="0"/>
              <a:t> radar data </a:t>
            </a:r>
            <a:r>
              <a:rPr lang="fr-FR" sz="2000" b="1" dirty="0" err="1"/>
              <a:t>does</a:t>
            </a:r>
            <a:r>
              <a:rPr lang="fr-FR" sz="2000" b="1" dirty="0"/>
              <a:t> not </a:t>
            </a:r>
            <a:r>
              <a:rPr lang="fr-FR" sz="2000" b="1" dirty="0" err="1"/>
              <a:t>seem</a:t>
            </a:r>
            <a:r>
              <a:rPr lang="fr-FR" sz="2000" b="1" dirty="0"/>
              <a:t> to impact a lot the </a:t>
            </a:r>
            <a:r>
              <a:rPr lang="fr-FR" sz="2000" b="1" dirty="0" err="1"/>
              <a:t>results</a:t>
            </a:r>
            <a:endParaRPr lang="fr-FR" sz="20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b="1" dirty="0"/>
              <a:t>But </a:t>
            </a:r>
            <a:r>
              <a:rPr lang="fr-FR" sz="2000" b="1" dirty="0" err="1" smtClean="0"/>
              <a:t>only</a:t>
            </a:r>
            <a:r>
              <a:rPr lang="fr-FR" sz="2000" b="1" dirty="0" smtClean="0"/>
              <a:t> been </a:t>
            </a:r>
            <a:r>
              <a:rPr lang="fr-FR" sz="2000" b="1" dirty="0" err="1" smtClean="0"/>
              <a:t>studied</a:t>
            </a:r>
            <a:r>
              <a:rPr lang="fr-FR" sz="2000" b="1" dirty="0" smtClean="0"/>
              <a:t> for </a:t>
            </a:r>
            <a:r>
              <a:rPr lang="fr-FR" sz="2000" b="1" dirty="0" err="1" smtClean="0"/>
              <a:t>turmeric</a:t>
            </a:r>
            <a:r>
              <a:rPr lang="fr-FR" sz="2000" b="1" dirty="0" smtClean="0"/>
              <a:t> plots for the moment</a:t>
            </a:r>
            <a:endParaRPr lang="fr-FR" sz="2000" b="1" dirty="0"/>
          </a:p>
        </p:txBody>
      </p:sp>
      <p:pic>
        <p:nvPicPr>
          <p:cNvPr id="1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412776"/>
            <a:ext cx="5879894" cy="37475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489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 err="1">
                <a:ea typeface="+mn-ea"/>
                <a:cs typeface="Aparajita" panose="020B0604020202020204" pitchFamily="34" charset="0"/>
              </a:rPr>
              <a:t>Papers</a:t>
            </a:r>
            <a:endParaRPr lang="fr-FR" sz="3200" b="1" dirty="0">
              <a:ea typeface="+mn-ea"/>
              <a:cs typeface="Aparajita" panose="020B0604020202020204" pitchFamily="34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smtClean="0"/>
              <a:t>Sreelash, K., Buis,  S., Sekhar,</a:t>
            </a:r>
            <a:r>
              <a:rPr lang="en-US" baseline="30000" dirty="0" smtClean="0"/>
              <a:t> </a:t>
            </a:r>
            <a:r>
              <a:rPr lang="en-US" dirty="0"/>
              <a:t>M</a:t>
            </a:r>
            <a:r>
              <a:rPr lang="en-US" dirty="0" smtClean="0"/>
              <a:t>., Ruiz, L., Guerif, M. </a:t>
            </a:r>
            <a:r>
              <a:rPr lang="en-US" sz="3100" dirty="0"/>
              <a:t>Estimation of available water capacity components of multilayered soils using crop model inversion: effect of crop type and water </a:t>
            </a:r>
            <a:r>
              <a:rPr lang="en-US" sz="3100" dirty="0" smtClean="0"/>
              <a:t>regime, Under review, Journal of Hydrology</a:t>
            </a:r>
            <a:endParaRPr lang="en-US" sz="3100" dirty="0"/>
          </a:p>
          <a:p>
            <a:r>
              <a:rPr lang="fr-FR" dirty="0" smtClean="0"/>
              <a:t>Tomer</a:t>
            </a:r>
            <a:r>
              <a:rPr lang="fr-FR" dirty="0"/>
              <a:t>, S. K., Al </a:t>
            </a:r>
            <a:r>
              <a:rPr lang="fr-FR" dirty="0" err="1"/>
              <a:t>Bitar</a:t>
            </a:r>
            <a:r>
              <a:rPr lang="fr-FR" dirty="0"/>
              <a:t>, A., Sekhar, M., </a:t>
            </a:r>
            <a:r>
              <a:rPr lang="fr-FR" dirty="0" err="1"/>
              <a:t>Zribi</a:t>
            </a:r>
            <a:r>
              <a:rPr lang="fr-FR" dirty="0"/>
              <a:t>, M., </a:t>
            </a:r>
            <a:r>
              <a:rPr lang="fr-FR" dirty="0" err="1"/>
              <a:t>Bandyopadhyay</a:t>
            </a:r>
            <a:r>
              <a:rPr lang="fr-FR" dirty="0"/>
              <a:t>, S., Sreelash, K., </a:t>
            </a:r>
            <a:r>
              <a:rPr lang="fr-FR" dirty="0" smtClean="0"/>
              <a:t>Sharma, </a:t>
            </a:r>
            <a:r>
              <a:rPr lang="fr-FR" dirty="0"/>
              <a:t>A.K</a:t>
            </a:r>
            <a:r>
              <a:rPr lang="fr-FR" dirty="0" smtClean="0"/>
              <a:t>., </a:t>
            </a:r>
            <a:r>
              <a:rPr lang="fr-FR" dirty="0" err="1" smtClean="0"/>
              <a:t>Corgne</a:t>
            </a:r>
            <a:r>
              <a:rPr lang="fr-FR" dirty="0"/>
              <a:t>, S., Kerr, Y. (2015). </a:t>
            </a:r>
            <a:r>
              <a:rPr lang="fr-FR" dirty="0" err="1"/>
              <a:t>Retrieval</a:t>
            </a:r>
            <a:r>
              <a:rPr lang="fr-FR" dirty="0"/>
              <a:t> and multi-</a:t>
            </a:r>
            <a:r>
              <a:rPr lang="fr-FR" dirty="0" err="1"/>
              <a:t>scale</a:t>
            </a:r>
            <a:r>
              <a:rPr lang="fr-FR" dirty="0"/>
              <a:t> validation of </a:t>
            </a:r>
            <a:r>
              <a:rPr lang="fr-FR" dirty="0" err="1"/>
              <a:t>soil</a:t>
            </a:r>
            <a:r>
              <a:rPr lang="fr-FR" dirty="0"/>
              <a:t> </a:t>
            </a:r>
            <a:r>
              <a:rPr lang="fr-FR" dirty="0" err="1"/>
              <a:t>moisture</a:t>
            </a:r>
            <a:r>
              <a:rPr lang="fr-FR" dirty="0"/>
              <a:t> </a:t>
            </a:r>
            <a:r>
              <a:rPr lang="fr-FR" dirty="0" err="1"/>
              <a:t>from</a:t>
            </a:r>
            <a:r>
              <a:rPr lang="fr-FR" dirty="0"/>
              <a:t> multi-temporal SAR data in a </a:t>
            </a:r>
            <a:r>
              <a:rPr lang="fr-FR" dirty="0" err="1"/>
              <a:t>semi-arid</a:t>
            </a:r>
            <a:r>
              <a:rPr lang="fr-FR" dirty="0"/>
              <a:t> tropical </a:t>
            </a:r>
            <a:r>
              <a:rPr lang="fr-FR" dirty="0" err="1"/>
              <a:t>region</a:t>
            </a:r>
            <a:r>
              <a:rPr lang="fr-FR" dirty="0"/>
              <a:t>. </a:t>
            </a:r>
            <a:r>
              <a:rPr lang="fr-FR" i="1" dirty="0" err="1"/>
              <a:t>Remote</a:t>
            </a:r>
            <a:r>
              <a:rPr lang="fr-FR" i="1" dirty="0"/>
              <a:t> </a:t>
            </a:r>
            <a:r>
              <a:rPr lang="fr-FR" i="1" dirty="0" err="1"/>
              <a:t>Sensing</a:t>
            </a:r>
            <a:r>
              <a:rPr lang="fr-FR" dirty="0"/>
              <a:t>, </a:t>
            </a:r>
            <a:r>
              <a:rPr lang="fr-FR" i="1" dirty="0"/>
              <a:t>7</a:t>
            </a:r>
            <a:r>
              <a:rPr lang="fr-FR" dirty="0"/>
              <a:t>(6), 8128-8153</a:t>
            </a:r>
            <a:r>
              <a:rPr lang="fr-FR" dirty="0" smtClean="0"/>
              <a:t>.</a:t>
            </a:r>
          </a:p>
          <a:p>
            <a:r>
              <a:rPr lang="en-US" dirty="0"/>
              <a:t>Sreelash, K., Sekhar, M., Ruiz, L., Buis, S., </a:t>
            </a:r>
            <a:r>
              <a:rPr lang="en-US" dirty="0" err="1" smtClean="0"/>
              <a:t>Bandyopadhyay</a:t>
            </a:r>
            <a:r>
              <a:rPr lang="en-US" dirty="0"/>
              <a:t>, S. (2013). Improved modeling of groundwater recharge in agricultural watersheds using a combination of crop model and remote sensing. </a:t>
            </a:r>
            <a:r>
              <a:rPr lang="en-US" i="1" dirty="0"/>
              <a:t>Journal of the Indian Institute of Science</a:t>
            </a:r>
            <a:r>
              <a:rPr lang="en-US" dirty="0"/>
              <a:t>, </a:t>
            </a:r>
            <a:r>
              <a:rPr lang="en-US" i="1" dirty="0"/>
              <a:t>93</a:t>
            </a:r>
            <a:r>
              <a:rPr lang="en-US" dirty="0"/>
              <a:t>(2), 189-207.</a:t>
            </a:r>
            <a:endParaRPr lang="fr-FR" dirty="0"/>
          </a:p>
          <a:p>
            <a:r>
              <a:rPr lang="en-US" dirty="0" smtClean="0"/>
              <a:t>Sreelash</a:t>
            </a:r>
            <a:r>
              <a:rPr lang="en-US" dirty="0"/>
              <a:t>, K., Sekhar, M., Ruiz, L., </a:t>
            </a:r>
            <a:r>
              <a:rPr lang="en-US" dirty="0" err="1"/>
              <a:t>Tomer</a:t>
            </a:r>
            <a:r>
              <a:rPr lang="en-US" dirty="0"/>
              <a:t>, S.K., Guerif, M., Buis, S., Durand, P., </a:t>
            </a:r>
            <a:r>
              <a:rPr lang="en-US" dirty="0" err="1"/>
              <a:t>Gascuel-Odoux</a:t>
            </a:r>
            <a:r>
              <a:rPr lang="en-US" dirty="0"/>
              <a:t>, C., 2012. Parameter estimation of a two-horizon soil profile by combining crop canopy and surface soil moisture observations using GLUE. Journal of Hydrology 456, 57-67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489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51520" y="116632"/>
            <a:ext cx="8640960" cy="58477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3200" b="1" dirty="0" smtClean="0">
                <a:latin typeface="+mj-lt"/>
                <a:cs typeface="Aparajita" panose="020B0604020202020204" pitchFamily="34" charset="0"/>
              </a:rPr>
              <a:t>Perspectives</a:t>
            </a:r>
            <a:endParaRPr lang="fr-FR" sz="3200" b="1" dirty="0">
              <a:latin typeface="+mj-lt"/>
              <a:cs typeface="Aparajita" panose="020B0604020202020204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251520" y="1083221"/>
            <a:ext cx="8522224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0000FF"/>
                </a:solidFill>
                <a:latin typeface="+mj-lt"/>
              </a:rPr>
              <a:t>Complete </a:t>
            </a:r>
            <a:r>
              <a:rPr lang="fr-FR" sz="2400" b="1" dirty="0" err="1" smtClean="0">
                <a:solidFill>
                  <a:srgbClr val="0000FF"/>
                </a:solidFill>
                <a:latin typeface="+mj-lt"/>
              </a:rPr>
              <a:t>Uncertainty</a:t>
            </a:r>
            <a:r>
              <a:rPr lang="fr-FR" sz="2400" b="1" dirty="0" smtClean="0">
                <a:solidFill>
                  <a:srgbClr val="0000FF"/>
                </a:solidFill>
                <a:latin typeface="+mj-lt"/>
              </a:rPr>
              <a:t> </a:t>
            </a:r>
            <a:r>
              <a:rPr lang="fr-FR" sz="2400" b="1" dirty="0" err="1" smtClean="0">
                <a:solidFill>
                  <a:srgbClr val="0000FF"/>
                </a:solidFill>
                <a:latin typeface="+mj-lt"/>
              </a:rPr>
              <a:t>study</a:t>
            </a:r>
            <a:r>
              <a:rPr lang="fr-FR" sz="2400" b="1" dirty="0" smtClean="0">
                <a:solidFill>
                  <a:srgbClr val="0000FF"/>
                </a:solidFill>
                <a:latin typeface="+mj-lt"/>
              </a:rPr>
              <a:t> in </a:t>
            </a:r>
            <a:r>
              <a:rPr lang="fr-FR" sz="2400" b="1" dirty="0">
                <a:solidFill>
                  <a:srgbClr val="0000FF"/>
                </a:solidFill>
                <a:latin typeface="+mj-lt"/>
              </a:rPr>
              <a:t>estimation of </a:t>
            </a:r>
            <a:r>
              <a:rPr lang="fr-FR" sz="2400" b="1" dirty="0" smtClean="0">
                <a:solidFill>
                  <a:srgbClr val="0000FF"/>
                </a:solidFill>
                <a:latin typeface="+mj-lt"/>
              </a:rPr>
              <a:t>AWC components</a:t>
            </a:r>
          </a:p>
          <a:p>
            <a:pPr>
              <a:spcAft>
                <a:spcPts val="600"/>
              </a:spcAft>
            </a:pPr>
            <a:r>
              <a:rPr lang="fr-FR" sz="400" b="1" dirty="0" smtClean="0">
                <a:solidFill>
                  <a:srgbClr val="0000FF"/>
                </a:solidFill>
                <a:latin typeface="+mj-lt"/>
              </a:rPr>
              <a:t> </a:t>
            </a:r>
            <a:endParaRPr lang="fr-FR" sz="400" b="1" dirty="0" smtClean="0">
              <a:latin typeface="+mj-lt"/>
            </a:endParaRPr>
          </a:p>
          <a:p>
            <a:pPr marL="342900" indent="-342900">
              <a:buFont typeface="+mj-lt"/>
              <a:buAutoNum type="arabicPeriod"/>
            </a:pPr>
            <a:r>
              <a:rPr lang="fr-FR" sz="2000" b="1" dirty="0" err="1" smtClean="0"/>
              <a:t>Study</a:t>
            </a:r>
            <a:r>
              <a:rPr lang="fr-FR" sz="2000" b="1" dirty="0" smtClean="0"/>
              <a:t> the impact of </a:t>
            </a:r>
            <a:r>
              <a:rPr lang="fr-FR" sz="2000" b="1" dirty="0" err="1" smtClean="0"/>
              <a:t>using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remotely-sensed</a:t>
            </a:r>
            <a:r>
              <a:rPr lang="fr-FR" sz="2000" b="1" dirty="0" smtClean="0"/>
              <a:t> </a:t>
            </a:r>
            <a:r>
              <a:rPr lang="fr-FR" sz="2000" b="1" dirty="0"/>
              <a:t>LAI-SSM </a:t>
            </a:r>
            <a:r>
              <a:rPr lang="fr-FR" sz="2000" b="1" dirty="0" smtClean="0"/>
              <a:t>for </a:t>
            </a:r>
            <a:r>
              <a:rPr lang="fr-FR" sz="2000" b="1" dirty="0" err="1" smtClean="0"/>
              <a:t>other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crops</a:t>
            </a:r>
            <a:r>
              <a:rPr lang="fr-FR" sz="2000" b="1" dirty="0" smtClean="0"/>
              <a:t> and combine </a:t>
            </a:r>
            <a:r>
              <a:rPr lang="fr-FR" sz="2000" b="1" dirty="0" err="1" smtClean="0"/>
              <a:t>with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other</a:t>
            </a:r>
            <a:r>
              <a:rPr lang="fr-FR" sz="2000" b="1" dirty="0" smtClean="0"/>
              <a:t> sources of </a:t>
            </a:r>
            <a:r>
              <a:rPr lang="fr-FR" sz="2000" b="1" dirty="0" err="1" smtClean="0"/>
              <a:t>uncertainty</a:t>
            </a:r>
            <a:endParaRPr lang="fr-FR" sz="2000" b="1" dirty="0"/>
          </a:p>
          <a:p>
            <a:pPr marL="342900" indent="-342900">
              <a:buFont typeface="+mj-lt"/>
              <a:buAutoNum type="arabicPeriod"/>
            </a:pPr>
            <a:r>
              <a:rPr lang="fr-FR" sz="2000" b="1" dirty="0" err="1" smtClean="0"/>
              <a:t>Effect</a:t>
            </a:r>
            <a:r>
              <a:rPr lang="fr-FR" sz="2000" b="1" dirty="0" smtClean="0"/>
              <a:t> </a:t>
            </a:r>
            <a:r>
              <a:rPr lang="fr-FR" sz="2000" b="1" dirty="0"/>
              <a:t>of </a:t>
            </a:r>
            <a:r>
              <a:rPr lang="fr-FR" sz="2000" b="1" dirty="0" err="1"/>
              <a:t>uncertainty</a:t>
            </a:r>
            <a:r>
              <a:rPr lang="fr-FR" sz="2000" b="1" dirty="0"/>
              <a:t> in </a:t>
            </a:r>
            <a:r>
              <a:rPr lang="fr-FR" sz="2000" b="1" dirty="0" err="1" smtClean="0"/>
              <a:t>rainfall</a:t>
            </a:r>
            <a:r>
              <a:rPr lang="fr-FR" sz="2000" b="1" dirty="0" smtClean="0"/>
              <a:t>? Land Use?</a:t>
            </a:r>
            <a:endParaRPr lang="fr-FR" sz="2000" dirty="0" smtClean="0"/>
          </a:p>
          <a:p>
            <a:pPr marL="342900" indent="-342900">
              <a:buFont typeface="+mj-lt"/>
              <a:buAutoNum type="arabicPeriod"/>
            </a:pPr>
            <a:endParaRPr lang="fr-FR" sz="2000" dirty="0">
              <a:latin typeface="+mj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25802" y="3284984"/>
            <a:ext cx="8589508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ts val="2400"/>
              </a:lnSpc>
              <a:spcAft>
                <a:spcPts val="600"/>
              </a:spcAft>
              <a:buFont typeface="Wingdings" panose="05000000000000000000" pitchFamily="2" charset="2"/>
              <a:buChar char="q"/>
            </a:pPr>
            <a:r>
              <a:rPr lang="fr-FR" sz="2400" b="1" dirty="0" smtClean="0">
                <a:solidFill>
                  <a:srgbClr val="0000FF"/>
                </a:solidFill>
                <a:latin typeface="+mj-lt"/>
              </a:rPr>
              <a:t>Spatial </a:t>
            </a:r>
            <a:r>
              <a:rPr lang="fr-FR" sz="2400" b="1" dirty="0">
                <a:solidFill>
                  <a:srgbClr val="0000FF"/>
                </a:solidFill>
                <a:latin typeface="+mj-lt"/>
              </a:rPr>
              <a:t>Application of the </a:t>
            </a:r>
            <a:r>
              <a:rPr lang="fr-FR" sz="2400" b="1" dirty="0" err="1">
                <a:solidFill>
                  <a:srgbClr val="0000FF"/>
                </a:solidFill>
                <a:latin typeface="+mj-lt"/>
              </a:rPr>
              <a:t>approach</a:t>
            </a:r>
            <a:r>
              <a:rPr lang="fr-FR" sz="2400" b="1" dirty="0">
                <a:solidFill>
                  <a:srgbClr val="0000FF"/>
                </a:solidFill>
                <a:latin typeface="+mj-lt"/>
              </a:rPr>
              <a:t> </a:t>
            </a:r>
            <a:endParaRPr lang="fr-FR" sz="2400" b="1" dirty="0" smtClean="0">
              <a:solidFill>
                <a:srgbClr val="0000FF"/>
              </a:solidFill>
              <a:latin typeface="+mj-lt"/>
            </a:endParaRPr>
          </a:p>
          <a:p>
            <a:pPr>
              <a:lnSpc>
                <a:spcPts val="2400"/>
              </a:lnSpc>
            </a:pPr>
            <a:endParaRPr lang="fr-FR" sz="2000" dirty="0" smtClean="0">
              <a:latin typeface="+mj-lt"/>
            </a:endParaRPr>
          </a:p>
          <a:p>
            <a:pPr>
              <a:lnSpc>
                <a:spcPts val="2400"/>
              </a:lnSpc>
            </a:pPr>
            <a:r>
              <a:rPr lang="fr-FR" sz="2000" dirty="0" smtClean="0">
                <a:latin typeface="+mj-lt"/>
              </a:rPr>
              <a:t>Multiple point inversion </a:t>
            </a:r>
            <a:r>
              <a:rPr lang="fr-FR" sz="2000" dirty="0" err="1" smtClean="0">
                <a:latin typeface="+mj-lt"/>
              </a:rPr>
              <a:t>cannot</a:t>
            </a:r>
            <a:r>
              <a:rPr lang="fr-FR" sz="2000" dirty="0" smtClean="0">
                <a:latin typeface="+mj-lt"/>
              </a:rPr>
              <a:t> </a:t>
            </a:r>
            <a:r>
              <a:rPr lang="fr-FR" sz="2000" dirty="0" err="1" smtClean="0">
                <a:latin typeface="+mj-lt"/>
              </a:rPr>
              <a:t>be</a:t>
            </a:r>
            <a:r>
              <a:rPr lang="fr-FR" sz="2000" dirty="0" smtClean="0">
                <a:latin typeface="+mj-lt"/>
              </a:rPr>
              <a:t> </a:t>
            </a:r>
            <a:r>
              <a:rPr lang="fr-FR" sz="2000" dirty="0" err="1" smtClean="0">
                <a:latin typeface="+mj-lt"/>
              </a:rPr>
              <a:t>spatially</a:t>
            </a:r>
            <a:r>
              <a:rPr lang="fr-FR" sz="2000" dirty="0" smtClean="0">
                <a:latin typeface="+mj-lt"/>
              </a:rPr>
              <a:t> exhaustive due to </a:t>
            </a:r>
            <a:r>
              <a:rPr lang="fr-FR" sz="2000" dirty="0" err="1" smtClean="0">
                <a:latin typeface="+mj-lt"/>
              </a:rPr>
              <a:t>computational</a:t>
            </a:r>
            <a:r>
              <a:rPr lang="fr-FR" sz="2000" dirty="0" smtClean="0">
                <a:latin typeface="+mj-lt"/>
              </a:rPr>
              <a:t> </a:t>
            </a:r>
            <a:r>
              <a:rPr lang="fr-FR" sz="2000" dirty="0" err="1" smtClean="0">
                <a:latin typeface="+mj-lt"/>
              </a:rPr>
              <a:t>cost</a:t>
            </a:r>
            <a:r>
              <a:rPr lang="fr-FR" sz="2000" dirty="0" smtClean="0">
                <a:latin typeface="+mj-lt"/>
              </a:rPr>
              <a:t>, large occurrence of non-</a:t>
            </a:r>
            <a:r>
              <a:rPr lang="fr-FR" sz="2000" dirty="0" err="1" smtClean="0">
                <a:latin typeface="+mj-lt"/>
              </a:rPr>
              <a:t>calibrated</a:t>
            </a:r>
            <a:r>
              <a:rPr lang="fr-FR" sz="2000" dirty="0" smtClean="0">
                <a:latin typeface="+mj-lt"/>
              </a:rPr>
              <a:t> </a:t>
            </a:r>
            <a:r>
              <a:rPr lang="fr-FR" sz="2000" dirty="0" err="1" smtClean="0">
                <a:latin typeface="+mj-lt"/>
              </a:rPr>
              <a:t>crops</a:t>
            </a:r>
            <a:r>
              <a:rPr lang="fr-FR" sz="2000" dirty="0" smtClean="0">
                <a:latin typeface="+mj-lt"/>
              </a:rPr>
              <a:t>, …</a:t>
            </a:r>
          </a:p>
          <a:p>
            <a:pPr>
              <a:lnSpc>
                <a:spcPts val="2400"/>
              </a:lnSpc>
            </a:pPr>
            <a:endParaRPr lang="fr-FR" sz="2000" dirty="0" smtClean="0">
              <a:latin typeface="+mj-lt"/>
            </a:endParaRPr>
          </a:p>
          <a:p>
            <a:pPr marL="342900" indent="-342900">
              <a:lnSpc>
                <a:spcPts val="2400"/>
              </a:lnSpc>
              <a:buFont typeface="Symbol" panose="05050102010706020507" pitchFamily="18" charset="2"/>
              <a:buChar char="Þ"/>
            </a:pPr>
            <a:r>
              <a:rPr lang="fr-FR" sz="2000" b="1" dirty="0" err="1" smtClean="0">
                <a:latin typeface="+mj-lt"/>
              </a:rPr>
              <a:t>Need</a:t>
            </a:r>
            <a:r>
              <a:rPr lang="fr-FR" sz="2000" b="1" dirty="0" smtClean="0">
                <a:latin typeface="+mj-lt"/>
              </a:rPr>
              <a:t> of: </a:t>
            </a:r>
          </a:p>
          <a:p>
            <a:pPr marL="800100" lvl="1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fr-FR" sz="2000" b="1" dirty="0" smtClean="0">
                <a:latin typeface="+mj-lt"/>
              </a:rPr>
              <a:t>Spatial </a:t>
            </a:r>
            <a:r>
              <a:rPr lang="fr-FR" sz="2000" b="1" dirty="0" err="1" smtClean="0">
                <a:latin typeface="+mj-lt"/>
              </a:rPr>
              <a:t>sampling</a:t>
            </a:r>
            <a:r>
              <a:rPr lang="fr-FR" sz="2000" b="1" dirty="0" smtClean="0">
                <a:latin typeface="+mj-lt"/>
              </a:rPr>
              <a:t> </a:t>
            </a:r>
          </a:p>
          <a:p>
            <a:pPr marL="800100" lvl="1" indent="-342900">
              <a:lnSpc>
                <a:spcPts val="2400"/>
              </a:lnSpc>
              <a:buFont typeface="Arial" panose="020B0604020202020204" pitchFamily="34" charset="0"/>
              <a:buChar char="•"/>
            </a:pPr>
            <a:r>
              <a:rPr lang="fr-FR" sz="2000" b="1" dirty="0">
                <a:latin typeface="+mj-lt"/>
              </a:rPr>
              <a:t>S</a:t>
            </a:r>
            <a:r>
              <a:rPr lang="fr-FR" sz="2000" b="1" dirty="0" smtClean="0">
                <a:latin typeface="+mj-lt"/>
              </a:rPr>
              <a:t>patialisation techniques</a:t>
            </a:r>
            <a:endParaRPr lang="fr-FR" sz="2000" b="1" dirty="0"/>
          </a:p>
          <a:p>
            <a:pPr marL="342900" indent="-342900">
              <a:lnSpc>
                <a:spcPts val="2400"/>
              </a:lnSpc>
              <a:buFont typeface="+mj-lt"/>
              <a:buAutoNum type="arabicPeriod"/>
            </a:pPr>
            <a:endParaRPr lang="fr-FR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58385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/>
          <p:cNvSpPr txBox="1">
            <a:spLocks/>
          </p:cNvSpPr>
          <p:nvPr/>
        </p:nvSpPr>
        <p:spPr>
          <a:xfrm>
            <a:off x="467544" y="260648"/>
            <a:ext cx="8229600" cy="1512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just"/>
            <a:r>
              <a:rPr lang="en-US" sz="2400" b="1" dirty="0" smtClean="0">
                <a:solidFill>
                  <a:srgbClr val="0000FF"/>
                </a:solidFill>
              </a:rPr>
              <a:t>A- Point </a:t>
            </a:r>
            <a:r>
              <a:rPr lang="en-US" sz="2400" b="1" dirty="0">
                <a:solidFill>
                  <a:srgbClr val="0000FF"/>
                </a:solidFill>
              </a:rPr>
              <a:t>scale </a:t>
            </a:r>
            <a:r>
              <a:rPr lang="en-US" sz="2400" b="1" dirty="0" smtClean="0">
                <a:solidFill>
                  <a:srgbClr val="0000FF"/>
                </a:solidFill>
              </a:rPr>
              <a:t>study </a:t>
            </a:r>
          </a:p>
          <a:p>
            <a:pPr lvl="0" algn="just"/>
            <a:r>
              <a:rPr lang="en-US" sz="2000" dirty="0"/>
              <a:t>What is the accuracy of the soil properties estimates obtained from model inversion? What are the impacts of crop, climate</a:t>
            </a:r>
            <a:r>
              <a:rPr lang="en-US" sz="2000" dirty="0">
                <a:solidFill>
                  <a:prstClr val="black"/>
                </a:solidFill>
              </a:rPr>
              <a:t>, quantity of observations</a:t>
            </a:r>
            <a:r>
              <a:rPr lang="en-US" sz="2000" dirty="0"/>
              <a:t> on the results?</a:t>
            </a:r>
            <a:r>
              <a:rPr lang="en-US" sz="2000" dirty="0" smtClean="0">
                <a:solidFill>
                  <a:prstClr val="black"/>
                </a:solidFill>
              </a:rPr>
              <a:t> </a:t>
            </a:r>
            <a:endParaRPr lang="en-US" sz="2000" dirty="0">
              <a:solidFill>
                <a:prstClr val="black"/>
              </a:solidFill>
            </a:endParaRPr>
          </a:p>
        </p:txBody>
      </p:sp>
      <p:sp>
        <p:nvSpPr>
          <p:cNvPr id="38" name="Titre 1"/>
          <p:cNvSpPr txBox="1">
            <a:spLocks/>
          </p:cNvSpPr>
          <p:nvPr/>
        </p:nvSpPr>
        <p:spPr>
          <a:xfrm>
            <a:off x="179511" y="116632"/>
            <a:ext cx="8689885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endParaRPr lang="en-US" sz="1800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179512" y="1545416"/>
            <a:ext cx="4752528" cy="2099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endParaRPr lang="en-US" sz="1800" dirty="0" smtClean="0"/>
          </a:p>
        </p:txBody>
      </p:sp>
      <p:sp>
        <p:nvSpPr>
          <p:cNvPr id="3" name="ZoneTexte 2"/>
          <p:cNvSpPr txBox="1"/>
          <p:nvPr/>
        </p:nvSpPr>
        <p:spPr>
          <a:xfrm>
            <a:off x="323528" y="1700808"/>
            <a:ext cx="86409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Situations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used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in Inversion: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45 (11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unflower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9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Sorghum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17 </a:t>
            </a:r>
            <a:r>
              <a:rPr lang="fr-FR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Turmeric</a:t>
            </a:r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8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Maize)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Climate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Data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Maddur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(2011 to 2013) and Flux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tower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stations (2012 to 2013)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Parameters: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Wilting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Point,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Depth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of Horizon-2 and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    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Available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water content (AWC2)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Non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Estimated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Parameters: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Standard Values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based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on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type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references</a:t>
            </a:r>
            <a:endParaRPr lang="fr-FR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fr-F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Prior Information: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Range of values of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field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capacity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wilting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point and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soil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depth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fr-F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experimental</a:t>
            </a:r>
            <a:r>
              <a:rPr lang="fr-FR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data</a:t>
            </a:r>
            <a:endParaRPr lang="fr-F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Figure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789040"/>
            <a:ext cx="4444715" cy="26702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9628183"/>
              </p:ext>
            </p:extLst>
          </p:nvPr>
        </p:nvGraphicFramePr>
        <p:xfrm>
          <a:off x="107504" y="3789040"/>
          <a:ext cx="4593628" cy="12280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48407"/>
                <a:gridCol w="1148407"/>
                <a:gridCol w="1148407"/>
                <a:gridCol w="1148407"/>
              </a:tblGrid>
              <a:tr h="264129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 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fr-FR" sz="1200" b="1" kern="1200" dirty="0" err="1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Rain+Irrigation</a:t>
                      </a:r>
                      <a:r>
                        <a:rPr lang="fr-FR" sz="12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)/PET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</a:tr>
              <a:tr h="180023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2011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2012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2013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0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Sunflower / Sorghum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1.5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0.83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1.63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0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Turmeric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1.45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1.63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1.38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800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Maize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0.91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1.06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 dirty="0">
                          <a:effectLst/>
                        </a:rPr>
                        <a:t>0.88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1052956"/>
              </p:ext>
            </p:extLst>
          </p:nvPr>
        </p:nvGraphicFramePr>
        <p:xfrm>
          <a:off x="112614" y="5095448"/>
          <a:ext cx="4879929" cy="16459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38374"/>
                <a:gridCol w="504056"/>
                <a:gridCol w="1008112"/>
                <a:gridCol w="1008112"/>
                <a:gridCol w="1121275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Soil </a:t>
                      </a:r>
                      <a:r>
                        <a:rPr lang="en-US" sz="1200" dirty="0" smtClean="0">
                          <a:effectLst/>
                        </a:rPr>
                        <a:t>Type</a:t>
                      </a:r>
                      <a:endParaRPr lang="fr-FR" sz="1100" dirty="0">
                        <a:effectLst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No of </a:t>
                      </a:r>
                      <a:endParaRPr lang="fr-FR" sz="1100" dirty="0">
                        <a:effectLst/>
                      </a:endParaRPr>
                    </a:p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Plots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Field </a:t>
                      </a:r>
                      <a:r>
                        <a:rPr lang="en-US" sz="1200" dirty="0">
                          <a:effectLst/>
                        </a:rPr>
                        <a:t>Capacity </a:t>
                      </a:r>
                      <a:r>
                        <a:rPr lang="fr-FR" sz="1200" dirty="0">
                          <a:effectLst/>
                        </a:rPr>
                        <a:t>θ</a:t>
                      </a:r>
                      <a:r>
                        <a:rPr lang="en-US" sz="1200" baseline="-25000" dirty="0">
                          <a:effectLst/>
                        </a:rPr>
                        <a:t>FC</a:t>
                      </a:r>
                      <a:r>
                        <a:rPr lang="en-US" sz="1200" dirty="0">
                          <a:effectLst/>
                        </a:rPr>
                        <a:t> (g/g)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</a:rPr>
                        <a:t>Wilting </a:t>
                      </a:r>
                      <a:r>
                        <a:rPr lang="en-US" sz="1200" dirty="0">
                          <a:effectLst/>
                        </a:rPr>
                        <a:t>Point </a:t>
                      </a:r>
                      <a:r>
                        <a:rPr lang="fr-FR" sz="1200" dirty="0">
                          <a:effectLst/>
                        </a:rPr>
                        <a:t>θ</a:t>
                      </a:r>
                      <a:r>
                        <a:rPr lang="en-US" sz="1200" baseline="-25000" dirty="0">
                          <a:effectLst/>
                        </a:rPr>
                        <a:t>WP</a:t>
                      </a:r>
                      <a:r>
                        <a:rPr lang="en-US" sz="1200" dirty="0">
                          <a:effectLst/>
                        </a:rPr>
                        <a:t> (g/g)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Available water </a:t>
                      </a:r>
                      <a:endParaRPr lang="fr-FR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Content AWC</a:t>
                      </a:r>
                      <a:endParaRPr lang="fr-FR" sz="1100" dirty="0">
                        <a:effectLst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(mm)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Sandy Loam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11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14.0 to 19.5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4.5 to 7.5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127.0 to 215.0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Sandy Clay Loam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17.5 to 23.5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6.5 to 11.0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139.0 to 231.0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Clay Loam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7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22.5 to 30.0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</a:rPr>
                        <a:t>10.5 to 12.5</a:t>
                      </a:r>
                      <a:endParaRPr lang="fr-FR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129.0 to 198.0</a:t>
                      </a:r>
                      <a:endParaRPr lang="fr-FR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771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9CCE83-591E-4F68-ADB8-338DA322D68F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7160"/>
            <a:ext cx="8229600" cy="25940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ZoneTexte 1"/>
          <p:cNvSpPr txBox="1"/>
          <p:nvPr/>
        </p:nvSpPr>
        <p:spPr>
          <a:xfrm>
            <a:off x="388614" y="116632"/>
            <a:ext cx="8503866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 err="1" smtClean="0"/>
              <a:t>Examples</a:t>
            </a:r>
            <a:r>
              <a:rPr lang="fr-FR" sz="2400" b="1" dirty="0" smtClean="0"/>
              <a:t> of </a:t>
            </a:r>
            <a:r>
              <a:rPr lang="fr-FR" sz="2400" b="1" dirty="0" err="1" smtClean="0"/>
              <a:t>Uncertainty</a:t>
            </a:r>
            <a:r>
              <a:rPr lang="fr-FR" sz="2400" b="1" dirty="0" smtClean="0"/>
              <a:t> in the </a:t>
            </a:r>
            <a:r>
              <a:rPr lang="fr-FR" sz="2400" b="1" dirty="0" err="1" smtClean="0"/>
              <a:t>soil</a:t>
            </a:r>
            <a:r>
              <a:rPr lang="fr-FR" sz="2400" b="1" dirty="0" smtClean="0"/>
              <a:t> / </a:t>
            </a:r>
            <a:r>
              <a:rPr lang="fr-FR" sz="2400" b="1" dirty="0" err="1" smtClean="0"/>
              <a:t>crop</a:t>
            </a:r>
            <a:r>
              <a:rPr lang="fr-FR" sz="2400" b="1" dirty="0" smtClean="0"/>
              <a:t>  </a:t>
            </a:r>
            <a:r>
              <a:rPr lang="fr-FR" sz="2400" b="1" dirty="0" err="1" smtClean="0"/>
              <a:t>parameters</a:t>
            </a:r>
            <a:endParaRPr lang="fr-FR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251520" y="620688"/>
            <a:ext cx="38077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err="1" smtClean="0"/>
              <a:t>Crop</a:t>
            </a:r>
            <a:r>
              <a:rPr lang="fr-FR" sz="2000" dirty="0" smtClean="0"/>
              <a:t> management (Turmeric </a:t>
            </a:r>
            <a:r>
              <a:rPr lang="fr-FR" sz="2000" dirty="0" err="1" smtClean="0"/>
              <a:t>Crop</a:t>
            </a:r>
            <a:r>
              <a:rPr lang="fr-FR" sz="2000" dirty="0" smtClean="0"/>
              <a:t>)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343394" y="4822120"/>
            <a:ext cx="7612982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err="1" smtClean="0"/>
              <a:t>Decision</a:t>
            </a:r>
            <a:r>
              <a:rPr lang="fr-FR" sz="2000" b="1" dirty="0" smtClean="0"/>
              <a:t> </a:t>
            </a:r>
            <a:r>
              <a:rPr lang="fr-FR" sz="2000" b="1" dirty="0" err="1" smtClean="0"/>
              <a:t>Rule</a:t>
            </a:r>
            <a:r>
              <a:rPr lang="fr-FR" sz="2000" b="1" dirty="0" smtClean="0"/>
              <a:t> for </a:t>
            </a:r>
            <a:r>
              <a:rPr lang="fr-FR" sz="2000" b="1" dirty="0" err="1" smtClean="0"/>
              <a:t>Sowing</a:t>
            </a:r>
            <a:r>
              <a:rPr lang="fr-FR" sz="2000" b="1" dirty="0" smtClean="0"/>
              <a:t> date: </a:t>
            </a:r>
          </a:p>
          <a:p>
            <a:r>
              <a:rPr lang="fr-FR" sz="2000" dirty="0" err="1" smtClean="0"/>
              <a:t>Sowing</a:t>
            </a:r>
            <a:r>
              <a:rPr lang="fr-FR" sz="2000" dirty="0" smtClean="0"/>
              <a:t> </a:t>
            </a:r>
            <a:r>
              <a:rPr lang="fr-FR" sz="2000" dirty="0" err="1" smtClean="0"/>
              <a:t>is</a:t>
            </a:r>
            <a:r>
              <a:rPr lang="fr-FR" sz="2000" dirty="0" smtClean="0"/>
              <a:t> </a:t>
            </a:r>
            <a:r>
              <a:rPr lang="fr-FR" sz="2000" dirty="0" err="1" smtClean="0"/>
              <a:t>assumed</a:t>
            </a:r>
            <a:r>
              <a:rPr lang="fr-FR" sz="2000" dirty="0" smtClean="0"/>
              <a:t> if 10 </a:t>
            </a:r>
            <a:r>
              <a:rPr lang="fr-FR" sz="2000" dirty="0" err="1" smtClean="0"/>
              <a:t>day</a:t>
            </a:r>
            <a:r>
              <a:rPr lang="fr-FR" sz="2000" dirty="0" smtClean="0"/>
              <a:t> </a:t>
            </a:r>
            <a:r>
              <a:rPr lang="fr-FR" sz="2000" dirty="0" err="1" smtClean="0"/>
              <a:t>rainfall</a:t>
            </a:r>
            <a:r>
              <a:rPr lang="fr-FR" sz="2000" dirty="0" smtClean="0"/>
              <a:t> &gt; 30 mm (</a:t>
            </a:r>
            <a:r>
              <a:rPr lang="fr-FR" sz="2000" dirty="0" err="1" smtClean="0"/>
              <a:t>starting</a:t>
            </a:r>
            <a:r>
              <a:rPr lang="fr-FR" sz="2000" dirty="0" smtClean="0"/>
              <a:t> </a:t>
            </a:r>
            <a:r>
              <a:rPr lang="fr-FR" sz="2000" dirty="0" err="1" smtClean="0"/>
              <a:t>from</a:t>
            </a:r>
            <a:r>
              <a:rPr lang="fr-FR" sz="2000" dirty="0" smtClean="0"/>
              <a:t> 1st of May)</a:t>
            </a:r>
          </a:p>
          <a:p>
            <a:endParaRPr lang="fr-FR" sz="2000" dirty="0"/>
          </a:p>
          <a:p>
            <a:r>
              <a:rPr lang="fr-FR" sz="2000" b="1" dirty="0" err="1"/>
              <a:t>Decision</a:t>
            </a:r>
            <a:r>
              <a:rPr lang="fr-FR" sz="2000" b="1" dirty="0"/>
              <a:t> </a:t>
            </a:r>
            <a:r>
              <a:rPr lang="fr-FR" sz="2000" b="1" dirty="0" err="1"/>
              <a:t>Rule</a:t>
            </a:r>
            <a:r>
              <a:rPr lang="fr-FR" sz="2000" b="1" dirty="0"/>
              <a:t> for </a:t>
            </a:r>
            <a:r>
              <a:rPr lang="fr-FR" sz="2000" b="1" dirty="0" err="1" smtClean="0"/>
              <a:t>frequency</a:t>
            </a:r>
            <a:r>
              <a:rPr lang="fr-FR" sz="2000" b="1" dirty="0" smtClean="0"/>
              <a:t> and date of Irrigation: </a:t>
            </a:r>
          </a:p>
          <a:p>
            <a:r>
              <a:rPr lang="fr-FR" sz="2000" dirty="0" smtClean="0"/>
              <a:t>Irrigation </a:t>
            </a:r>
            <a:r>
              <a:rPr lang="fr-FR" sz="2000" dirty="0" err="1" smtClean="0"/>
              <a:t>is</a:t>
            </a:r>
            <a:r>
              <a:rPr lang="fr-FR" sz="2000" dirty="0" smtClean="0"/>
              <a:t> </a:t>
            </a:r>
            <a:r>
              <a:rPr lang="fr-FR" sz="2000" dirty="0" err="1" smtClean="0"/>
              <a:t>assumed</a:t>
            </a:r>
            <a:r>
              <a:rPr lang="fr-FR" sz="2000" dirty="0" smtClean="0"/>
              <a:t> if </a:t>
            </a:r>
            <a:r>
              <a:rPr lang="fr-FR" sz="2000" dirty="0"/>
              <a:t>10 </a:t>
            </a:r>
            <a:r>
              <a:rPr lang="fr-FR" sz="2000" dirty="0" err="1"/>
              <a:t>day</a:t>
            </a:r>
            <a:r>
              <a:rPr lang="fr-FR" sz="2000" dirty="0"/>
              <a:t> </a:t>
            </a:r>
            <a:r>
              <a:rPr lang="fr-FR" sz="2000" dirty="0" err="1"/>
              <a:t>rainfall</a:t>
            </a:r>
            <a:r>
              <a:rPr lang="fr-FR" sz="2000" dirty="0"/>
              <a:t> &lt;</a:t>
            </a:r>
            <a:r>
              <a:rPr lang="fr-FR" sz="2000" dirty="0" smtClean="0"/>
              <a:t> 30 mm (for </a:t>
            </a:r>
            <a:r>
              <a:rPr lang="fr-FR" sz="2000" dirty="0" err="1" smtClean="0"/>
              <a:t>turmeric</a:t>
            </a:r>
            <a:r>
              <a:rPr lang="fr-FR" sz="2000" dirty="0" smtClean="0"/>
              <a:t>)  </a:t>
            </a:r>
            <a:endParaRPr lang="fr-FR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394" y="1231598"/>
            <a:ext cx="8146597" cy="973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1753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76256" y="6381328"/>
            <a:ext cx="2133600" cy="365125"/>
          </a:xfrm>
        </p:spPr>
        <p:txBody>
          <a:bodyPr/>
          <a:lstStyle/>
          <a:p>
            <a:fld id="{1A9CCE83-591E-4F68-ADB8-338DA322D68F}" type="slidenum">
              <a:rPr lang="en-US" smtClean="0"/>
              <a:pPr/>
              <a:t>16</a:t>
            </a:fld>
            <a:endParaRPr lang="en-US" dirty="0"/>
          </a:p>
        </p:txBody>
      </p:sp>
      <p:grpSp>
        <p:nvGrpSpPr>
          <p:cNvPr id="7" name="Group 25"/>
          <p:cNvGrpSpPr/>
          <p:nvPr/>
        </p:nvGrpSpPr>
        <p:grpSpPr>
          <a:xfrm>
            <a:off x="5436096" y="3769295"/>
            <a:ext cx="3294821" cy="307777"/>
            <a:chOff x="897632" y="6213890"/>
            <a:chExt cx="3294821" cy="246699"/>
          </a:xfrm>
        </p:grpSpPr>
        <p:sp>
          <p:nvSpPr>
            <p:cNvPr id="8" name="Flowchart: Connector 4"/>
            <p:cNvSpPr/>
            <p:nvPr/>
          </p:nvSpPr>
          <p:spPr>
            <a:xfrm>
              <a:off x="1147267" y="6305291"/>
              <a:ext cx="71689" cy="71689"/>
            </a:xfrm>
            <a:prstGeom prst="flowChartConnector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9" name="Flowchart: Connector 5"/>
            <p:cNvSpPr/>
            <p:nvPr/>
          </p:nvSpPr>
          <p:spPr>
            <a:xfrm>
              <a:off x="2401824" y="6313443"/>
              <a:ext cx="71689" cy="71689"/>
            </a:xfrm>
            <a:prstGeom prst="flowChartConnector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TextBox 6"/>
            <p:cNvSpPr txBox="1"/>
            <p:nvPr/>
          </p:nvSpPr>
          <p:spPr>
            <a:xfrm>
              <a:off x="897632" y="6213890"/>
              <a:ext cx="3294821" cy="2466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1400" dirty="0" smtClean="0"/>
                <a:t>         Map Points    	Field Points</a:t>
              </a:r>
              <a:endParaRPr lang="en-US" sz="1400" dirty="0"/>
            </a:p>
          </p:txBody>
        </p:sp>
      </p:grpSp>
      <p:sp>
        <p:nvSpPr>
          <p:cNvPr id="11" name="ZoneTexte 1"/>
          <p:cNvSpPr txBox="1"/>
          <p:nvPr/>
        </p:nvSpPr>
        <p:spPr>
          <a:xfrm>
            <a:off x="388614" y="116632"/>
            <a:ext cx="8503866" cy="461665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fr-FR" sz="2400" b="1" dirty="0" err="1" smtClean="0"/>
              <a:t>Examples</a:t>
            </a:r>
            <a:r>
              <a:rPr lang="fr-FR" sz="2400" b="1" dirty="0" smtClean="0"/>
              <a:t> of </a:t>
            </a:r>
            <a:r>
              <a:rPr lang="fr-FR" sz="2400" b="1" dirty="0" err="1" smtClean="0"/>
              <a:t>Uncertainty</a:t>
            </a:r>
            <a:r>
              <a:rPr lang="fr-FR" sz="2400" b="1" dirty="0" smtClean="0"/>
              <a:t> in the </a:t>
            </a:r>
            <a:r>
              <a:rPr lang="fr-FR" sz="2400" b="1" dirty="0" err="1" smtClean="0"/>
              <a:t>soil</a:t>
            </a:r>
            <a:r>
              <a:rPr lang="fr-FR" sz="2400" b="1" dirty="0" smtClean="0"/>
              <a:t> / </a:t>
            </a:r>
            <a:r>
              <a:rPr lang="fr-FR" sz="2400" b="1" dirty="0" err="1" smtClean="0"/>
              <a:t>crop</a:t>
            </a:r>
            <a:r>
              <a:rPr lang="fr-FR" sz="2400" b="1" dirty="0" smtClean="0"/>
              <a:t>  </a:t>
            </a:r>
            <a:r>
              <a:rPr lang="fr-FR" sz="2400" b="1" dirty="0" err="1" smtClean="0"/>
              <a:t>parameters</a:t>
            </a:r>
            <a:endParaRPr lang="fr-FR" sz="2400" b="1" dirty="0"/>
          </a:p>
        </p:txBody>
      </p:sp>
      <p:sp>
        <p:nvSpPr>
          <p:cNvPr id="3" name="ZoneTexte 2"/>
          <p:cNvSpPr txBox="1"/>
          <p:nvPr/>
        </p:nvSpPr>
        <p:spPr>
          <a:xfrm>
            <a:off x="467544" y="620688"/>
            <a:ext cx="34058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dirty="0" smtClean="0"/>
              <a:t>Non </a:t>
            </a:r>
            <a:r>
              <a:rPr lang="fr-FR" sz="2000" dirty="0" err="1" smtClean="0"/>
              <a:t>estimated</a:t>
            </a:r>
            <a:r>
              <a:rPr lang="fr-FR" sz="2000" dirty="0" smtClean="0"/>
              <a:t> </a:t>
            </a:r>
            <a:r>
              <a:rPr lang="fr-FR" sz="2000" dirty="0" err="1" smtClean="0"/>
              <a:t>Soil</a:t>
            </a:r>
            <a:r>
              <a:rPr lang="fr-FR" sz="2000" dirty="0" smtClean="0"/>
              <a:t> </a:t>
            </a:r>
            <a:r>
              <a:rPr lang="fr-FR" sz="2000" dirty="0" err="1" smtClean="0"/>
              <a:t>parameters</a:t>
            </a:r>
            <a:endParaRPr lang="fr-FR" sz="20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00" t="5252" r="7600" b="1682"/>
          <a:stretch/>
        </p:blipFill>
        <p:spPr bwMode="auto">
          <a:xfrm>
            <a:off x="167009" y="1556792"/>
            <a:ext cx="5322092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1" descr="C:\Documents and Settings\sreelash\My Documents\Downloads\soil_T.jpg"/>
          <p:cNvPicPr/>
          <p:nvPr/>
        </p:nvPicPr>
        <p:blipFill>
          <a:blip r:embed="rId3"/>
          <a:srcRect r="2427" b="1986"/>
          <a:stretch>
            <a:fillRect/>
          </a:stretch>
        </p:blipFill>
        <p:spPr bwMode="auto">
          <a:xfrm>
            <a:off x="5685731" y="1772816"/>
            <a:ext cx="3318181" cy="29697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8401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e 36"/>
          <p:cNvGrpSpPr/>
          <p:nvPr/>
        </p:nvGrpSpPr>
        <p:grpSpPr>
          <a:xfrm>
            <a:off x="-29046" y="474168"/>
            <a:ext cx="8608748" cy="5953394"/>
            <a:chOff x="-29046" y="474168"/>
            <a:chExt cx="8608748" cy="5953394"/>
          </a:xfrm>
        </p:grpSpPr>
        <p:sp>
          <p:nvSpPr>
            <p:cNvPr id="22" name="Ellipse 21"/>
            <p:cNvSpPr/>
            <p:nvPr/>
          </p:nvSpPr>
          <p:spPr>
            <a:xfrm rot="2896247">
              <a:off x="2218700" y="1533853"/>
              <a:ext cx="2328167" cy="3999311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Ellipse 30"/>
            <p:cNvSpPr/>
            <p:nvPr/>
          </p:nvSpPr>
          <p:spPr>
            <a:xfrm rot="20440061">
              <a:off x="-29046" y="4496369"/>
              <a:ext cx="3000979" cy="1931193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30" name="Groupe 29"/>
            <p:cNvGrpSpPr/>
            <p:nvPr/>
          </p:nvGrpSpPr>
          <p:grpSpPr>
            <a:xfrm>
              <a:off x="1543775" y="474168"/>
              <a:ext cx="7035927" cy="4684004"/>
              <a:chOff x="1543775" y="474168"/>
              <a:chExt cx="7035927" cy="4684004"/>
            </a:xfrm>
          </p:grpSpPr>
          <p:sp>
            <p:nvSpPr>
              <p:cNvPr id="27" name="Ellipse 26"/>
              <p:cNvSpPr/>
              <p:nvPr/>
            </p:nvSpPr>
            <p:spPr>
              <a:xfrm rot="5400000">
                <a:off x="5170443" y="-772347"/>
                <a:ext cx="2162744" cy="4655774"/>
              </a:xfrm>
              <a:prstGeom prst="ellipse">
                <a:avLst/>
              </a:prstGeom>
              <a:solidFill>
                <a:schemeClr val="accent2">
                  <a:lumMod val="20000"/>
                  <a:lumOff val="8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" name="Text Box 7"/>
              <p:cNvSpPr txBox="1">
                <a:spLocks noChangeArrowheads="1"/>
              </p:cNvSpPr>
              <p:nvPr/>
            </p:nvSpPr>
            <p:spPr bwMode="auto">
              <a:xfrm>
                <a:off x="4259222" y="755528"/>
                <a:ext cx="3960813" cy="36671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9050" algn="ctr">
                    <a:solidFill>
                      <a:srgbClr val="000000"/>
                    </a:solidFill>
                    <a:miter lim="800000"/>
                    <a:headEnd/>
                    <a:tailEnd type="none" w="med" len="lg"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 algn="ctr" eaLnBrk="1" hangingPunct="1">
                  <a:spcBef>
                    <a:spcPct val="50000"/>
                  </a:spcBef>
                </a:pPr>
                <a:r>
                  <a:rPr lang="fr-FR" altLang="fr-FR" dirty="0" smtClean="0"/>
                  <a:t>Observable variables (RS)</a:t>
                </a:r>
                <a:endParaRPr lang="fr-FR" altLang="fr-FR" dirty="0"/>
              </a:p>
            </p:txBody>
          </p:sp>
          <p:cxnSp>
            <p:nvCxnSpPr>
              <p:cNvPr id="23" name="Connecteur en arc 22"/>
              <p:cNvCxnSpPr/>
              <p:nvPr/>
            </p:nvCxnSpPr>
            <p:spPr>
              <a:xfrm rot="10800000" flipV="1">
                <a:off x="1543775" y="1802738"/>
                <a:ext cx="3545716" cy="3355434"/>
              </a:xfrm>
              <a:prstGeom prst="curvedConnector3">
                <a:avLst>
                  <a:gd name="adj1" fmla="val 50000"/>
                </a:avLst>
              </a:prstGeom>
              <a:ln w="38100" cmpd="dbl">
                <a:solidFill>
                  <a:srgbClr val="CC0000"/>
                </a:solidFill>
                <a:tailEnd type="stealt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8" name="Text Box 104"/>
          <p:cNvSpPr txBox="1">
            <a:spLocks noChangeArrowheads="1"/>
          </p:cNvSpPr>
          <p:nvPr/>
        </p:nvSpPr>
        <p:spPr bwMode="auto">
          <a:xfrm>
            <a:off x="5125595" y="3640956"/>
            <a:ext cx="2218813" cy="2308324"/>
          </a:xfrm>
          <a:prstGeom prst="rect">
            <a:avLst/>
          </a:prstGeom>
          <a:solidFill>
            <a:srgbClr val="00CCFF">
              <a:alpha val="48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moisture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water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consumption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deep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percolation and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groundwater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recharge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Soil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>
                <a:latin typeface="Arial" panose="020B0604020202020204" pitchFamily="34" charset="0"/>
                <a:cs typeface="Arial" panose="020B0604020202020204" pitchFamily="34" charset="0"/>
              </a:rPr>
              <a:t>mineral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N, volatilisation, Nitrate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leaching</a:t>
            </a:r>
            <a:endParaRPr 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 Box 110"/>
          <p:cNvSpPr txBox="1">
            <a:spLocks noChangeArrowheads="1"/>
          </p:cNvSpPr>
          <p:nvPr/>
        </p:nvSpPr>
        <p:spPr bwMode="auto">
          <a:xfrm>
            <a:off x="5119245" y="2717626"/>
            <a:ext cx="2225163" cy="923330"/>
          </a:xfrm>
          <a:prstGeom prst="rect">
            <a:avLst/>
          </a:prstGeom>
          <a:solidFill>
            <a:srgbClr val="92D050">
              <a:alpha val="44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177800" indent="-177800">
              <a:spcAft>
                <a:spcPts val="1200"/>
              </a:spcAft>
              <a:buFontTx/>
              <a:buChar char="-"/>
            </a:pP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LAI</a:t>
            </a:r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biomass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yield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b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harvest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quality</a:t>
            </a:r>
            <a:r>
              <a:rPr lang="fr-FR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7" name="Picture 13" descr="logo_stic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5568" y="2636912"/>
            <a:ext cx="1508125" cy="1196975"/>
          </a:xfrm>
          <a:prstGeom prst="rect">
            <a:avLst/>
          </a:prstGeom>
          <a:noFill/>
          <a:ln w="952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AutoShape 11"/>
          <p:cNvSpPr>
            <a:spLocks noChangeArrowheads="1"/>
          </p:cNvSpPr>
          <p:nvPr/>
        </p:nvSpPr>
        <p:spPr bwMode="auto">
          <a:xfrm>
            <a:off x="4427984" y="3173914"/>
            <a:ext cx="553794" cy="287338"/>
          </a:xfrm>
          <a:prstGeom prst="rightArrow">
            <a:avLst>
              <a:gd name="adj1" fmla="val 50000"/>
              <a:gd name="adj2" fmla="val 50138"/>
            </a:avLst>
          </a:prstGeom>
          <a:noFill/>
          <a:ln w="19050" algn="ctr">
            <a:solidFill>
              <a:schemeClr val="tx1"/>
            </a:solidFill>
            <a:miter lim="800000"/>
            <a:headEnd/>
            <a:tailEnd type="none" w="med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endParaRPr lang="fr-FR" altLang="fr-FR"/>
          </a:p>
        </p:txBody>
      </p:sp>
      <p:grpSp>
        <p:nvGrpSpPr>
          <p:cNvPr id="34" name="Groupe 33"/>
          <p:cNvGrpSpPr/>
          <p:nvPr/>
        </p:nvGrpSpPr>
        <p:grpSpPr>
          <a:xfrm>
            <a:off x="5089491" y="2984935"/>
            <a:ext cx="3918968" cy="3898806"/>
            <a:chOff x="5089491" y="2984935"/>
            <a:chExt cx="3918968" cy="3898806"/>
          </a:xfrm>
        </p:grpSpPr>
        <p:sp>
          <p:nvSpPr>
            <p:cNvPr id="3" name="Rectangle 2"/>
            <p:cNvSpPr/>
            <p:nvPr/>
          </p:nvSpPr>
          <p:spPr>
            <a:xfrm>
              <a:off x="5089491" y="6237312"/>
              <a:ext cx="2218813" cy="554360"/>
            </a:xfrm>
            <a:prstGeom prst="rect">
              <a:avLst/>
            </a:pr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dirty="0" smtClean="0">
                  <a:solidFill>
                    <a:schemeClr val="accent1"/>
                  </a:solidFill>
                </a:rPr>
                <a:t>2D </a:t>
              </a:r>
              <a:r>
                <a:rPr lang="fr-FR" dirty="0" err="1" smtClean="0">
                  <a:solidFill>
                    <a:schemeClr val="accent1"/>
                  </a:solidFill>
                </a:rPr>
                <a:t>Groundwater</a:t>
              </a:r>
              <a:r>
                <a:rPr lang="fr-FR" dirty="0" smtClean="0">
                  <a:solidFill>
                    <a:schemeClr val="accent1"/>
                  </a:solidFill>
                </a:rPr>
                <a:t> </a:t>
              </a:r>
              <a:r>
                <a:rPr lang="fr-FR" dirty="0" err="1" smtClean="0">
                  <a:solidFill>
                    <a:schemeClr val="accent1"/>
                  </a:solidFill>
                </a:rPr>
                <a:t>Modelling</a:t>
              </a:r>
              <a:endParaRPr lang="fr-FR" dirty="0">
                <a:solidFill>
                  <a:schemeClr val="accent1"/>
                </a:solidFill>
              </a:endParaRPr>
            </a:p>
          </p:txBody>
        </p:sp>
        <p:sp>
          <p:nvSpPr>
            <p:cNvPr id="6" name="Flèche courbée vers le bas 5"/>
            <p:cNvSpPr/>
            <p:nvPr/>
          </p:nvSpPr>
          <p:spPr>
            <a:xfrm rot="1337227">
              <a:off x="7200121" y="2984935"/>
              <a:ext cx="771390" cy="309345"/>
            </a:xfrm>
            <a:prstGeom prst="curvedDownArrow">
              <a:avLst/>
            </a:prstGeom>
            <a:noFill/>
            <a:ln w="952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8" name="Flèche courbée vers la droite 7"/>
            <p:cNvSpPr/>
            <p:nvPr/>
          </p:nvSpPr>
          <p:spPr>
            <a:xfrm rot="15460147">
              <a:off x="7460476" y="4181697"/>
              <a:ext cx="367075" cy="922408"/>
            </a:xfrm>
            <a:prstGeom prst="curvedRightArrow">
              <a:avLst/>
            </a:prstGeom>
            <a:noFill/>
            <a:ln w="952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7387572" y="3371319"/>
              <a:ext cx="1620887" cy="1021263"/>
            </a:xfrm>
            <a:prstGeom prst="rect">
              <a:avLst/>
            </a:prstGeom>
            <a:noFill/>
            <a:ln w="9525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spcBef>
                  <a:spcPts val="600"/>
                </a:spcBef>
                <a:spcAft>
                  <a:spcPts val="600"/>
                </a:spcAft>
              </a:pPr>
              <a:r>
                <a:rPr lang="fr-FR" dirty="0" err="1" smtClean="0">
                  <a:solidFill>
                    <a:schemeClr val="accent1"/>
                  </a:solidFill>
                </a:rPr>
                <a:t>Economic</a:t>
              </a:r>
              <a:r>
                <a:rPr lang="fr-FR" dirty="0" smtClean="0">
                  <a:solidFill>
                    <a:schemeClr val="accent1"/>
                  </a:solidFill>
                </a:rPr>
                <a:t> and </a:t>
              </a:r>
              <a:r>
                <a:rPr lang="fr-FR" dirty="0" err="1" smtClean="0">
                  <a:solidFill>
                    <a:schemeClr val="accent1"/>
                  </a:solidFill>
                </a:rPr>
                <a:t>decision</a:t>
              </a:r>
              <a:r>
                <a:rPr lang="fr-FR" dirty="0" smtClean="0">
                  <a:solidFill>
                    <a:schemeClr val="accent1"/>
                  </a:solidFill>
                </a:rPr>
                <a:t>  </a:t>
              </a:r>
              <a:r>
                <a:rPr lang="fr-FR" dirty="0" err="1">
                  <a:solidFill>
                    <a:schemeClr val="accent1"/>
                  </a:solidFill>
                </a:rPr>
                <a:t>modelling</a:t>
              </a:r>
              <a:endParaRPr lang="fr-FR" dirty="0">
                <a:solidFill>
                  <a:schemeClr val="accent1"/>
                </a:solidFill>
              </a:endParaRPr>
            </a:p>
          </p:txBody>
        </p:sp>
        <p:sp>
          <p:nvSpPr>
            <p:cNvPr id="29" name="Double flèche horizontale 28"/>
            <p:cNvSpPr/>
            <p:nvPr/>
          </p:nvSpPr>
          <p:spPr>
            <a:xfrm rot="5400000">
              <a:off x="6048163" y="5985283"/>
              <a:ext cx="288032" cy="216026"/>
            </a:xfrm>
            <a:prstGeom prst="leftRightArrow">
              <a:avLst>
                <a:gd name="adj1" fmla="val 37608"/>
                <a:gd name="adj2" fmla="val 50000"/>
              </a:avLst>
            </a:prstGeom>
            <a:noFill/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3" name="Flèche courbée vers la droite 32"/>
            <p:cNvSpPr/>
            <p:nvPr/>
          </p:nvSpPr>
          <p:spPr>
            <a:xfrm rot="11977009">
              <a:off x="7787941" y="4360545"/>
              <a:ext cx="664998" cy="2523196"/>
            </a:xfrm>
            <a:prstGeom prst="curvedRightArrow">
              <a:avLst/>
            </a:prstGeom>
            <a:noFill/>
            <a:ln w="9525">
              <a:solidFill>
                <a:schemeClr val="accent1">
                  <a:shade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2" name="ZoneTexte 1"/>
          <p:cNvSpPr txBox="1"/>
          <p:nvPr/>
        </p:nvSpPr>
        <p:spPr>
          <a:xfrm>
            <a:off x="2915816" y="38146"/>
            <a:ext cx="34756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3200" b="1" dirty="0" smtClean="0">
                <a:latin typeface="Aparajita" panose="020B0604020202020204" pitchFamily="34" charset="0"/>
                <a:cs typeface="Aparajita" panose="020B0604020202020204" pitchFamily="34" charset="0"/>
              </a:rPr>
              <a:t>General Objective</a:t>
            </a:r>
            <a:endParaRPr lang="fr-FR" sz="3200" b="1" dirty="0">
              <a:latin typeface="Aparajita" panose="020B0604020202020204" pitchFamily="34" charset="0"/>
              <a:cs typeface="Aparajita" panose="020B0604020202020204" pitchFamily="34" charset="0"/>
            </a:endParaRPr>
          </a:p>
        </p:txBody>
      </p:sp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64" t="55504" r="57159" b="21944"/>
          <a:stretch/>
        </p:blipFill>
        <p:spPr bwMode="auto">
          <a:xfrm>
            <a:off x="4716016" y="1088089"/>
            <a:ext cx="1620000" cy="1044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33" t="55975" r="17633" b="21473"/>
          <a:stretch/>
        </p:blipFill>
        <p:spPr bwMode="auto">
          <a:xfrm>
            <a:off x="6300192" y="1088089"/>
            <a:ext cx="1620000" cy="1060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9" name="Groupe 8"/>
          <p:cNvGrpSpPr/>
          <p:nvPr/>
        </p:nvGrpSpPr>
        <p:grpSpPr>
          <a:xfrm>
            <a:off x="102986" y="1285316"/>
            <a:ext cx="3426644" cy="5383282"/>
            <a:chOff x="102986" y="1285316"/>
            <a:chExt cx="3426644" cy="5383282"/>
          </a:xfrm>
        </p:grpSpPr>
        <p:sp>
          <p:nvSpPr>
            <p:cNvPr id="39" name="ZoneTexte 38"/>
            <p:cNvSpPr txBox="1"/>
            <p:nvPr/>
          </p:nvSpPr>
          <p:spPr>
            <a:xfrm>
              <a:off x="102986" y="5745268"/>
              <a:ext cx="342664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rgbClr val="C00000"/>
                  </a:solidFill>
                </a:rPr>
                <a:t>AWC components?</a:t>
              </a:r>
            </a:p>
            <a:p>
              <a:r>
                <a:rPr lang="fr-FR" dirty="0" smtClean="0">
                  <a:solidFill>
                    <a:srgbClr val="C00000"/>
                  </a:solidFill>
                </a:rPr>
                <a:t>- </a:t>
              </a:r>
              <a:r>
                <a:rPr lang="fr-FR" dirty="0" err="1" smtClean="0">
                  <a:solidFill>
                    <a:srgbClr val="C00000"/>
                  </a:solidFill>
                </a:rPr>
                <a:t>Soil</a:t>
              </a:r>
              <a:r>
                <a:rPr lang="fr-FR" dirty="0" smtClean="0">
                  <a:solidFill>
                    <a:srgbClr val="C00000"/>
                  </a:solidFill>
                </a:rPr>
                <a:t> </a:t>
              </a:r>
              <a:r>
                <a:rPr lang="fr-FR" dirty="0" err="1" smtClean="0">
                  <a:solidFill>
                    <a:srgbClr val="C00000"/>
                  </a:solidFill>
                </a:rPr>
                <a:t>hydraulic</a:t>
              </a:r>
              <a:r>
                <a:rPr lang="fr-FR" dirty="0" smtClean="0">
                  <a:solidFill>
                    <a:srgbClr val="C00000"/>
                  </a:solidFill>
                </a:rPr>
                <a:t> </a:t>
              </a:r>
              <a:r>
                <a:rPr lang="fr-FR" dirty="0" err="1" smtClean="0">
                  <a:solidFill>
                    <a:srgbClr val="C00000"/>
                  </a:solidFill>
                </a:rPr>
                <a:t>properties</a:t>
              </a:r>
              <a:r>
                <a:rPr lang="fr-FR" dirty="0" smtClean="0">
                  <a:solidFill>
                    <a:srgbClr val="C00000"/>
                  </a:solidFill>
                </a:rPr>
                <a:t> (FC, WP)</a:t>
              </a:r>
            </a:p>
            <a:p>
              <a:r>
                <a:rPr lang="fr-FR" dirty="0" smtClean="0">
                  <a:solidFill>
                    <a:srgbClr val="C00000"/>
                  </a:solidFill>
                </a:rPr>
                <a:t>- </a:t>
              </a:r>
              <a:r>
                <a:rPr lang="fr-FR" dirty="0" err="1" smtClean="0">
                  <a:solidFill>
                    <a:srgbClr val="C00000"/>
                  </a:solidFill>
                </a:rPr>
                <a:t>Soil</a:t>
              </a:r>
              <a:r>
                <a:rPr lang="fr-FR" dirty="0" smtClean="0">
                  <a:solidFill>
                    <a:srgbClr val="C00000"/>
                  </a:solidFill>
                </a:rPr>
                <a:t> </a:t>
              </a:r>
              <a:r>
                <a:rPr lang="fr-FR" dirty="0" err="1" smtClean="0">
                  <a:solidFill>
                    <a:srgbClr val="C00000"/>
                  </a:solidFill>
                </a:rPr>
                <a:t>depth</a:t>
              </a:r>
              <a:endParaRPr lang="fr-FR" dirty="0">
                <a:solidFill>
                  <a:srgbClr val="C00000"/>
                </a:solidFill>
              </a:endParaRPr>
            </a:p>
          </p:txBody>
        </p:sp>
        <p:pic>
          <p:nvPicPr>
            <p:cNvPr id="40" name="Picture 28" descr="nuage"/>
            <p:cNvPicPr preferRelativeResize="0"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83" t="2126" r="2165" b="2126"/>
            <a:stretch>
              <a:fillRect/>
            </a:stretch>
          </p:blipFill>
          <p:spPr bwMode="auto">
            <a:xfrm>
              <a:off x="507321" y="1376465"/>
              <a:ext cx="855660" cy="8591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30" descr="blé2"/>
            <p:cNvPicPr preferRelativeResize="0"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321" y="2459139"/>
              <a:ext cx="855660" cy="85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2" name="Picture 31" descr="tracteur-gps"/>
            <p:cNvPicPr preferRelativeResize="0"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8909" y="3540227"/>
              <a:ext cx="855660" cy="855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3" name="Picture 29" descr="profil-de-sol"/>
            <p:cNvPicPr preferRelativeResize="0"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82" b="18947"/>
            <a:stretch>
              <a:fillRect/>
            </a:stretch>
          </p:blipFill>
          <p:spPr bwMode="auto">
            <a:xfrm>
              <a:off x="512566" y="4731832"/>
              <a:ext cx="855660" cy="857408"/>
            </a:xfrm>
            <a:prstGeom prst="rect">
              <a:avLst/>
            </a:prstGeom>
            <a:solidFill>
              <a:srgbClr val="FF0000">
                <a:alpha val="45000"/>
              </a:srgbClr>
            </a:solidFill>
            <a:ln>
              <a:noFill/>
            </a:ln>
          </p:spPr>
        </p:pic>
        <p:sp>
          <p:nvSpPr>
            <p:cNvPr id="44" name="AutoShape 11"/>
            <p:cNvSpPr>
              <a:spLocks noChangeArrowheads="1"/>
            </p:cNvSpPr>
            <p:nvPr/>
          </p:nvSpPr>
          <p:spPr bwMode="auto">
            <a:xfrm>
              <a:off x="1732155" y="3178031"/>
              <a:ext cx="607597" cy="286525"/>
            </a:xfrm>
            <a:prstGeom prst="rightArrow">
              <a:avLst>
                <a:gd name="adj1" fmla="val 50000"/>
                <a:gd name="adj2" fmla="val 50138"/>
              </a:avLst>
            </a:prstGeom>
            <a:noFill/>
            <a:ln w="19050" algn="ctr">
              <a:solidFill>
                <a:schemeClr val="tx1"/>
              </a:solidFill>
              <a:miter lim="800000"/>
              <a:headEnd/>
              <a:tailEnd type="none" w="med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endParaRPr lang="fr-FR" altLang="fr-FR"/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460455" y="1285316"/>
              <a:ext cx="8965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>
                  <a:solidFill>
                    <a:schemeClr val="bg1"/>
                  </a:solidFill>
                </a:rPr>
                <a:t>Climate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508019" y="2702932"/>
              <a:ext cx="6634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/>
                  </a:solidFill>
                </a:rPr>
                <a:t>Plant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47" name="ZoneTexte 46"/>
            <p:cNvSpPr txBox="1"/>
            <p:nvPr/>
          </p:nvSpPr>
          <p:spPr>
            <a:xfrm>
              <a:off x="412817" y="3885346"/>
              <a:ext cx="101989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smtClean="0">
                  <a:solidFill>
                    <a:schemeClr val="bg1"/>
                  </a:solidFill>
                </a:rPr>
                <a:t>Practices</a:t>
              </a:r>
              <a:endParaRPr lang="fr-FR" dirty="0">
                <a:solidFill>
                  <a:schemeClr val="bg1"/>
                </a:solidFill>
              </a:endParaRPr>
            </a:p>
          </p:txBody>
        </p:sp>
        <p:sp>
          <p:nvSpPr>
            <p:cNvPr id="48" name="ZoneTexte 47"/>
            <p:cNvSpPr txBox="1"/>
            <p:nvPr/>
          </p:nvSpPr>
          <p:spPr>
            <a:xfrm>
              <a:off x="621847" y="4976810"/>
              <a:ext cx="5180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dirty="0" err="1" smtClean="0">
                  <a:solidFill>
                    <a:schemeClr val="bg1"/>
                  </a:solidFill>
                </a:rPr>
                <a:t>Soil</a:t>
              </a:r>
              <a:endParaRPr lang="fr-FR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15042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sreelash\Desktop\p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5"/>
          <a:stretch>
            <a:fillRect/>
          </a:stretch>
        </p:blipFill>
        <p:spPr>
          <a:xfrm>
            <a:off x="457200" y="948854"/>
            <a:ext cx="3505200" cy="2597150"/>
          </a:xfrm>
        </p:spPr>
      </p:pic>
      <p:pic>
        <p:nvPicPr>
          <p:cNvPr id="6147" name="Picture 2" descr="C:\Documents and Settings\sreelash\Desktop\p1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3"/>
          <a:stretch>
            <a:fillRect/>
          </a:stretch>
        </p:blipFill>
        <p:spPr bwMode="auto">
          <a:xfrm>
            <a:off x="5247530" y="3573016"/>
            <a:ext cx="3220605" cy="2444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 bwMode="auto">
          <a:xfrm>
            <a:off x="129480" y="87288"/>
            <a:ext cx="8763000" cy="533400"/>
          </a:xfrm>
          <a:prstGeom prst="rect">
            <a:avLst/>
          </a:prstGeom>
          <a:noFill/>
          <a:ln w="25400" cap="flat" cmpd="sng" algn="ctr">
            <a:noFill/>
            <a:prstDash val="solid"/>
            <a:miter lim="800000"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State of the art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01" name="TextBox 10"/>
          <p:cNvSpPr txBox="1">
            <a:spLocks noChangeArrowheads="1"/>
          </p:cNvSpPr>
          <p:nvPr/>
        </p:nvSpPr>
        <p:spPr bwMode="auto">
          <a:xfrm>
            <a:off x="152400" y="3817467"/>
            <a:ext cx="4419600" cy="240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fr-FR" b="1" dirty="0">
                <a:solidFill>
                  <a:schemeClr val="hlink"/>
                </a:solidFill>
              </a:rPr>
              <a:t>Inversion of Hydrological Models:</a:t>
            </a:r>
          </a:p>
          <a:p>
            <a:pPr eaLnBrk="1" hangingPunct="1"/>
            <a:endParaRPr lang="en-US" altLang="fr-FR" b="1" dirty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fr-FR" b="1" dirty="0"/>
              <a:t>Variable:</a:t>
            </a:r>
            <a:r>
              <a:rPr lang="en-US" altLang="fr-FR" dirty="0"/>
              <a:t> Surface soil Moisture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fr-FR" b="1" dirty="0">
                <a:solidFill>
                  <a:srgbClr val="FF0000"/>
                </a:solidFill>
              </a:rPr>
              <a:t>Good estimation of surface layer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fr-FR" b="1" dirty="0">
                <a:solidFill>
                  <a:srgbClr val="FF0000"/>
                </a:solidFill>
              </a:rPr>
              <a:t>No information about root zone properties.</a:t>
            </a:r>
          </a:p>
          <a:p>
            <a:pPr eaLnBrk="1" hangingPunct="1">
              <a:buFont typeface="Wingdings" pitchFamily="2" charset="2"/>
              <a:buChar char="Ø"/>
            </a:pPr>
            <a:endParaRPr lang="en-US" altLang="fr-FR" sz="600" b="1" dirty="0">
              <a:solidFill>
                <a:srgbClr val="FF0000"/>
              </a:solidFill>
            </a:endParaRPr>
          </a:p>
          <a:p>
            <a:pPr eaLnBrk="1" hangingPunct="1"/>
            <a:r>
              <a:rPr lang="en-US" altLang="fr-FR" dirty="0"/>
              <a:t>      </a:t>
            </a:r>
            <a:r>
              <a:rPr lang="en-US" altLang="fr-FR" i="1" dirty="0" err="1">
                <a:solidFill>
                  <a:srgbClr val="9900CC"/>
                </a:solidFill>
              </a:rPr>
              <a:t>Montzka</a:t>
            </a:r>
            <a:r>
              <a:rPr lang="en-US" altLang="fr-FR" i="1" dirty="0">
                <a:solidFill>
                  <a:srgbClr val="9900CC"/>
                </a:solidFill>
              </a:rPr>
              <a:t> et al., 2011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fr-FR" i="1" dirty="0">
                <a:solidFill>
                  <a:srgbClr val="9900CC"/>
                </a:solidFill>
              </a:rPr>
              <a:t>      Ines and </a:t>
            </a:r>
            <a:r>
              <a:rPr lang="en-US" altLang="fr-FR" i="1" dirty="0" err="1">
                <a:solidFill>
                  <a:srgbClr val="9900CC"/>
                </a:solidFill>
              </a:rPr>
              <a:t>Mohanty</a:t>
            </a:r>
            <a:r>
              <a:rPr lang="en-US" altLang="fr-FR" i="1" dirty="0">
                <a:solidFill>
                  <a:srgbClr val="9900CC"/>
                </a:solidFill>
              </a:rPr>
              <a:t>, 2008 </a:t>
            </a:r>
          </a:p>
        </p:txBody>
      </p:sp>
      <p:sp>
        <p:nvSpPr>
          <p:cNvPr id="6150" name="TextBox 9"/>
          <p:cNvSpPr txBox="1">
            <a:spLocks noChangeArrowheads="1"/>
          </p:cNvSpPr>
          <p:nvPr/>
        </p:nvSpPr>
        <p:spPr bwMode="auto">
          <a:xfrm>
            <a:off x="4419600" y="894779"/>
            <a:ext cx="4724400" cy="2185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fr-FR" b="1" dirty="0">
                <a:solidFill>
                  <a:schemeClr val="hlink"/>
                </a:solidFill>
              </a:rPr>
              <a:t>Inversion of Crop/Vegetation Models:</a:t>
            </a:r>
          </a:p>
          <a:p>
            <a:pPr eaLnBrk="1" hangingPunct="1"/>
            <a:endParaRPr lang="en-US" altLang="fr-FR" sz="400" b="1" dirty="0">
              <a:solidFill>
                <a:schemeClr val="hlink"/>
              </a:solidFill>
            </a:endParaRPr>
          </a:p>
          <a:p>
            <a:pPr eaLnBrk="1" hangingPunct="1">
              <a:buFont typeface="Wingdings" pitchFamily="2" charset="2"/>
              <a:buChar char="Ø"/>
            </a:pPr>
            <a:r>
              <a:rPr lang="en-US" altLang="fr-FR" b="1" dirty="0"/>
              <a:t> Variable: </a:t>
            </a:r>
            <a:r>
              <a:rPr lang="en-US" altLang="fr-FR" dirty="0"/>
              <a:t>Crop variables (Leaf Area Index (LAI), biomass, ET, Plant N content, …)  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fr-FR" b="1" dirty="0">
                <a:solidFill>
                  <a:srgbClr val="FF0000"/>
                </a:solidFill>
              </a:rPr>
              <a:t>Crop variables bring information about root zone soil properties.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en-US" altLang="fr-FR" b="1" dirty="0" smtClean="0">
                <a:solidFill>
                  <a:srgbClr val="FF0000"/>
                </a:solidFill>
              </a:rPr>
              <a:t>But soil </a:t>
            </a:r>
            <a:r>
              <a:rPr lang="en-US" altLang="fr-FR" b="1" dirty="0">
                <a:solidFill>
                  <a:srgbClr val="FF0000"/>
                </a:solidFill>
              </a:rPr>
              <a:t>properties accuracy is limited</a:t>
            </a:r>
          </a:p>
          <a:p>
            <a:pPr eaLnBrk="1" hangingPunct="1"/>
            <a:endParaRPr lang="en-US" altLang="fr-FR" sz="600" b="1" dirty="0">
              <a:solidFill>
                <a:srgbClr val="FF0000"/>
              </a:solidFill>
            </a:endParaRPr>
          </a:p>
          <a:p>
            <a:pPr eaLnBrk="1" hangingPunct="1">
              <a:buFont typeface="Wingdings" pitchFamily="2" charset="2"/>
              <a:buNone/>
            </a:pPr>
            <a:r>
              <a:rPr lang="en-US" altLang="fr-FR" i="1" dirty="0">
                <a:solidFill>
                  <a:srgbClr val="9900CC"/>
                </a:solidFill>
              </a:rPr>
              <a:t>     </a:t>
            </a:r>
            <a:r>
              <a:rPr lang="en-US" altLang="fr-FR" i="1" dirty="0" err="1">
                <a:solidFill>
                  <a:srgbClr val="9900CC"/>
                </a:solidFill>
              </a:rPr>
              <a:t>Varella</a:t>
            </a:r>
            <a:r>
              <a:rPr lang="en-US" altLang="fr-FR" i="1" dirty="0">
                <a:solidFill>
                  <a:srgbClr val="9900CC"/>
                </a:solidFill>
              </a:rPr>
              <a:t> et al., 2010</a:t>
            </a:r>
          </a:p>
        </p:txBody>
      </p:sp>
      <p:sp>
        <p:nvSpPr>
          <p:cNvPr id="4103" name="Line 8"/>
          <p:cNvSpPr>
            <a:spLocks noChangeShapeType="1"/>
          </p:cNvSpPr>
          <p:nvPr/>
        </p:nvSpPr>
        <p:spPr bwMode="auto">
          <a:xfrm>
            <a:off x="4267200" y="764704"/>
            <a:ext cx="0" cy="5453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ZoneTexte 1"/>
          <p:cNvSpPr txBox="1"/>
          <p:nvPr/>
        </p:nvSpPr>
        <p:spPr>
          <a:xfrm>
            <a:off x="107504" y="6351711"/>
            <a:ext cx="9053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Most </a:t>
            </a:r>
            <a:r>
              <a:rPr lang="fr-FR" sz="2400" b="1" dirty="0" err="1" smtClean="0"/>
              <a:t>studies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performed</a:t>
            </a:r>
            <a:r>
              <a:rPr lang="fr-FR" sz="2400" b="1" dirty="0" smtClean="0"/>
              <a:t> on </a:t>
            </a:r>
            <a:r>
              <a:rPr lang="fr-FR" sz="2400" b="1" dirty="0" err="1" smtClean="0"/>
              <a:t>synthetic</a:t>
            </a:r>
            <a:r>
              <a:rPr lang="fr-FR" sz="2400" b="1" dirty="0" smtClean="0"/>
              <a:t> data or </a:t>
            </a:r>
            <a:r>
              <a:rPr lang="fr-FR" sz="2400" b="1" dirty="0" err="1" smtClean="0"/>
              <a:t>very</a:t>
            </a:r>
            <a:r>
              <a:rPr lang="fr-FR" sz="2400" b="1" dirty="0" smtClean="0"/>
              <a:t> </a:t>
            </a:r>
            <a:r>
              <a:rPr lang="fr-FR" sz="2400" b="1" dirty="0" err="1" smtClean="0"/>
              <a:t>limited</a:t>
            </a:r>
            <a:r>
              <a:rPr lang="fr-FR" sz="2400" b="1" dirty="0" smtClean="0"/>
              <a:t> real </a:t>
            </a:r>
            <a:r>
              <a:rPr lang="fr-FR" sz="2400" b="1" dirty="0" err="1" smtClean="0"/>
              <a:t>dataset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6686773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/>
          <p:cNvSpPr txBox="1">
            <a:spLocks/>
          </p:cNvSpPr>
          <p:nvPr/>
        </p:nvSpPr>
        <p:spPr>
          <a:xfrm>
            <a:off x="457200" y="-31541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r-FR" sz="3600" b="1" dirty="0" err="1"/>
              <a:t>Research</a:t>
            </a:r>
            <a:r>
              <a:rPr lang="fr-FR" sz="3600" b="1" dirty="0"/>
              <a:t> questions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79512" y="116632"/>
            <a:ext cx="8789781" cy="2376264"/>
            <a:chOff x="179512" y="116632"/>
            <a:chExt cx="8789781" cy="2376264"/>
          </a:xfrm>
        </p:grpSpPr>
        <p:sp>
          <p:nvSpPr>
            <p:cNvPr id="38" name="Titre 1"/>
            <p:cNvSpPr txBox="1">
              <a:spLocks/>
            </p:cNvSpPr>
            <p:nvPr/>
          </p:nvSpPr>
          <p:spPr>
            <a:xfrm>
              <a:off x="179512" y="116632"/>
              <a:ext cx="4752528" cy="237626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en-US" sz="2400" b="1" dirty="0" smtClean="0">
                  <a:solidFill>
                    <a:srgbClr val="0000FF"/>
                  </a:solidFill>
                </a:rPr>
                <a:t>A- Point scale study</a:t>
              </a:r>
            </a:p>
            <a:p>
              <a:pPr marL="342900" indent="-342900" algn="just">
                <a:buFontTx/>
                <a:buChar char="-"/>
              </a:pPr>
              <a:r>
                <a:rPr lang="en-US" sz="1800" dirty="0" smtClean="0">
                  <a:solidFill>
                    <a:schemeClr val="bg1">
                      <a:lumMod val="65000"/>
                    </a:schemeClr>
                  </a:solidFill>
                </a:rPr>
                <a:t>Is it possible to estimate accurately both surface and root zone soil properties? With which observation types?</a:t>
              </a:r>
            </a:p>
          </p:txBody>
        </p:sp>
        <p:sp>
          <p:nvSpPr>
            <p:cNvPr id="5" name="Titre 1"/>
            <p:cNvSpPr txBox="1">
              <a:spLocks/>
            </p:cNvSpPr>
            <p:nvPr/>
          </p:nvSpPr>
          <p:spPr>
            <a:xfrm>
              <a:off x="5227449" y="188640"/>
              <a:ext cx="3741844" cy="223224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endParaRPr lang="en-US" sz="1800" dirty="0" smtClean="0">
                <a:solidFill>
                  <a:schemeClr val="bg1">
                    <a:lumMod val="65000"/>
                  </a:schemeClr>
                </a:solidFill>
              </a:endParaRPr>
            </a:p>
            <a:p>
              <a:pPr marL="92075" indent="-92075" algn="l">
                <a:buFont typeface="Symbol" panose="05050102010706020507" pitchFamily="18" charset="2"/>
                <a:buChar char=""/>
              </a:pPr>
              <a:r>
                <a:rPr lang="en-US" sz="1800" dirty="0" smtClean="0">
                  <a:solidFill>
                    <a:schemeClr val="bg1">
                      <a:lumMod val="65000"/>
                    </a:schemeClr>
                  </a:solidFill>
                </a:rPr>
                <a:t> Use of observations on both plant (LAI, BM) and soil  (SSM) : </a:t>
              </a:r>
              <a:r>
                <a:rPr lang="en-US" sz="1800" i="1" dirty="0" err="1" smtClean="0">
                  <a:solidFill>
                    <a:schemeClr val="bg1">
                      <a:lumMod val="65000"/>
                    </a:schemeClr>
                  </a:solidFill>
                </a:rPr>
                <a:t>Sreelash</a:t>
              </a:r>
              <a:r>
                <a:rPr lang="en-US" sz="1800" i="1" dirty="0" smtClean="0">
                  <a:solidFill>
                    <a:schemeClr val="bg1">
                      <a:lumMod val="65000"/>
                    </a:schemeClr>
                  </a:solidFill>
                </a:rPr>
                <a:t> et al, 2012</a:t>
              </a:r>
            </a:p>
          </p:txBody>
        </p:sp>
      </p:grpSp>
      <p:sp>
        <p:nvSpPr>
          <p:cNvPr id="6" name="Titre 1"/>
          <p:cNvSpPr txBox="1">
            <a:spLocks/>
          </p:cNvSpPr>
          <p:nvPr/>
        </p:nvSpPr>
        <p:spPr>
          <a:xfrm>
            <a:off x="5370397" y="4439736"/>
            <a:ext cx="3773603" cy="144016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2075" indent="-92075" algn="just">
              <a:buFont typeface="Symbol" panose="05050102010706020507" pitchFamily="18" charset="2"/>
              <a:buChar char=""/>
            </a:pPr>
            <a:endParaRPr lang="en-US" sz="1800" dirty="0" smtClean="0"/>
          </a:p>
          <a:p>
            <a:pPr marL="92075" indent="-92075" algn="just">
              <a:buClr>
                <a:srgbClr val="0033CC"/>
              </a:buClr>
              <a:buFont typeface="Symbol" panose="05050102010706020507" pitchFamily="18" charset="2"/>
              <a:buChar char=""/>
            </a:pPr>
            <a:r>
              <a:rPr lang="en-US" sz="1800" dirty="0" smtClean="0">
                <a:solidFill>
                  <a:srgbClr val="0000FF"/>
                </a:solidFill>
              </a:rPr>
              <a:t> Sreelash </a:t>
            </a:r>
            <a:r>
              <a:rPr lang="en-US" sz="1800" dirty="0" err="1" smtClean="0">
                <a:solidFill>
                  <a:srgbClr val="0000FF"/>
                </a:solidFill>
              </a:rPr>
              <a:t>Cnes</a:t>
            </a:r>
            <a:r>
              <a:rPr lang="en-US" sz="1800" dirty="0" smtClean="0">
                <a:solidFill>
                  <a:srgbClr val="0000FF"/>
                </a:solidFill>
              </a:rPr>
              <a:t> </a:t>
            </a:r>
            <a:r>
              <a:rPr lang="en-US" sz="1800" dirty="0">
                <a:solidFill>
                  <a:srgbClr val="0000FF"/>
                </a:solidFill>
              </a:rPr>
              <a:t>post doc </a:t>
            </a:r>
            <a:r>
              <a:rPr lang="en-US" sz="1800" dirty="0" smtClean="0">
                <a:solidFill>
                  <a:srgbClr val="0000FF"/>
                </a:solidFill>
              </a:rPr>
              <a:t>at EMMAH</a:t>
            </a:r>
            <a:endParaRPr lang="en-US" sz="1800" dirty="0">
              <a:solidFill>
                <a:srgbClr val="0033CC"/>
              </a:solidFill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20420" y="3429001"/>
            <a:ext cx="8801580" cy="923425"/>
            <a:chOff x="120420" y="3429000"/>
            <a:chExt cx="8801580" cy="2360514"/>
          </a:xfrm>
        </p:grpSpPr>
        <p:sp>
          <p:nvSpPr>
            <p:cNvPr id="4" name="Titre 1"/>
            <p:cNvSpPr txBox="1">
              <a:spLocks/>
            </p:cNvSpPr>
            <p:nvPr/>
          </p:nvSpPr>
          <p:spPr>
            <a:xfrm>
              <a:off x="120420" y="3429000"/>
              <a:ext cx="7691940" cy="165618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>
                <a:spcAft>
                  <a:spcPts val="600"/>
                </a:spcAft>
              </a:pPr>
              <a:r>
                <a:rPr lang="en-US" sz="2400" b="1" dirty="0" smtClean="0">
                  <a:solidFill>
                    <a:srgbClr val="0000FF"/>
                  </a:solidFill>
                </a:rPr>
                <a:t>B- Extension to spatial application with remote sensing</a:t>
              </a:r>
            </a:p>
          </p:txBody>
        </p:sp>
        <p:sp>
          <p:nvSpPr>
            <p:cNvPr id="10" name="Titre 1"/>
            <p:cNvSpPr txBox="1">
              <a:spLocks/>
            </p:cNvSpPr>
            <p:nvPr/>
          </p:nvSpPr>
          <p:spPr>
            <a:xfrm>
              <a:off x="5344683" y="4349353"/>
              <a:ext cx="3577317" cy="144016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endParaRPr lang="en-US" sz="1800" dirty="0" smtClean="0"/>
            </a:p>
            <a:p>
              <a:pPr marL="92075" indent="-92075" algn="just">
                <a:buFont typeface="Symbol" panose="05050102010706020507" pitchFamily="18" charset="2"/>
                <a:buChar char=""/>
              </a:pPr>
              <a:r>
                <a:rPr lang="en-US" sz="1800" dirty="0" smtClean="0">
                  <a:solidFill>
                    <a:schemeClr val="bg1">
                      <a:lumMod val="65000"/>
                    </a:schemeClr>
                  </a:solidFill>
                </a:rPr>
                <a:t> Sat Kumar  and </a:t>
              </a:r>
              <a:r>
                <a:rPr lang="en-US" sz="1800" dirty="0" err="1" smtClean="0">
                  <a:solidFill>
                    <a:schemeClr val="bg1">
                      <a:lumMod val="65000"/>
                    </a:schemeClr>
                  </a:solidFill>
                </a:rPr>
                <a:t>Sreelash</a:t>
              </a:r>
              <a:r>
                <a:rPr lang="en-US" sz="1800" dirty="0" smtClean="0">
                  <a:solidFill>
                    <a:schemeClr val="bg1">
                      <a:lumMod val="65000"/>
                    </a:schemeClr>
                  </a:solidFill>
                </a:rPr>
                <a:t> K (PhD)</a:t>
              </a:r>
              <a:endParaRPr lang="en-US" sz="1800" dirty="0">
                <a:solidFill>
                  <a:schemeClr val="bg1">
                    <a:lumMod val="65000"/>
                  </a:schemeClr>
                </a:solidFill>
              </a:endParaRPr>
            </a:p>
          </p:txBody>
        </p:sp>
      </p:grpSp>
      <p:grpSp>
        <p:nvGrpSpPr>
          <p:cNvPr id="7" name="Groupe 6"/>
          <p:cNvGrpSpPr/>
          <p:nvPr/>
        </p:nvGrpSpPr>
        <p:grpSpPr>
          <a:xfrm>
            <a:off x="179512" y="1628800"/>
            <a:ext cx="8856984" cy="2099608"/>
            <a:chOff x="179512" y="1628800"/>
            <a:chExt cx="8856984" cy="2099608"/>
          </a:xfrm>
        </p:grpSpPr>
        <p:sp>
          <p:nvSpPr>
            <p:cNvPr id="11" name="Titre 1"/>
            <p:cNvSpPr txBox="1">
              <a:spLocks/>
            </p:cNvSpPr>
            <p:nvPr/>
          </p:nvSpPr>
          <p:spPr>
            <a:xfrm>
              <a:off x="179512" y="1628800"/>
              <a:ext cx="4752528" cy="209960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342900" indent="-342900" algn="just">
                <a:buFontTx/>
                <a:buChar char="-"/>
              </a:pPr>
              <a:r>
                <a:rPr lang="en-US" sz="1800" dirty="0" smtClean="0"/>
                <a:t>What is the accuracy of the soil properties estimates obtained from model inversion?</a:t>
              </a:r>
            </a:p>
            <a:p>
              <a:pPr marL="342900" indent="-342900" algn="just">
                <a:buFontTx/>
                <a:buChar char="-"/>
              </a:pPr>
              <a:r>
                <a:rPr lang="en-US" sz="1800" dirty="0" smtClean="0"/>
                <a:t>Does this accuracy depend on the configuration of the inversion (crop</a:t>
              </a:r>
              <a:r>
                <a:rPr lang="en-US" sz="1800" dirty="0"/>
                <a:t>, </a:t>
              </a:r>
              <a:r>
                <a:rPr lang="en-US" sz="1800" dirty="0" smtClean="0"/>
                <a:t>climate</a:t>
              </a:r>
              <a:r>
                <a:rPr lang="en-US" sz="1800" dirty="0" smtClean="0">
                  <a:solidFill>
                    <a:prstClr val="black"/>
                  </a:solidFill>
                </a:rPr>
                <a:t>, soil, n</a:t>
              </a:r>
              <a:r>
                <a:rPr lang="en-US" sz="1800" baseline="30000" dirty="0" smtClean="0">
                  <a:solidFill>
                    <a:prstClr val="black"/>
                  </a:solidFill>
                </a:rPr>
                <a:t>o</a:t>
              </a:r>
              <a:r>
                <a:rPr lang="en-US" sz="1800" dirty="0" smtClean="0">
                  <a:solidFill>
                    <a:prstClr val="black"/>
                  </a:solidFill>
                </a:rPr>
                <a:t> of observations, …)</a:t>
              </a:r>
              <a:r>
                <a:rPr lang="en-US" sz="1800" dirty="0"/>
                <a:t>?</a:t>
              </a:r>
              <a:endParaRPr lang="en-US" sz="1800" dirty="0" smtClean="0"/>
            </a:p>
          </p:txBody>
        </p:sp>
        <p:sp>
          <p:nvSpPr>
            <p:cNvPr id="12" name="Titre 1">
              <a:hlinkClick r:id="rId3" action="ppaction://hlinksldjump"/>
            </p:cNvPr>
            <p:cNvSpPr txBox="1">
              <a:spLocks/>
            </p:cNvSpPr>
            <p:nvPr/>
          </p:nvSpPr>
          <p:spPr>
            <a:xfrm>
              <a:off x="5294652" y="2108137"/>
              <a:ext cx="3741844" cy="1032831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92075" indent="-92075" algn="just">
                <a:buFontTx/>
                <a:buChar char="-"/>
              </a:pPr>
              <a:endParaRPr lang="en-US" sz="1800" dirty="0" smtClean="0">
                <a:solidFill>
                  <a:srgbClr val="0000FF"/>
                </a:solidFill>
              </a:endParaRPr>
            </a:p>
            <a:p>
              <a:pPr marL="92075" indent="-92075" algn="l">
                <a:buFont typeface="Symbol" panose="05050102010706020507" pitchFamily="18" charset="2"/>
                <a:buChar char=""/>
              </a:pPr>
              <a:r>
                <a:rPr lang="en-US" sz="1800" b="1" dirty="0" smtClean="0">
                  <a:solidFill>
                    <a:srgbClr val="0000FF"/>
                  </a:solidFill>
                </a:rPr>
                <a:t> </a:t>
              </a:r>
              <a:r>
                <a:rPr lang="en-US" sz="1800" dirty="0" smtClean="0">
                  <a:solidFill>
                    <a:srgbClr val="0000FF"/>
                  </a:solidFill>
                </a:rPr>
                <a:t>Evaluation on actual ground data (2010-2013) </a:t>
              </a:r>
            </a:p>
            <a:p>
              <a:pPr algn="l"/>
              <a:r>
                <a:rPr lang="en-US" sz="1800" dirty="0" smtClean="0">
                  <a:solidFill>
                    <a:srgbClr val="0000FF"/>
                  </a:solidFill>
                </a:rPr>
                <a:t>(</a:t>
              </a:r>
              <a:r>
                <a:rPr lang="en-US" sz="1800" dirty="0">
                  <a:solidFill>
                    <a:srgbClr val="0000FF"/>
                  </a:solidFill>
                </a:rPr>
                <a:t>Sreelash </a:t>
              </a:r>
              <a:r>
                <a:rPr lang="en-US" sz="1800" dirty="0" err="1">
                  <a:solidFill>
                    <a:srgbClr val="0000FF"/>
                  </a:solidFill>
                </a:rPr>
                <a:t>Cnes</a:t>
              </a:r>
              <a:r>
                <a:rPr lang="en-US" sz="1800" dirty="0">
                  <a:solidFill>
                    <a:srgbClr val="0000FF"/>
                  </a:solidFill>
                </a:rPr>
                <a:t> </a:t>
              </a:r>
              <a:r>
                <a:rPr lang="en-US" sz="1800" dirty="0" smtClean="0">
                  <a:solidFill>
                    <a:srgbClr val="0000FF"/>
                  </a:solidFill>
                </a:rPr>
                <a:t>post </a:t>
              </a:r>
              <a:r>
                <a:rPr lang="en-US" sz="1800" dirty="0">
                  <a:solidFill>
                    <a:srgbClr val="0000FF"/>
                  </a:solidFill>
                </a:rPr>
                <a:t>doc </a:t>
              </a:r>
              <a:r>
                <a:rPr lang="en-US" sz="1800" dirty="0" smtClean="0">
                  <a:solidFill>
                    <a:srgbClr val="0000FF"/>
                  </a:solidFill>
                </a:rPr>
                <a:t>at EMMAH </a:t>
              </a:r>
              <a:r>
                <a:rPr lang="en-US" sz="1800" dirty="0" err="1" smtClean="0">
                  <a:solidFill>
                    <a:srgbClr val="0000FF"/>
                  </a:solidFill>
                </a:rPr>
                <a:t>febr</a:t>
              </a:r>
              <a:r>
                <a:rPr lang="en-US" sz="1800" dirty="0" smtClean="0">
                  <a:solidFill>
                    <a:srgbClr val="0000FF"/>
                  </a:solidFill>
                </a:rPr>
                <a:t> </a:t>
              </a:r>
              <a:r>
                <a:rPr lang="en-US" sz="1800" dirty="0">
                  <a:solidFill>
                    <a:srgbClr val="0000FF"/>
                  </a:solidFill>
                </a:rPr>
                <a:t>2014- </a:t>
              </a:r>
              <a:r>
                <a:rPr lang="en-US" sz="1800" dirty="0" err="1">
                  <a:solidFill>
                    <a:srgbClr val="0000FF"/>
                  </a:solidFill>
                </a:rPr>
                <a:t>jan</a:t>
              </a:r>
              <a:r>
                <a:rPr lang="en-US" sz="1800" dirty="0">
                  <a:solidFill>
                    <a:srgbClr val="0000FF"/>
                  </a:solidFill>
                </a:rPr>
                <a:t> 2016)</a:t>
              </a:r>
            </a:p>
            <a:p>
              <a:pPr algn="l"/>
              <a:endParaRPr lang="en-US" sz="1800" dirty="0" smtClean="0">
                <a:solidFill>
                  <a:srgbClr val="0000FF"/>
                </a:solidFill>
              </a:endParaRPr>
            </a:p>
          </p:txBody>
        </p:sp>
      </p:grpSp>
      <p:sp>
        <p:nvSpPr>
          <p:cNvPr id="13" name="Titre 1"/>
          <p:cNvSpPr txBox="1">
            <a:spLocks/>
          </p:cNvSpPr>
          <p:nvPr/>
        </p:nvSpPr>
        <p:spPr>
          <a:xfrm>
            <a:off x="107504" y="3933056"/>
            <a:ext cx="4957328" cy="1872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r>
              <a:rPr lang="en-US" sz="1800" dirty="0">
                <a:solidFill>
                  <a:schemeClr val="bg1">
                    <a:lumMod val="65000"/>
                  </a:schemeClr>
                </a:solidFill>
              </a:rPr>
              <a:t>Inversion of Radar data in biophysical parameters and associated uncertainty</a:t>
            </a:r>
          </a:p>
          <a:p>
            <a:pPr marL="342900" indent="-342900" algn="just">
              <a:buFontTx/>
              <a:buChar char="-"/>
            </a:pPr>
            <a:endParaRPr lang="en-US" sz="1800" dirty="0" smtClean="0"/>
          </a:p>
          <a:p>
            <a:pPr marL="342900" indent="-342900" algn="just">
              <a:buFontTx/>
              <a:buChar char="-"/>
            </a:pPr>
            <a:r>
              <a:rPr lang="en-US" sz="1800" dirty="0" smtClean="0"/>
              <a:t>What are the impacts on the results of the inversion of the uncertainties linked to the spatial application?</a:t>
            </a:r>
          </a:p>
        </p:txBody>
      </p:sp>
      <p:grpSp>
        <p:nvGrpSpPr>
          <p:cNvPr id="19" name="Groupe 18"/>
          <p:cNvGrpSpPr/>
          <p:nvPr/>
        </p:nvGrpSpPr>
        <p:grpSpPr>
          <a:xfrm>
            <a:off x="132376" y="5733256"/>
            <a:ext cx="8809029" cy="1624826"/>
            <a:chOff x="132376" y="5733256"/>
            <a:chExt cx="8809029" cy="1624826"/>
          </a:xfrm>
        </p:grpSpPr>
        <p:sp>
          <p:nvSpPr>
            <p:cNvPr id="17" name="Titre 1"/>
            <p:cNvSpPr txBox="1">
              <a:spLocks/>
            </p:cNvSpPr>
            <p:nvPr/>
          </p:nvSpPr>
          <p:spPr>
            <a:xfrm>
              <a:off x="5364088" y="5733256"/>
              <a:ext cx="3577317" cy="144016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92075" indent="-92075" algn="just">
                <a:buFont typeface="Symbol" panose="05050102010706020507" pitchFamily="18" charset="2"/>
                <a:buChar char=""/>
              </a:pPr>
              <a:r>
                <a:rPr lang="en-US" sz="1800" dirty="0" smtClean="0"/>
                <a:t>  further work </a:t>
              </a:r>
              <a:endParaRPr lang="en-US" sz="1800" dirty="0" smtClean="0">
                <a:solidFill>
                  <a:srgbClr val="0033CC"/>
                </a:solidFill>
              </a:endParaRPr>
            </a:p>
            <a:p>
              <a:pPr marL="92075" indent="-92075" algn="just">
                <a:buFont typeface="Symbol" panose="05050102010706020507" pitchFamily="18" charset="2"/>
                <a:buChar char=""/>
              </a:pPr>
              <a:endParaRPr lang="en-US" sz="1800" dirty="0">
                <a:solidFill>
                  <a:srgbClr val="0033CC"/>
                </a:solidFill>
              </a:endParaRPr>
            </a:p>
          </p:txBody>
        </p:sp>
        <p:sp>
          <p:nvSpPr>
            <p:cNvPr id="18" name="Titre 1"/>
            <p:cNvSpPr txBox="1">
              <a:spLocks/>
            </p:cNvSpPr>
            <p:nvPr/>
          </p:nvSpPr>
          <p:spPr>
            <a:xfrm>
              <a:off x="132376" y="5733256"/>
              <a:ext cx="4957328" cy="162482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marL="342900" indent="-342900" algn="just">
                <a:buFontTx/>
                <a:buChar char="-"/>
              </a:pPr>
              <a:r>
                <a:rPr lang="en-US" sz="1800" dirty="0" smtClean="0"/>
                <a:t>From multi-points STICS model inversions to soil map generation</a:t>
              </a:r>
              <a:endParaRPr lang="en-US" sz="1800" dirty="0"/>
            </a:p>
            <a:p>
              <a:pPr marL="342900" indent="-342900" algn="just">
                <a:buFontTx/>
                <a:buChar char="-"/>
              </a:pPr>
              <a:endParaRPr lang="en-US" sz="1800" dirty="0" smtClean="0"/>
            </a:p>
            <a:p>
              <a:pPr marL="342900" indent="-342900" algn="just">
                <a:buFontTx/>
                <a:buChar char="-"/>
              </a:pPr>
              <a:endParaRPr lang="fr-FR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0076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8594819"/>
              </p:ext>
            </p:extLst>
          </p:nvPr>
        </p:nvGraphicFramePr>
        <p:xfrm>
          <a:off x="228600" y="838200"/>
          <a:ext cx="8763000" cy="5613400"/>
        </p:xfrm>
        <a:graphic>
          <a:graphicData uri="http://schemas.openxmlformats.org/drawingml/2006/table">
            <a:tbl>
              <a:tblPr firstRow="1" bandRow="1">
                <a:tableStyleId>{5202B0CA-FC54-4496-8BCA-5EF66A818D29}</a:tableStyleId>
              </a:tblPr>
              <a:tblGrid>
                <a:gridCol w="2057400"/>
                <a:gridCol w="2646040"/>
                <a:gridCol w="4059560"/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Crop and Soil Experiments in the watershed (2010 to 2013) </a:t>
                      </a:r>
                      <a:endParaRPr lang="en-US" sz="200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buFont typeface="Arial" charset="0"/>
                        <a:buNone/>
                      </a:pPr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Crop  Experiments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Crops  Monitored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Turmeric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Marigold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Sorghum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Sunflower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Maize</a:t>
                      </a:r>
                    </a:p>
                    <a:p>
                      <a:pPr>
                        <a:buFont typeface="Arial" charset="0"/>
                        <a:buNone/>
                      </a:pP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Variables monitored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 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22 plots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26 plots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14 plots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13 plots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17 plots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LAI, Biomass ,Yield &amp;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farm and 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crop management activities </a:t>
                      </a:r>
                      <a:endParaRPr lang="en-US" sz="20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Soil Experiments</a:t>
                      </a:r>
                    </a:p>
                    <a:p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Surface Soil Moisture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Profile Soil Moisture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Soil pit test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Sieve Analysis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90 plots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60 plots</a:t>
                      </a:r>
                    </a:p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40 plots (soil texture and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depth)</a:t>
                      </a:r>
                    </a:p>
                    <a:p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40 Plots (Clay, silt and sand)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Farmer Survey *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Crop and farm management activities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Surveyed 75</a:t>
                      </a:r>
                      <a:r>
                        <a:rPr lang="en-US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farmers (for sowing data, fertilization, irrigation, harvest, etc)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 gridSpan="3"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Continuous surface and profile soil measurements: 30 days (Sep 2010) and 10 days (Aug 2013)</a:t>
                      </a:r>
                      <a:r>
                        <a:rPr lang="en-US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en-US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763000" cy="715962"/>
          </a:xfrm>
        </p:spPr>
        <p:txBody>
          <a:bodyPr>
            <a:norm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Available Data: Field Data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6444044"/>
            <a:ext cx="41229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/>
              <a:t>* Farmer survey done by field team of </a:t>
            </a:r>
            <a:r>
              <a:rPr lang="en-US" i="1" dirty="0" err="1" smtClean="0"/>
              <a:t>IISc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1134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98438"/>
            <a:ext cx="8534400" cy="715962"/>
          </a:xfrm>
        </p:spPr>
        <p:txBody>
          <a:bodyPr>
            <a:normAutofit/>
          </a:bodyPr>
          <a:lstStyle/>
          <a:p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Available Data: Satellite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Data</a:t>
            </a:r>
            <a:endParaRPr lang="en-US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7"/>
          <a:stretch/>
        </p:blipFill>
        <p:spPr bwMode="auto">
          <a:xfrm>
            <a:off x="5796136" y="1582740"/>
            <a:ext cx="3352800" cy="5275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0461439"/>
              </p:ext>
            </p:extLst>
          </p:nvPr>
        </p:nvGraphicFramePr>
        <p:xfrm>
          <a:off x="304800" y="1154668"/>
          <a:ext cx="5621999" cy="175260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61610"/>
                <a:gridCol w="1616139"/>
                <a:gridCol w="1135388"/>
                <a:gridCol w="130886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Year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Data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No</a:t>
                      </a:r>
                      <a:r>
                        <a:rPr lang="en-US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of Images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Period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2011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/>
                      <a:endParaRPr lang="en-US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RADARSAT-2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May to Nov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2012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July to Nov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2013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>
                          <a:latin typeface="Times New Roman" pitchFamily="18" charset="0"/>
                          <a:cs typeface="Times New Roman" pitchFamily="18" charset="0"/>
                        </a:rPr>
                        <a:t>June to Sep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81000" y="3059668"/>
            <a:ext cx="21041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Frequency: 24 days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3729806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Surface Soil Moisture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Algorithm based on cumulative density function (CDF)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transformation of backscatter coefficient. (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Sat Kumar et al., 2015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28600" y="5157192"/>
            <a:ext cx="6477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LAI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Method based on radar vegetation index (RVI) and parametric growth curve (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 </a:t>
            </a:r>
            <a:r>
              <a:rPr lang="en-US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Sreelash</a:t>
            </a:r>
            <a:r>
              <a:rPr lang="en-US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PhD Thesis 2013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6"/>
          <p:cNvSpPr txBox="1"/>
          <p:nvPr/>
        </p:nvSpPr>
        <p:spPr>
          <a:xfrm>
            <a:off x="2637502" y="3059668"/>
            <a:ext cx="2544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Spatial Resolution: 15m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3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fr-FR" sz="3200" b="1" dirty="0" err="1">
                <a:latin typeface="Times New Roman" pitchFamily="18" charset="0"/>
                <a:cs typeface="Times New Roman" pitchFamily="18" charset="0"/>
              </a:rPr>
              <a:t>Preliminary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fr-FR" sz="3200" b="1" dirty="0" err="1">
                <a:latin typeface="Times New Roman" pitchFamily="18" charset="0"/>
                <a:cs typeface="Times New Roman" pitchFamily="18" charset="0"/>
              </a:rPr>
              <a:t>work</a:t>
            </a:r>
            <a:r>
              <a:rPr lang="fr-FR" sz="3200" b="1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fr-FR" sz="3200" b="1" dirty="0" smtClean="0">
                <a:latin typeface="Times New Roman" pitchFamily="18" charset="0"/>
                <a:cs typeface="Times New Roman" pitchFamily="18" charset="0"/>
              </a:rPr>
              <a:t>STICS calibration</a:t>
            </a:r>
            <a:endParaRPr lang="fr-F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03648" y="836712"/>
            <a:ext cx="8748464" cy="50405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2400" dirty="0" smtClean="0"/>
              <a:t>STICS </a:t>
            </a:r>
            <a:r>
              <a:rPr lang="fr-FR" sz="2400" dirty="0" err="1" smtClean="0"/>
              <a:t>crop</a:t>
            </a:r>
            <a:r>
              <a:rPr lang="fr-FR" sz="2400" dirty="0" smtClean="0"/>
              <a:t> model </a:t>
            </a:r>
            <a:r>
              <a:rPr lang="fr-FR" sz="2400" dirty="0" err="1" smtClean="0"/>
              <a:t>roughly</a:t>
            </a:r>
            <a:r>
              <a:rPr lang="fr-FR" sz="2400" dirty="0" smtClean="0"/>
              <a:t> </a:t>
            </a:r>
            <a:r>
              <a:rPr lang="fr-FR" sz="2400" dirty="0" err="1" smtClean="0"/>
              <a:t>calibrated</a:t>
            </a:r>
            <a:r>
              <a:rPr lang="fr-FR" sz="2400" dirty="0" smtClean="0"/>
              <a:t> for 4 </a:t>
            </a:r>
            <a:r>
              <a:rPr lang="fr-FR" sz="2400" dirty="0" err="1" smtClean="0"/>
              <a:t>crops</a:t>
            </a:r>
            <a:endParaRPr lang="fr-FR" sz="2400" dirty="0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576344"/>
            <a:ext cx="1508924" cy="1501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1058" y="3212976"/>
            <a:ext cx="1531114" cy="1523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616" y="4825137"/>
            <a:ext cx="1471940" cy="1494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oneTexte 3"/>
          <p:cNvSpPr txBox="1"/>
          <p:nvPr/>
        </p:nvSpPr>
        <p:spPr>
          <a:xfrm>
            <a:off x="1731126" y="6412686"/>
            <a:ext cx="746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Maize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23528" y="1969662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LAI</a:t>
            </a:r>
            <a:endParaRPr lang="fr-FR" dirty="0"/>
          </a:p>
        </p:txBody>
      </p:sp>
      <p:sp>
        <p:nvSpPr>
          <p:cNvPr id="12" name="ZoneTexte 11"/>
          <p:cNvSpPr txBox="1"/>
          <p:nvPr/>
        </p:nvSpPr>
        <p:spPr>
          <a:xfrm>
            <a:off x="323528" y="3617388"/>
            <a:ext cx="9589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Biomass</a:t>
            </a:r>
            <a:endParaRPr lang="fr-FR" dirty="0"/>
          </a:p>
        </p:txBody>
      </p:sp>
      <p:sp>
        <p:nvSpPr>
          <p:cNvPr id="13" name="ZoneTexte 12"/>
          <p:cNvSpPr txBox="1"/>
          <p:nvPr/>
        </p:nvSpPr>
        <p:spPr>
          <a:xfrm>
            <a:off x="352304" y="5203870"/>
            <a:ext cx="6363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Yield</a:t>
            </a:r>
            <a:endParaRPr lang="fr-FR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1444" y="1517783"/>
            <a:ext cx="1584176" cy="156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741" y="3183732"/>
            <a:ext cx="1568568" cy="1552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521" y="4812211"/>
            <a:ext cx="1529549" cy="156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3469557" y="6412686"/>
            <a:ext cx="10263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Sorghum</a:t>
            </a:r>
            <a:endParaRPr lang="fr-FR" dirty="0"/>
          </a:p>
        </p:txBody>
      </p:sp>
      <p:pic>
        <p:nvPicPr>
          <p:cNvPr id="4107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570" y="1500205"/>
            <a:ext cx="1608453" cy="15767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8" name="Picture 1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7570" y="3145689"/>
            <a:ext cx="1592606" cy="159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9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3034" y="4787231"/>
            <a:ext cx="1537142" cy="15926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ZoneTexte 20"/>
          <p:cNvSpPr txBox="1"/>
          <p:nvPr/>
        </p:nvSpPr>
        <p:spPr>
          <a:xfrm>
            <a:off x="5150719" y="6352564"/>
            <a:ext cx="1135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Sunflower</a:t>
            </a:r>
            <a:endParaRPr lang="fr-FR" dirty="0"/>
          </a:p>
        </p:txBody>
      </p: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026" y="1467206"/>
            <a:ext cx="1656183" cy="160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12" name="Picture 16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7056" y="4742243"/>
            <a:ext cx="1616938" cy="1609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7016180" y="6352564"/>
            <a:ext cx="101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Turmeric</a:t>
            </a:r>
            <a:endParaRPr lang="fr-FR" dirty="0"/>
          </a:p>
        </p:txBody>
      </p:sp>
      <p:pic>
        <p:nvPicPr>
          <p:cNvPr id="4113" name="Picture 1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338" y="3140968"/>
            <a:ext cx="1549708" cy="15959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885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/>
          <p:cNvSpPr txBox="1">
            <a:spLocks/>
          </p:cNvSpPr>
          <p:nvPr/>
        </p:nvSpPr>
        <p:spPr>
          <a:xfrm>
            <a:off x="0" y="116632"/>
            <a:ext cx="9180512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ctr"/>
            <a:r>
              <a:rPr lang="en-US" sz="3200" b="1" dirty="0"/>
              <a:t>Scientific outputs: </a:t>
            </a:r>
            <a:endParaRPr lang="en-US" sz="3200" b="1" dirty="0" smtClean="0"/>
          </a:p>
          <a:p>
            <a:pPr lvl="0" algn="ctr"/>
            <a:r>
              <a:rPr lang="en-US" sz="3200" b="1" dirty="0" smtClean="0"/>
              <a:t>Accuracy </a:t>
            </a:r>
            <a:r>
              <a:rPr lang="en-US" sz="3200" b="1" dirty="0"/>
              <a:t>of soil </a:t>
            </a:r>
            <a:r>
              <a:rPr lang="en-US" sz="3200" b="1"/>
              <a:t>properties </a:t>
            </a:r>
            <a:r>
              <a:rPr lang="en-US" sz="3200" b="1" smtClean="0"/>
              <a:t>estimates</a:t>
            </a:r>
            <a:endParaRPr lang="en-US" sz="3200" b="1" dirty="0"/>
          </a:p>
        </p:txBody>
      </p:sp>
      <p:sp>
        <p:nvSpPr>
          <p:cNvPr id="38" name="Titre 1"/>
          <p:cNvSpPr txBox="1">
            <a:spLocks/>
          </p:cNvSpPr>
          <p:nvPr/>
        </p:nvSpPr>
        <p:spPr>
          <a:xfrm>
            <a:off x="179511" y="116632"/>
            <a:ext cx="8689885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endParaRPr lang="en-US" sz="1800" dirty="0"/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323528" y="1469075"/>
            <a:ext cx="4752528" cy="2099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endParaRPr lang="en-US" sz="1800" dirty="0" smtClean="0"/>
          </a:p>
        </p:txBody>
      </p:sp>
      <p:sp>
        <p:nvSpPr>
          <p:cNvPr id="5" name="Rectangle 4"/>
          <p:cNvSpPr/>
          <p:nvPr/>
        </p:nvSpPr>
        <p:spPr>
          <a:xfrm>
            <a:off x="539552" y="4365104"/>
            <a:ext cx="79048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b="1" dirty="0"/>
              <a:t>The quality of estimation of AWC </a:t>
            </a:r>
            <a:r>
              <a:rPr lang="en-US" b="1" dirty="0" smtClean="0"/>
              <a:t>components obtained on a large real dataset is: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 smtClean="0"/>
              <a:t>highly variable depending </a:t>
            </a:r>
            <a:r>
              <a:rPr lang="en-US" b="1" dirty="0"/>
              <a:t>on the situations on which it was </a:t>
            </a:r>
            <a:r>
              <a:rPr lang="en-US" b="1" dirty="0" smtClean="0"/>
              <a:t>estimated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 smtClean="0"/>
              <a:t>significantly better than prior information</a:t>
            </a:r>
          </a:p>
          <a:p>
            <a:pPr marL="857250" lvl="1" indent="-400050">
              <a:buFont typeface="+mj-lt"/>
              <a:buAutoNum type="romanLcPeriod"/>
            </a:pPr>
            <a:r>
              <a:rPr lang="en-US" b="1" dirty="0"/>
              <a:t>g</a:t>
            </a:r>
            <a:r>
              <a:rPr lang="en-US" b="1" dirty="0" smtClean="0"/>
              <a:t>ood in favorable configurations:</a:t>
            </a:r>
            <a:endParaRPr lang="en-US" b="1" baseline="-25000" dirty="0" smtClean="0"/>
          </a:p>
        </p:txBody>
      </p:sp>
      <p:grpSp>
        <p:nvGrpSpPr>
          <p:cNvPr id="9" name="Groupe 8"/>
          <p:cNvGrpSpPr/>
          <p:nvPr/>
        </p:nvGrpSpPr>
        <p:grpSpPr>
          <a:xfrm>
            <a:off x="-252536" y="876782"/>
            <a:ext cx="5879684" cy="3560330"/>
            <a:chOff x="3707904" y="1057069"/>
            <a:chExt cx="5566681" cy="3344306"/>
          </a:xfrm>
        </p:grpSpPr>
        <p:pic>
          <p:nvPicPr>
            <p:cNvPr id="2050" name="Picture 2" descr="Figure_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7904" y="1057069"/>
              <a:ext cx="5566681" cy="33443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Rectangle 9"/>
                <p:cNvSpPr/>
                <p:nvPr/>
              </p:nvSpPr>
              <p:spPr>
                <a:xfrm>
                  <a:off x="4561894" y="1463829"/>
                  <a:ext cx="2453620" cy="68685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12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200" i="1">
                                <a:latin typeface="Cambria Math"/>
                              </a:rPr>
                              <m:t>𝑅𝐴𝐸</m:t>
                            </m:r>
                          </m:e>
                          <m:sub>
                            <m:r>
                              <a:rPr lang="en-US" sz="1200" i="1">
                                <a:latin typeface="Cambria Math"/>
                              </a:rPr>
                              <m:t>𝑖</m:t>
                            </m:r>
                            <m:r>
                              <a:rPr lang="en-US" sz="1200" i="1">
                                <a:latin typeface="Cambria Math"/>
                              </a:rPr>
                              <m:t>,</m:t>
                            </m:r>
                            <m:r>
                              <a:rPr lang="en-US" sz="1200" i="1">
                                <a:latin typeface="Cambria Math"/>
                              </a:rPr>
                              <m:t>𝑝</m:t>
                            </m:r>
                          </m:sub>
                        </m:sSub>
                        <m:r>
                          <a:rPr lang="en-US" sz="1200" i="1">
                            <a:latin typeface="Cambria Math"/>
                          </a:rPr>
                          <m:t>= </m:t>
                        </m:r>
                        <m:r>
                          <a:rPr lang="en-US" sz="1200" i="1">
                            <a:latin typeface="Cambria Math"/>
                          </a:rPr>
                          <m:t>𝑎𝑏𝑠</m:t>
                        </m:r>
                        <m:d>
                          <m:dPr>
                            <m:ctrlPr>
                              <a:rPr lang="fr-FR" sz="1200" i="1">
                                <a:latin typeface="Cambria Math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fr-FR" sz="1200" i="1">
                                    <a:latin typeface="Cambria Math"/>
                                  </a:rPr>
                                </m:ctrlPr>
                              </m:fPr>
                              <m:num>
                                <m:d>
                                  <m:dPr>
                                    <m:ctrlPr>
                                      <a:rPr lang="fr-FR" sz="1200" i="1">
                                        <a:latin typeface="Cambria Math"/>
                                      </a:rPr>
                                    </m:ctrlPr>
                                  </m:dPr>
                                  <m:e>
                                    <m:sSubSup>
                                      <m:sSubSupPr>
                                        <m:ctrlPr>
                                          <a:rPr lang="fr-FR" sz="1200" i="1">
                                            <a:latin typeface="Cambria Math"/>
                                          </a:rPr>
                                        </m:ctrlPr>
                                      </m:sSubSupPr>
                                      <m:e>
                                        <m:sSubSup>
                                          <m:sSubSupPr>
                                            <m:ctrlPr>
                                              <a:rPr lang="fr-FR" sz="1200" i="1">
                                                <a:latin typeface="Cambria Math"/>
                                              </a:rPr>
                                            </m:ctrlPr>
                                          </m:sSubSupPr>
                                          <m:e>
                                            <m:r>
                                              <a:rPr lang="en-US" sz="1200" i="1">
                                                <a:latin typeface="Cambria Math"/>
                                              </a:rPr>
                                              <m:t>𝜃</m:t>
                                            </m:r>
                                          </m:e>
                                          <m:sub>
                                            <m:r>
                                              <a:rPr lang="en-US" sz="1200" i="1">
                                                <a:latin typeface="Cambria Math"/>
                                              </a:rPr>
                                              <m:t>𝑖</m:t>
                                            </m:r>
                                            <m:r>
                                              <a:rPr lang="en-US" sz="1200" i="1">
                                                <a:latin typeface="Cambria Math"/>
                                              </a:rPr>
                                              <m:t>,</m:t>
                                            </m:r>
                                            <m:r>
                                              <a:rPr lang="en-US" sz="1200" i="1">
                                                <a:latin typeface="Cambria Math"/>
                                              </a:rPr>
                                              <m:t>𝑝</m:t>
                                            </m:r>
                                          </m:sub>
                                          <m:sup>
                                            <m:r>
                                              <a:rPr lang="en-US" sz="1200" i="1">
                                                <a:latin typeface="Cambria Math"/>
                                              </a:rPr>
                                              <m:t>𝑡𝑟𝑢𝑒</m:t>
                                            </m:r>
                                          </m:sup>
                                        </m:sSubSup>
                                        <m:r>
                                          <a:rPr lang="en-US" sz="1200" i="1">
                                            <a:latin typeface="Cambria Math"/>
                                          </a:rPr>
                                          <m:t>− </m:t>
                                        </m:r>
                                        <m:acc>
                                          <m:accPr>
                                            <m:chr m:val="̅"/>
                                            <m:ctrlPr>
                                              <a:rPr lang="fr-FR" sz="1200" i="1">
                                                <a:latin typeface="Cambria Math"/>
                                              </a:rPr>
                                            </m:ctrlPr>
                                          </m:accPr>
                                          <m:e>
                                            <m:r>
                                              <a:rPr lang="en-US" sz="1200" i="1">
                                                <a:latin typeface="Cambria Math"/>
                                              </a:rPr>
                                              <m:t>𝜃</m:t>
                                            </m:r>
                                          </m:e>
                                        </m:acc>
                                      </m:e>
                                      <m:sub>
                                        <m:r>
                                          <a:rPr lang="en-US" sz="1200" i="1">
                                            <a:latin typeface="Cambria Math"/>
                                          </a:rPr>
                                          <m:t>𝑖</m:t>
                                        </m:r>
                                        <m:r>
                                          <a:rPr lang="en-US" sz="1200" i="1">
                                            <a:latin typeface="Cambria Math"/>
                                          </a:rPr>
                                          <m:t>,</m:t>
                                        </m:r>
                                        <m:r>
                                          <a:rPr lang="en-US" sz="1200" i="1">
                                            <a:latin typeface="Cambria Math"/>
                                          </a:rPr>
                                          <m:t>𝑝</m:t>
                                        </m:r>
                                      </m:sub>
                                      <m:sup>
                                        <m:r>
                                          <a:rPr lang="en-US" sz="1200" i="1">
                                            <a:latin typeface="Cambria Math"/>
                                          </a:rPr>
                                          <m:t>𝑝𝑜𝑠𝑡</m:t>
                                        </m:r>
                                      </m:sup>
                                    </m:sSubSup>
                                  </m:e>
                                </m:d>
                              </m:num>
                              <m:den>
                                <m:sSubSup>
                                  <m:sSubSupPr>
                                    <m:ctrlPr>
                                      <a:rPr lang="fr-FR" sz="1200" i="1">
                                        <a:latin typeface="Cambria Math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sz="1200" i="1">
                                        <a:latin typeface="Cambria Math"/>
                                      </a:rPr>
                                      <m:t>𝜃</m:t>
                                    </m:r>
                                  </m:e>
                                  <m:sub>
                                    <m:r>
                                      <a:rPr lang="en-US" sz="1200" i="1">
                                        <a:latin typeface="Cambria Math"/>
                                      </a:rPr>
                                      <m:t>𝑖</m:t>
                                    </m:r>
                                    <m:r>
                                      <a:rPr lang="en-US" sz="1200" i="1">
                                        <a:latin typeface="Cambria Math"/>
                                      </a:rPr>
                                      <m:t>,</m:t>
                                    </m:r>
                                    <m:r>
                                      <a:rPr lang="en-US" sz="1200" i="1">
                                        <a:latin typeface="Cambria Math"/>
                                      </a:rPr>
                                      <m:t>𝑝</m:t>
                                    </m:r>
                                  </m:sub>
                                  <m:sup>
                                    <m:r>
                                      <a:rPr lang="en-US" sz="1200" i="1">
                                        <a:latin typeface="Cambria Math"/>
                                      </a:rPr>
                                      <m:t>𝑡𝑟𝑢𝑒</m:t>
                                    </m:r>
                                  </m:sup>
                                </m:sSubSup>
                              </m:den>
                            </m:f>
                          </m:e>
                        </m:d>
                        <m:r>
                          <a:rPr lang="en-US" sz="1200" i="1">
                            <a:latin typeface="Cambria Math"/>
                          </a:rPr>
                          <m:t> </m:t>
                        </m:r>
                      </m:oMath>
                    </m:oMathPara>
                  </a14:m>
                  <a:endParaRPr lang="fr-FR" sz="1200" dirty="0"/>
                </a:p>
              </p:txBody>
            </p:sp>
          </mc:Choice>
          <mc:Fallback xmlns="">
            <p:sp>
              <p:nvSpPr>
                <p:cNvPr id="10" name="Rectangle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1894" y="1463829"/>
                  <a:ext cx="2453620" cy="686855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18" name="Groupe 17"/>
          <p:cNvGrpSpPr/>
          <p:nvPr/>
        </p:nvGrpSpPr>
        <p:grpSpPr>
          <a:xfrm>
            <a:off x="5097253" y="1055203"/>
            <a:ext cx="4227275" cy="3093877"/>
            <a:chOff x="4953237" y="1334662"/>
            <a:chExt cx="4011251" cy="2816284"/>
          </a:xfrm>
        </p:grpSpPr>
        <p:pic>
          <p:nvPicPr>
            <p:cNvPr id="21" name="Image 20" descr="C:\Users\sbuis\AppData\Local\Microsoft\Windows\INetCache\Content.Word\Figure_3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53237" y="1916832"/>
              <a:ext cx="4011251" cy="2234114"/>
            </a:xfrm>
            <a:prstGeom prst="rect">
              <a:avLst/>
            </a:prstGeom>
            <a:noFill/>
            <a:ln>
              <a:noFill/>
            </a:ln>
          </p:spPr>
        </p:pic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Rectangle 16"/>
                <p:cNvSpPr/>
                <p:nvPr/>
              </p:nvSpPr>
              <p:spPr>
                <a:xfrm>
                  <a:off x="6067690" y="1334662"/>
                  <a:ext cx="1868652" cy="636649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fr-FR" sz="1400" i="1"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1400" i="1">
                                <a:latin typeface="Cambria Math"/>
                              </a:rPr>
                              <m:t>𝑅𝐸</m:t>
                            </m:r>
                          </m:e>
                          <m:sub>
                            <m:r>
                              <a:rPr lang="en-US" sz="1400" i="1">
                                <a:latin typeface="Cambria Math"/>
                              </a:rPr>
                              <m:t>𝑖</m:t>
                            </m:r>
                          </m:sub>
                        </m:sSub>
                        <m:r>
                          <a:rPr lang="en-US" sz="1400" i="1">
                            <a:latin typeface="Cambria Math"/>
                          </a:rPr>
                          <m:t>= </m:t>
                        </m:r>
                        <m:f>
                          <m:fPr>
                            <m:ctrlPr>
                              <a:rPr lang="fr-FR" sz="14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1400" i="1">
                                <a:latin typeface="Cambria Math"/>
                              </a:rPr>
                              <m:t>𝑀𝑅𝐴𝐸</m:t>
                            </m:r>
                            <m:r>
                              <a:rPr lang="en-US" sz="1400" i="1">
                                <a:latin typeface="Cambria Math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fr-FR" sz="1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fr-FR" sz="1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/>
                                  </a:rPr>
                                  <m:t>𝑝𝑜𝑠𝑡</m:t>
                                </m:r>
                              </m:sup>
                            </m:sSubSup>
                            <m:r>
                              <a:rPr lang="en-US" sz="1400" i="1">
                                <a:latin typeface="Cambria Math"/>
                              </a:rPr>
                              <m:t>)</m:t>
                            </m:r>
                          </m:num>
                          <m:den>
                            <m:r>
                              <a:rPr lang="en-US" sz="1400" i="1">
                                <a:latin typeface="Cambria Math"/>
                              </a:rPr>
                              <m:t>𝑀𝑅𝐴𝐸</m:t>
                            </m:r>
                            <m:r>
                              <a:rPr lang="en-US" sz="1400" i="1">
                                <a:latin typeface="Cambria Math"/>
                              </a:rPr>
                              <m:t>(</m:t>
                            </m:r>
                            <m:sSubSup>
                              <m:sSubSupPr>
                                <m:ctrlPr>
                                  <a:rPr lang="fr-FR" sz="1400" i="1">
                                    <a:latin typeface="Cambria Math"/>
                                  </a:rPr>
                                </m:ctrlPr>
                              </m:sSubSupPr>
                              <m:e>
                                <m:acc>
                                  <m:accPr>
                                    <m:chr m:val="̅"/>
                                    <m:ctrlPr>
                                      <a:rPr lang="fr-FR" sz="1400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1400" i="1">
                                        <a:latin typeface="Cambria Math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1400" i="1">
                                    <a:latin typeface="Cambria Math"/>
                                  </a:rPr>
                                  <m:t>𝑖</m:t>
                                </m:r>
                              </m:sub>
                              <m:sup>
                                <m:r>
                                  <a:rPr lang="en-US" sz="1400" i="1">
                                    <a:latin typeface="Cambria Math"/>
                                  </a:rPr>
                                  <m:t>𝑝𝑟𝑖𝑜𝑟</m:t>
                                </m:r>
                              </m:sup>
                            </m:sSubSup>
                            <m:r>
                              <a:rPr lang="en-US" sz="1400" i="1">
                                <a:latin typeface="Cambria Math"/>
                              </a:rPr>
                              <m:t>)</m:t>
                            </m:r>
                          </m:den>
                        </m:f>
                        <m:r>
                          <a:rPr lang="en-US" sz="1400" i="1">
                            <a:latin typeface="Cambria Math"/>
                          </a:rPr>
                          <m:t> </m:t>
                        </m:r>
                      </m:oMath>
                    </m:oMathPara>
                  </a14:m>
                  <a:endParaRPr lang="fr-FR" sz="1400" dirty="0"/>
                </a:p>
              </p:txBody>
            </p:sp>
          </mc:Choice>
          <mc:Fallback xmlns="">
            <p:sp>
              <p:nvSpPr>
                <p:cNvPr id="17" name="Rectangle 16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067690" y="1334662"/>
                  <a:ext cx="1868652" cy="636649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55488"/>
              </p:ext>
            </p:extLst>
          </p:nvPr>
        </p:nvGraphicFramePr>
        <p:xfrm>
          <a:off x="3000356" y="5639648"/>
          <a:ext cx="50800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46667"/>
                <a:gridCol w="846667"/>
                <a:gridCol w="846667"/>
                <a:gridCol w="846667"/>
                <a:gridCol w="846667"/>
                <a:gridCol w="846667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θ</a:t>
                      </a:r>
                      <a:r>
                        <a:rPr lang="en-US" sz="1600" i="1" baseline="-25000" dirty="0" smtClean="0"/>
                        <a:t>FC1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θ</a:t>
                      </a:r>
                      <a:r>
                        <a:rPr lang="en-US" sz="1600" i="1" baseline="-25000" dirty="0" smtClean="0"/>
                        <a:t>WP1</a:t>
                      </a:r>
                      <a:r>
                        <a:rPr lang="en-US" sz="1600" dirty="0" smtClean="0"/>
                        <a:t> 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θ</a:t>
                      </a:r>
                      <a:r>
                        <a:rPr lang="en-US" sz="1600" i="1" baseline="-25000" dirty="0" smtClean="0"/>
                        <a:t>FC2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600" dirty="0" smtClean="0"/>
                        <a:t>θ</a:t>
                      </a:r>
                      <a:r>
                        <a:rPr lang="en-US" sz="1600" i="1" baseline="-25000" dirty="0" smtClean="0"/>
                        <a:t>WP2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D</a:t>
                      </a:r>
                      <a:r>
                        <a:rPr lang="en-US" sz="1600" baseline="-25000" dirty="0" smtClean="0"/>
                        <a:t>L2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MRAE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5%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15%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10%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15%</a:t>
                      </a:r>
                      <a:endParaRPr lang="fr-FR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 smtClean="0"/>
                        <a:t>20%</a:t>
                      </a:r>
                      <a:endParaRPr lang="fr-FR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ZoneTexte 1"/>
          <p:cNvSpPr txBox="1"/>
          <p:nvPr/>
        </p:nvSpPr>
        <p:spPr>
          <a:xfrm>
            <a:off x="5887046" y="6444044"/>
            <a:ext cx="3293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Sreelash et al, </a:t>
            </a:r>
            <a:r>
              <a:rPr lang="fr-FR" b="1" dirty="0" err="1" smtClean="0">
                <a:solidFill>
                  <a:srgbClr val="0070C0"/>
                </a:solidFill>
              </a:rPr>
              <a:t>JoH</a:t>
            </a:r>
            <a:r>
              <a:rPr lang="fr-FR" b="1" dirty="0" smtClean="0">
                <a:solidFill>
                  <a:srgbClr val="0070C0"/>
                </a:solidFill>
              </a:rPr>
              <a:t>, </a:t>
            </a:r>
            <a:r>
              <a:rPr lang="fr-FR" b="1" dirty="0" err="1" smtClean="0">
                <a:solidFill>
                  <a:srgbClr val="0070C0"/>
                </a:solidFill>
              </a:rPr>
              <a:t>under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</a:rPr>
              <a:t>review</a:t>
            </a:r>
            <a:endParaRPr lang="fr-F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66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itre 1"/>
          <p:cNvSpPr txBox="1">
            <a:spLocks/>
          </p:cNvSpPr>
          <p:nvPr/>
        </p:nvSpPr>
        <p:spPr>
          <a:xfrm>
            <a:off x="0" y="260648"/>
            <a:ext cx="91440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200" b="1" dirty="0"/>
              <a:t>Scientific outputs: Effect of hydric regime, crop type and n° of observations</a:t>
            </a:r>
          </a:p>
        </p:txBody>
      </p:sp>
      <p:sp>
        <p:nvSpPr>
          <p:cNvPr id="38" name="Titre 1"/>
          <p:cNvSpPr txBox="1">
            <a:spLocks/>
          </p:cNvSpPr>
          <p:nvPr/>
        </p:nvSpPr>
        <p:spPr>
          <a:xfrm>
            <a:off x="179511" y="116632"/>
            <a:ext cx="8689885" cy="23762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endParaRPr lang="en-US" sz="1800" dirty="0">
              <a:solidFill>
                <a:prstClr val="black"/>
              </a:solidFill>
            </a:endParaRPr>
          </a:p>
        </p:txBody>
      </p:sp>
      <p:sp>
        <p:nvSpPr>
          <p:cNvPr id="11" name="Titre 1"/>
          <p:cNvSpPr txBox="1">
            <a:spLocks/>
          </p:cNvSpPr>
          <p:nvPr/>
        </p:nvSpPr>
        <p:spPr>
          <a:xfrm>
            <a:off x="4499992" y="1375536"/>
            <a:ext cx="4752528" cy="20996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just">
              <a:buFontTx/>
              <a:buChar char="-"/>
            </a:pPr>
            <a:endParaRPr lang="en-US" sz="1800" dirty="0" smtClean="0">
              <a:solidFill>
                <a:prstClr val="black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6802" y="3820245"/>
            <a:ext cx="394966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b="1" dirty="0"/>
              <a:t>The quality of estimation of AWC components </a:t>
            </a:r>
            <a:r>
              <a:rPr lang="en-US" b="1" dirty="0" smtClean="0"/>
              <a:t>is highly dependent on the hydric regime and its interaction with crop type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A few observations of LAI and SSM available in favorable conditions were sufficient to largely improve the estimation of AWC components</a:t>
            </a:r>
            <a:r>
              <a:rPr lang="en-US" b="1" dirty="0" smtClean="0"/>
              <a:t>.</a:t>
            </a:r>
          </a:p>
          <a:p>
            <a:pPr marL="857250" lvl="1" indent="-400050">
              <a:buFont typeface="+mj-lt"/>
              <a:buAutoNum type="romanLcPeriod"/>
            </a:pPr>
            <a:endParaRPr lang="en-US" b="1" dirty="0"/>
          </a:p>
        </p:txBody>
      </p:sp>
      <p:pic>
        <p:nvPicPr>
          <p:cNvPr id="14" name="Image 13" descr="C:\Users\sbuis\AppData\Local\Microsoft\Windows\INetCache\Content.Word\Figure_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134884"/>
            <a:ext cx="5184576" cy="27457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3"/>
          <p:cNvSpPr/>
          <p:nvPr/>
        </p:nvSpPr>
        <p:spPr>
          <a:xfrm>
            <a:off x="4716016" y="3670401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dirty="0" smtClean="0"/>
              <a:t>Number of SSM obs. </a:t>
            </a:r>
            <a:r>
              <a:rPr lang="en-US" sz="1600" b="1" dirty="0"/>
              <a:t> </a:t>
            </a:r>
            <a:r>
              <a:rPr lang="en-US" sz="1600" b="1" dirty="0" smtClean="0"/>
              <a:t>in wet / dry situations</a:t>
            </a:r>
          </a:p>
          <a:p>
            <a:pPr algn="ctr"/>
            <a:r>
              <a:rPr lang="en-US" sz="1600" b="1" dirty="0" smtClean="0"/>
              <a:t>(</a:t>
            </a:r>
            <a:r>
              <a:rPr lang="en-US" sz="1600" b="1" dirty="0" err="1" smtClean="0"/>
              <a:t>i</a:t>
            </a:r>
            <a:r>
              <a:rPr lang="en-US" sz="1600" b="1" dirty="0"/>
              <a:t>) N = </a:t>
            </a:r>
            <a:r>
              <a:rPr lang="en-US" sz="1600" b="1" dirty="0" smtClean="0"/>
              <a:t>0, </a:t>
            </a:r>
            <a:r>
              <a:rPr lang="en-US" sz="1600" b="1" dirty="0"/>
              <a:t>(ii) N = 1 to 2 </a:t>
            </a:r>
            <a:r>
              <a:rPr lang="en-US" sz="1600" b="1" dirty="0" smtClean="0"/>
              <a:t>and </a:t>
            </a:r>
            <a:r>
              <a:rPr lang="en-US" sz="1600" b="1" dirty="0"/>
              <a:t>(iii) N &gt; 2 </a:t>
            </a:r>
            <a:endParaRPr lang="fr-FR" sz="16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0061" y="4267232"/>
            <a:ext cx="4862459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4644008" y="6098790"/>
            <a:ext cx="4572000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600" b="1" dirty="0" smtClean="0"/>
              <a:t>Number of LAI obs. during high stress</a:t>
            </a:r>
          </a:p>
          <a:p>
            <a:pPr algn="ctr"/>
            <a:r>
              <a:rPr lang="en-US" sz="1600" b="1" dirty="0" smtClean="0"/>
              <a:t>(</a:t>
            </a:r>
            <a:r>
              <a:rPr lang="en-US" sz="1600" b="1" dirty="0" err="1" smtClean="0"/>
              <a:t>i</a:t>
            </a:r>
            <a:r>
              <a:rPr lang="en-US" sz="1600" b="1" dirty="0" smtClean="0"/>
              <a:t>) N </a:t>
            </a:r>
            <a:r>
              <a:rPr lang="en-US" sz="1600" b="1" dirty="0"/>
              <a:t>= </a:t>
            </a:r>
            <a:r>
              <a:rPr lang="en-US" sz="1600" b="1" dirty="0" smtClean="0"/>
              <a:t>0, </a:t>
            </a:r>
            <a:r>
              <a:rPr lang="en-US" sz="1600" b="1" dirty="0"/>
              <a:t>(ii) N = 1  </a:t>
            </a:r>
            <a:r>
              <a:rPr lang="en-US" sz="1600" b="1" dirty="0" smtClean="0"/>
              <a:t>and </a:t>
            </a:r>
            <a:r>
              <a:rPr lang="en-US" sz="1600" b="1" dirty="0"/>
              <a:t>(iii) N &gt; 1 </a:t>
            </a:r>
            <a:endParaRPr lang="fr-FR" sz="1600" b="1" dirty="0"/>
          </a:p>
        </p:txBody>
      </p:sp>
      <p:grpSp>
        <p:nvGrpSpPr>
          <p:cNvPr id="5" name="Groupe 4"/>
          <p:cNvGrpSpPr/>
          <p:nvPr/>
        </p:nvGrpSpPr>
        <p:grpSpPr>
          <a:xfrm>
            <a:off x="35496" y="980728"/>
            <a:ext cx="4248472" cy="2841159"/>
            <a:chOff x="4895528" y="1257045"/>
            <a:chExt cx="4248472" cy="2841159"/>
          </a:xfrm>
        </p:grpSpPr>
        <p:pic>
          <p:nvPicPr>
            <p:cNvPr id="12" name="Image 11" descr="C:\Users\sbuis\AppData\Local\Microsoft\Windows\INetCache\Content.Word\Figure_9.jpg"/>
            <p:cNvPicPr/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528" y="1257045"/>
              <a:ext cx="4248472" cy="284115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Rectangle 1"/>
            <p:cNvSpPr/>
            <p:nvPr/>
          </p:nvSpPr>
          <p:spPr>
            <a:xfrm>
              <a:off x="5759624" y="1545416"/>
              <a:ext cx="900608" cy="44342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cxnSp>
          <p:nvCxnSpPr>
            <p:cNvPr id="13" name="Connecteur droit avec flèche 12"/>
            <p:cNvCxnSpPr/>
            <p:nvPr/>
          </p:nvCxnSpPr>
          <p:spPr>
            <a:xfrm>
              <a:off x="5881724" y="1630491"/>
              <a:ext cx="0" cy="266629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avec flèche 14"/>
            <p:cNvCxnSpPr/>
            <p:nvPr/>
          </p:nvCxnSpPr>
          <p:spPr>
            <a:xfrm flipV="1">
              <a:off x="5983282" y="1630491"/>
              <a:ext cx="144016" cy="196777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ZoneTexte 15"/>
            <p:cNvSpPr txBox="1"/>
            <p:nvPr/>
          </p:nvSpPr>
          <p:spPr>
            <a:xfrm>
              <a:off x="6084168" y="1613239"/>
              <a:ext cx="118577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fr-FR" sz="1400" b="1" dirty="0" err="1" smtClean="0"/>
                <a:t>Hydric</a:t>
              </a:r>
              <a:r>
                <a:rPr lang="fr-FR" sz="1400" b="1" dirty="0" smtClean="0"/>
                <a:t> Stress </a:t>
              </a:r>
              <a:endParaRPr lang="fr-FR" sz="1400" b="1" dirty="0"/>
            </a:p>
          </p:txBody>
        </p:sp>
      </p:grpSp>
      <p:sp>
        <p:nvSpPr>
          <p:cNvPr id="17" name="ZoneTexte 16"/>
          <p:cNvSpPr txBox="1"/>
          <p:nvPr/>
        </p:nvSpPr>
        <p:spPr>
          <a:xfrm>
            <a:off x="35496" y="6444044"/>
            <a:ext cx="3293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0070C0"/>
                </a:solidFill>
              </a:rPr>
              <a:t>Sreelash et al, </a:t>
            </a:r>
            <a:r>
              <a:rPr lang="fr-FR" b="1" dirty="0" err="1" smtClean="0">
                <a:solidFill>
                  <a:srgbClr val="0070C0"/>
                </a:solidFill>
              </a:rPr>
              <a:t>JoH</a:t>
            </a:r>
            <a:r>
              <a:rPr lang="fr-FR" b="1" dirty="0" smtClean="0">
                <a:solidFill>
                  <a:srgbClr val="0070C0"/>
                </a:solidFill>
              </a:rPr>
              <a:t>, </a:t>
            </a:r>
            <a:r>
              <a:rPr lang="fr-FR" b="1" dirty="0" err="1" smtClean="0">
                <a:solidFill>
                  <a:srgbClr val="0070C0"/>
                </a:solidFill>
              </a:rPr>
              <a:t>under</a:t>
            </a:r>
            <a:r>
              <a:rPr lang="fr-FR" b="1" dirty="0" smtClean="0">
                <a:solidFill>
                  <a:srgbClr val="0070C0"/>
                </a:solidFill>
              </a:rPr>
              <a:t> </a:t>
            </a:r>
            <a:r>
              <a:rPr lang="fr-FR" b="1" dirty="0" err="1" smtClean="0">
                <a:solidFill>
                  <a:srgbClr val="0070C0"/>
                </a:solidFill>
              </a:rPr>
              <a:t>review</a:t>
            </a:r>
            <a:endParaRPr lang="fr-FR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714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856</TotalTime>
  <Words>1475</Words>
  <Application>Microsoft Office PowerPoint</Application>
  <PresentationFormat>Affichage à l'écran (4:3)</PresentationFormat>
  <Paragraphs>282</Paragraphs>
  <Slides>16</Slides>
  <Notes>13</Notes>
  <HiddenSlides>3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17" baseType="lpstr">
      <vt:lpstr>Thème Office</vt:lpstr>
      <vt:lpstr>Estimating soil properties from Stics model inversion and satellite data</vt:lpstr>
      <vt:lpstr>Présentation PowerPoint</vt:lpstr>
      <vt:lpstr>Présentation PowerPoint</vt:lpstr>
      <vt:lpstr>Présentation PowerPoint</vt:lpstr>
      <vt:lpstr>Available Data: Field Data</vt:lpstr>
      <vt:lpstr>Available Data: Satellite Data</vt:lpstr>
      <vt:lpstr>Preliminary work: STICS calibration</vt:lpstr>
      <vt:lpstr>Présentation PowerPoint</vt:lpstr>
      <vt:lpstr>Présentation PowerPoint</vt:lpstr>
      <vt:lpstr>Scientific outputs: Effect of uncertainty in Crop Management parameters and non-estimated soil parameters</vt:lpstr>
      <vt:lpstr>Présentation PowerPoint</vt:lpstr>
      <vt:lpstr>Papers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Estimating soil properties from Stics model inversion and satellite data</dc:title>
  <dc:creator>Samuel Buis</dc:creator>
  <cp:lastModifiedBy>sbuis</cp:lastModifiedBy>
  <cp:revision>266</cp:revision>
  <cp:lastPrinted>2016-11-10T11:12:36Z</cp:lastPrinted>
  <dcterms:created xsi:type="dcterms:W3CDTF">2016-11-10T08:50:56Z</dcterms:created>
  <dcterms:modified xsi:type="dcterms:W3CDTF">2016-11-13T22:40:52Z</dcterms:modified>
</cp:coreProperties>
</file>