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8" r:id="rId2"/>
    <p:sldId id="272"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3"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19" autoAdjust="0"/>
  </p:normalViewPr>
  <p:slideViewPr>
    <p:cSldViewPr>
      <p:cViewPr varScale="1">
        <p:scale>
          <a:sx n="58" d="100"/>
          <a:sy n="58" d="100"/>
        </p:scale>
        <p:origin x="-17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DAB4CC-857C-4773-9D0B-E1E610B91D95}" type="datetimeFigureOut">
              <a:rPr lang="fr-FR" smtClean="0"/>
              <a:t>14/11/2016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E6F29-C890-4B70-A940-AB1CFC89D045}" type="slidenum">
              <a:rPr lang="fr-FR" smtClean="0"/>
              <a:t>‹N°›</a:t>
            </a:fld>
            <a:endParaRPr lang="fr-FR"/>
          </a:p>
        </p:txBody>
      </p:sp>
    </p:spTree>
    <p:extLst>
      <p:ext uri="{BB962C8B-B14F-4D97-AF65-F5344CB8AC3E}">
        <p14:creationId xmlns:p14="http://schemas.microsoft.com/office/powerpoint/2010/main" val="3244358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t>
            </a:r>
            <a:r>
              <a:rPr lang="en-US" dirty="0" smtClean="0"/>
              <a:t>onceptual </a:t>
            </a:r>
            <a:r>
              <a:rPr lang="en-US" b="1" dirty="0" smtClean="0"/>
              <a:t>M</a:t>
            </a:r>
            <a:r>
              <a:rPr lang="en-US" dirty="0" smtClean="0"/>
              <a:t>odeling of the </a:t>
            </a:r>
            <a:r>
              <a:rPr lang="en-US" b="1" dirty="0" smtClean="0"/>
              <a:t>F</a:t>
            </a:r>
            <a:r>
              <a:rPr lang="en-US" dirty="0" smtClean="0"/>
              <a:t>armer agent underlying </a:t>
            </a:r>
            <a:r>
              <a:rPr lang="en-US" b="1" dirty="0" smtClean="0"/>
              <a:t>D</a:t>
            </a:r>
            <a:r>
              <a:rPr lang="en-US" dirty="0" smtClean="0"/>
              <a:t>ecision-</a:t>
            </a:r>
            <a:r>
              <a:rPr lang="en-US" b="1" dirty="0" smtClean="0"/>
              <a:t>M</a:t>
            </a:r>
            <a:r>
              <a:rPr lang="en-US" dirty="0" smtClean="0"/>
              <a:t>aking processes in farming system</a:t>
            </a:r>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1</a:t>
            </a:fld>
            <a:endParaRPr lang="fr-FR" dirty="0"/>
          </a:p>
        </p:txBody>
      </p:sp>
    </p:spTree>
    <p:extLst>
      <p:ext uri="{BB962C8B-B14F-4D97-AF65-F5344CB8AC3E}">
        <p14:creationId xmlns:p14="http://schemas.microsoft.com/office/powerpoint/2010/main" val="255972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Under the first water management policy scenario, farmers are encouraged to grow crops under </a:t>
            </a:r>
            <a:r>
              <a:rPr lang="en-US" sz="1200" kern="1200" dirty="0" err="1" smtClean="0">
                <a:solidFill>
                  <a:schemeClr val="tx1"/>
                </a:solidFill>
                <a:effectLst/>
                <a:latin typeface="+mn-lt"/>
                <a:ea typeface="+mn-ea"/>
                <a:cs typeface="+mn-cs"/>
              </a:rPr>
              <a:t>rainfed</a:t>
            </a:r>
            <a:r>
              <a:rPr lang="en-US" sz="1200" kern="1200" dirty="0" smtClean="0">
                <a:solidFill>
                  <a:schemeClr val="tx1"/>
                </a:solidFill>
                <a:effectLst/>
                <a:latin typeface="+mn-lt"/>
                <a:ea typeface="+mn-ea"/>
                <a:cs typeface="+mn-cs"/>
              </a:rPr>
              <a:t> conditions and receive a subsidy from 1000 to 7000Rs per hectare of land planted with </a:t>
            </a:r>
            <a:r>
              <a:rPr lang="en-US" sz="1200" kern="1200" dirty="0" err="1" smtClean="0">
                <a:solidFill>
                  <a:schemeClr val="tx1"/>
                </a:solidFill>
                <a:effectLst/>
                <a:latin typeface="+mn-lt"/>
                <a:ea typeface="+mn-ea"/>
                <a:cs typeface="+mn-cs"/>
              </a:rPr>
              <a:t>rainfed</a:t>
            </a:r>
            <a:r>
              <a:rPr lang="en-US" sz="1200" kern="1200" dirty="0" smtClean="0">
                <a:solidFill>
                  <a:schemeClr val="tx1"/>
                </a:solidFill>
                <a:effectLst/>
                <a:latin typeface="+mn-lt"/>
                <a:ea typeface="+mn-ea"/>
                <a:cs typeface="+mn-cs"/>
              </a:rPr>
              <a:t> crops (Figure 3). From subsidies of 1000 to 3000 </a:t>
            </a:r>
            <a:r>
              <a:rPr lang="en-US" sz="1200" kern="1200" dirty="0" err="1" smtClean="0">
                <a:solidFill>
                  <a:schemeClr val="tx1"/>
                </a:solidFill>
                <a:effectLst/>
                <a:latin typeface="+mn-lt"/>
                <a:ea typeface="+mn-ea"/>
                <a:cs typeface="+mn-cs"/>
              </a:rPr>
              <a:t>Rs</a:t>
            </a:r>
            <a:r>
              <a:rPr lang="en-US" sz="1200" kern="1200" dirty="0" smtClean="0">
                <a:solidFill>
                  <a:schemeClr val="tx1"/>
                </a:solidFill>
                <a:effectLst/>
                <a:latin typeface="+mn-lt"/>
                <a:ea typeface="+mn-ea"/>
                <a:cs typeface="+mn-cs"/>
              </a:rPr>
              <a:t>/ha of </a:t>
            </a:r>
            <a:r>
              <a:rPr lang="en-US" sz="1200" kern="1200" dirty="0" err="1" smtClean="0">
                <a:solidFill>
                  <a:schemeClr val="tx1"/>
                </a:solidFill>
                <a:effectLst/>
                <a:latin typeface="+mn-lt"/>
                <a:ea typeface="+mn-ea"/>
                <a:cs typeface="+mn-cs"/>
              </a:rPr>
              <a:t>rainfed</a:t>
            </a:r>
            <a:r>
              <a:rPr lang="en-US" sz="1200" kern="1200" dirty="0" smtClean="0">
                <a:solidFill>
                  <a:schemeClr val="tx1"/>
                </a:solidFill>
                <a:effectLst/>
                <a:latin typeface="+mn-lt"/>
                <a:ea typeface="+mn-ea"/>
                <a:cs typeface="+mn-cs"/>
              </a:rPr>
              <a:t> crops, the farmer behavior is very similar to the scenario of climate change without any water management policy. The farmer is investing in a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the first year to grow turmeric and sunflower under irrigated condition. On the 19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year, instead of growing both turmeric and sunflower, the farmer is only growing sunflower in irrigated condition, providing him with one more year of pumping before drying his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Instead of drilling a second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the farmer will take advantage of the subsidy by growing marigold in </a:t>
            </a:r>
            <a:r>
              <a:rPr lang="en-US" sz="1200" kern="1200" dirty="0" err="1" smtClean="0">
                <a:solidFill>
                  <a:schemeClr val="tx1"/>
                </a:solidFill>
                <a:effectLst/>
                <a:latin typeface="+mn-lt"/>
                <a:ea typeface="+mn-ea"/>
                <a:cs typeface="+mn-cs"/>
              </a:rPr>
              <a:t>rainfed</a:t>
            </a:r>
            <a:r>
              <a:rPr lang="en-US" sz="1200" kern="1200" dirty="0" smtClean="0">
                <a:solidFill>
                  <a:schemeClr val="tx1"/>
                </a:solidFill>
                <a:effectLst/>
                <a:latin typeface="+mn-lt"/>
                <a:ea typeface="+mn-ea"/>
                <a:cs typeface="+mn-cs"/>
              </a:rPr>
              <a:t> condition. Receiving the subsidy is more profitable than investing in a new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Indeed, if we compare to the scenario of climate change without water management policy we can see that profit the last ten years varies between 6400Rs and 7900Rs per hectare under the first scenario of climate change while it varies between 8400 and 15900Rs with a subsidy of 1000Rs per hectare of </a:t>
            </a:r>
            <a:r>
              <a:rPr lang="en-US" sz="1200" kern="1200" dirty="0" err="1" smtClean="0">
                <a:solidFill>
                  <a:schemeClr val="tx1"/>
                </a:solidFill>
                <a:effectLst/>
                <a:latin typeface="+mn-lt"/>
                <a:ea typeface="+mn-ea"/>
                <a:cs typeface="+mn-cs"/>
              </a:rPr>
              <a:t>rainfed</a:t>
            </a:r>
            <a:r>
              <a:rPr lang="en-US" sz="1200" kern="1200" dirty="0" smtClean="0">
                <a:solidFill>
                  <a:schemeClr val="tx1"/>
                </a:solidFill>
                <a:effectLst/>
                <a:latin typeface="+mn-lt"/>
                <a:ea typeface="+mn-ea"/>
                <a:cs typeface="+mn-cs"/>
              </a:rPr>
              <a:t> land. Between 4000 and 6000 </a:t>
            </a:r>
            <a:r>
              <a:rPr lang="en-US" sz="1200" kern="1200" dirty="0" err="1" smtClean="0">
                <a:solidFill>
                  <a:schemeClr val="tx1"/>
                </a:solidFill>
                <a:effectLst/>
                <a:latin typeface="+mn-lt"/>
                <a:ea typeface="+mn-ea"/>
                <a:cs typeface="+mn-cs"/>
              </a:rPr>
              <a:t>Rs</a:t>
            </a:r>
            <a:r>
              <a:rPr lang="en-US" sz="1200" kern="1200" dirty="0" smtClean="0">
                <a:solidFill>
                  <a:schemeClr val="tx1"/>
                </a:solidFill>
                <a:effectLst/>
                <a:latin typeface="+mn-lt"/>
                <a:ea typeface="+mn-ea"/>
                <a:cs typeface="+mn-cs"/>
              </a:rPr>
              <a:t> of subsidies per hectare, sunflower is replaced by </a:t>
            </a:r>
            <a:r>
              <a:rPr lang="en-US" sz="1200" kern="1200" dirty="0" err="1" smtClean="0">
                <a:solidFill>
                  <a:schemeClr val="tx1"/>
                </a:solidFill>
                <a:effectLst/>
                <a:latin typeface="+mn-lt"/>
                <a:ea typeface="+mn-ea"/>
                <a:cs typeface="+mn-cs"/>
              </a:rPr>
              <a:t>rainfed</a:t>
            </a:r>
            <a:r>
              <a:rPr lang="en-US" sz="1200" kern="1200" dirty="0" smtClean="0">
                <a:solidFill>
                  <a:schemeClr val="tx1"/>
                </a:solidFill>
                <a:effectLst/>
                <a:latin typeface="+mn-lt"/>
                <a:ea typeface="+mn-ea"/>
                <a:cs typeface="+mn-cs"/>
              </a:rPr>
              <a:t> marigold. All available water is used on turmeric until the 19th year. From there, water use goes from 70 to 65 percent of available water in </a:t>
            </a:r>
            <a:r>
              <a:rPr lang="en-US" sz="1200" kern="1200" dirty="0" err="1" smtClean="0">
                <a:solidFill>
                  <a:schemeClr val="tx1"/>
                </a:solidFill>
                <a:effectLst/>
                <a:latin typeface="+mn-lt"/>
                <a:ea typeface="+mn-ea"/>
                <a:cs typeface="+mn-cs"/>
              </a:rPr>
              <a:t>kharif</a:t>
            </a:r>
            <a:r>
              <a:rPr lang="en-US" sz="1200" kern="1200" dirty="0" smtClean="0">
                <a:solidFill>
                  <a:schemeClr val="tx1"/>
                </a:solidFill>
                <a:effectLst/>
                <a:latin typeface="+mn-lt"/>
                <a:ea typeface="+mn-ea"/>
                <a:cs typeface="+mn-cs"/>
              </a:rPr>
              <a:t> but stops in </a:t>
            </a:r>
            <a:r>
              <a:rPr lang="en-US" sz="1200" kern="1200" dirty="0" err="1" smtClean="0">
                <a:solidFill>
                  <a:schemeClr val="tx1"/>
                </a:solidFill>
                <a:effectLst/>
                <a:latin typeface="+mn-lt"/>
                <a:ea typeface="+mn-ea"/>
                <a:cs typeface="+mn-cs"/>
              </a:rPr>
              <a:t>rabi</a:t>
            </a:r>
            <a:r>
              <a:rPr lang="en-US" sz="1200" kern="1200" dirty="0" smtClean="0">
                <a:solidFill>
                  <a:schemeClr val="tx1"/>
                </a:solidFill>
                <a:effectLst/>
                <a:latin typeface="+mn-lt"/>
                <a:ea typeface="+mn-ea"/>
                <a:cs typeface="+mn-cs"/>
              </a:rPr>
              <a:t> season, corresponding to the volume of water recharge from rainfall in </a:t>
            </a:r>
            <a:r>
              <a:rPr lang="en-US" sz="1200" kern="1200" dirty="0" err="1" smtClean="0">
                <a:solidFill>
                  <a:schemeClr val="tx1"/>
                </a:solidFill>
                <a:effectLst/>
                <a:latin typeface="+mn-lt"/>
                <a:ea typeface="+mn-ea"/>
                <a:cs typeface="+mn-cs"/>
              </a:rPr>
              <a:t>kharif</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rabi</a:t>
            </a:r>
            <a:r>
              <a:rPr lang="en-US" sz="1200" kern="1200" dirty="0" smtClean="0">
                <a:solidFill>
                  <a:schemeClr val="tx1"/>
                </a:solidFill>
                <a:effectLst/>
                <a:latin typeface="+mn-lt"/>
                <a:ea typeface="+mn-ea"/>
                <a:cs typeface="+mn-cs"/>
              </a:rPr>
              <a:t>. As a result, the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is not even dry after 30 years of pumping. This scenario leads to a depletion of 67 percent of groundwater table height after 30 years of planning horizon. For a subsidy of 7000Rs per hectare of </a:t>
            </a:r>
            <a:r>
              <a:rPr lang="en-US" sz="1200" kern="1200" dirty="0" err="1" smtClean="0">
                <a:solidFill>
                  <a:schemeClr val="tx1"/>
                </a:solidFill>
                <a:effectLst/>
                <a:latin typeface="+mn-lt"/>
                <a:ea typeface="+mn-ea"/>
                <a:cs typeface="+mn-cs"/>
              </a:rPr>
              <a:t>rainfed</a:t>
            </a:r>
            <a:r>
              <a:rPr lang="en-US" sz="1200" kern="1200" dirty="0" smtClean="0">
                <a:solidFill>
                  <a:schemeClr val="tx1"/>
                </a:solidFill>
                <a:effectLst/>
                <a:latin typeface="+mn-lt"/>
                <a:ea typeface="+mn-ea"/>
                <a:cs typeface="+mn-cs"/>
              </a:rPr>
              <a:t> crops, the decision on investing in a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is postponed until the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year. On that year, the groundwater table reaches 45 </a:t>
            </a:r>
            <a:r>
              <a:rPr lang="en-US" sz="1200" kern="1200" dirty="0" err="1" smtClean="0">
                <a:solidFill>
                  <a:schemeClr val="tx1"/>
                </a:solidFill>
                <a:effectLst/>
                <a:latin typeface="+mn-lt"/>
                <a:ea typeface="+mn-ea"/>
                <a:cs typeface="+mn-cs"/>
              </a:rPr>
              <a:t>m.b.g.l</a:t>
            </a:r>
            <a:r>
              <a:rPr lang="en-US" sz="1200" kern="1200" dirty="0" smtClean="0">
                <a:solidFill>
                  <a:schemeClr val="tx1"/>
                </a:solidFill>
                <a:effectLst/>
                <a:latin typeface="+mn-lt"/>
                <a:ea typeface="+mn-ea"/>
                <a:cs typeface="+mn-cs"/>
              </a:rPr>
              <a:t>. with 25 percent of recharge from rainfall. The groundwater table is high enough to grow turmeric over three-quarters of the land in the best cropping conditions, so that profit from selling the crop will cover the construction cost of the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and even ensure some extra revenue for the first year of investment. Unfortunately, pumping is impacting the groundwater level faster than the recharge from rainfall so that water for irrigation is rapidly getting lower, pushing the farmer to decrease the area of turmeric to be planted. Finally, with 7000Rs of subsidy, the groundwater table is only depleted by 45 percent after 30 years of planning horizon. With a subsidy of 8000Rs per hectare, the farmer is not drilling any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Providing subsidies for </a:t>
            </a:r>
            <a:r>
              <a:rPr lang="en-US" sz="1200" kern="1200" dirty="0" err="1" smtClean="0">
                <a:solidFill>
                  <a:schemeClr val="tx1"/>
                </a:solidFill>
                <a:effectLst/>
                <a:latin typeface="+mn-lt"/>
                <a:ea typeface="+mn-ea"/>
                <a:cs typeface="+mn-cs"/>
              </a:rPr>
              <a:t>rainfed</a:t>
            </a:r>
            <a:r>
              <a:rPr lang="en-US" sz="1200" kern="1200" dirty="0" smtClean="0">
                <a:solidFill>
                  <a:schemeClr val="tx1"/>
                </a:solidFill>
                <a:effectLst/>
                <a:latin typeface="+mn-lt"/>
                <a:ea typeface="+mn-ea"/>
                <a:cs typeface="+mn-cs"/>
              </a:rPr>
              <a:t> crops seems to be a limited policy for groundwater management purposes. Cash crops like turmeric are so profitable that it requires more than 7000Rs/ha of </a:t>
            </a:r>
            <a:r>
              <a:rPr lang="en-US" sz="1200" kern="1200" dirty="0" err="1" smtClean="0">
                <a:solidFill>
                  <a:schemeClr val="tx1"/>
                </a:solidFill>
                <a:effectLst/>
                <a:latin typeface="+mn-lt"/>
                <a:ea typeface="+mn-ea"/>
                <a:cs typeface="+mn-cs"/>
              </a:rPr>
              <a:t>rainfed</a:t>
            </a:r>
            <a:r>
              <a:rPr lang="en-US" sz="1200" kern="1200" dirty="0" smtClean="0">
                <a:solidFill>
                  <a:schemeClr val="tx1"/>
                </a:solidFill>
                <a:effectLst/>
                <a:latin typeface="+mn-lt"/>
                <a:ea typeface="+mn-ea"/>
                <a:cs typeface="+mn-cs"/>
              </a:rPr>
              <a:t> crop subsidies to reduce water pumping.</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11</a:t>
            </a:fld>
            <a:endParaRPr lang="fr-FR"/>
          </a:p>
        </p:txBody>
      </p:sp>
    </p:spTree>
    <p:extLst>
      <p:ext uri="{BB962C8B-B14F-4D97-AF65-F5344CB8AC3E}">
        <p14:creationId xmlns:p14="http://schemas.microsoft.com/office/powerpoint/2010/main" val="284116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Under the second water management policy scenario, farmers are paying electricity supply from 0.5Rs/kWh to 4Rs/kWh (Figure 4). With electricity cost at 0.5Rs/kWh, farmers invest in a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the first year to irrigate as much as possible in </a:t>
            </a:r>
            <a:r>
              <a:rPr lang="en-US" sz="1200" kern="1200" dirty="0" err="1" smtClean="0">
                <a:solidFill>
                  <a:schemeClr val="tx1"/>
                </a:solidFill>
                <a:effectLst/>
                <a:latin typeface="+mn-lt"/>
                <a:ea typeface="+mn-ea"/>
                <a:cs typeface="+mn-cs"/>
              </a:rPr>
              <a:t>kharif</a:t>
            </a:r>
            <a:r>
              <a:rPr lang="en-US" sz="1200" kern="1200" dirty="0" smtClean="0">
                <a:solidFill>
                  <a:schemeClr val="tx1"/>
                </a:solidFill>
                <a:effectLst/>
                <a:latin typeface="+mn-lt"/>
                <a:ea typeface="+mn-ea"/>
                <a:cs typeface="+mn-cs"/>
              </a:rPr>
              <a:t> with a cropping system consisting of turmeric and sunflower. Pumping at this pace leads the farmer to almost turn his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dry after 25 years, allowing him only to grow sunflower and to pump only as much as the recharge from the rainfall. With electricity cost at 1 and 1.5Rs/kWh, farmers construct a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on the first year and grow maize in </a:t>
            </a:r>
            <a:r>
              <a:rPr lang="en-US" sz="1200" kern="1200" dirty="0" err="1" smtClean="0">
                <a:solidFill>
                  <a:schemeClr val="tx1"/>
                </a:solidFill>
                <a:effectLst/>
                <a:latin typeface="+mn-lt"/>
                <a:ea typeface="+mn-ea"/>
                <a:cs typeface="+mn-cs"/>
              </a:rPr>
              <a:t>rabi</a:t>
            </a:r>
            <a:r>
              <a:rPr lang="en-US" sz="1200" kern="1200" dirty="0" smtClean="0">
                <a:solidFill>
                  <a:schemeClr val="tx1"/>
                </a:solidFill>
                <a:effectLst/>
                <a:latin typeface="+mn-lt"/>
                <a:ea typeface="+mn-ea"/>
                <a:cs typeface="+mn-cs"/>
              </a:rPr>
              <a:t> in </a:t>
            </a:r>
            <a:r>
              <a:rPr lang="en-US" sz="1200" kern="1200" dirty="0" err="1" smtClean="0">
                <a:solidFill>
                  <a:schemeClr val="tx1"/>
                </a:solidFill>
                <a:effectLst/>
                <a:latin typeface="+mn-lt"/>
                <a:ea typeface="+mn-ea"/>
                <a:cs typeface="+mn-cs"/>
              </a:rPr>
              <a:t>rainfed</a:t>
            </a:r>
            <a:r>
              <a:rPr lang="en-US" sz="1200" kern="1200" dirty="0" smtClean="0">
                <a:solidFill>
                  <a:schemeClr val="tx1"/>
                </a:solidFill>
                <a:effectLst/>
                <a:latin typeface="+mn-lt"/>
                <a:ea typeface="+mn-ea"/>
                <a:cs typeface="+mn-cs"/>
              </a:rPr>
              <a:t> conditions to use all water in the </a:t>
            </a:r>
            <a:r>
              <a:rPr lang="en-US" sz="1200" kern="1200" dirty="0" err="1" smtClean="0">
                <a:solidFill>
                  <a:schemeClr val="tx1"/>
                </a:solidFill>
                <a:effectLst/>
                <a:latin typeface="+mn-lt"/>
                <a:ea typeface="+mn-ea"/>
                <a:cs typeface="+mn-cs"/>
              </a:rPr>
              <a:t>kharif</a:t>
            </a:r>
            <a:r>
              <a:rPr lang="en-US" sz="1200" kern="1200" dirty="0" smtClean="0">
                <a:solidFill>
                  <a:schemeClr val="tx1"/>
                </a:solidFill>
                <a:effectLst/>
                <a:latin typeface="+mn-lt"/>
                <a:ea typeface="+mn-ea"/>
                <a:cs typeface="+mn-cs"/>
              </a:rPr>
              <a:t> season for the cropping system consisting of turmeric and sunflower. At 2Rs/kWh, farmers have a similar behavior than with 1 and 1.5Rs/kWh, except that they will only grow sunflower from the 19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year, irrigating only as much as the recharge to maintain the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level to 82 </a:t>
            </a:r>
            <a:r>
              <a:rPr lang="en-US" sz="1200" kern="1200" dirty="0" err="1" smtClean="0">
                <a:solidFill>
                  <a:schemeClr val="tx1"/>
                </a:solidFill>
                <a:effectLst/>
                <a:latin typeface="+mn-lt"/>
                <a:ea typeface="+mn-ea"/>
                <a:cs typeface="+mn-cs"/>
              </a:rPr>
              <a:t>m.b.g.l</a:t>
            </a:r>
            <a:r>
              <a:rPr lang="en-US" sz="1200" kern="1200" dirty="0" smtClean="0">
                <a:solidFill>
                  <a:schemeClr val="tx1"/>
                </a:solidFill>
                <a:effectLst/>
                <a:latin typeface="+mn-lt"/>
                <a:ea typeface="+mn-ea"/>
                <a:cs typeface="+mn-cs"/>
              </a:rPr>
              <a:t>. From 2.5Rs/kWh, farmers delay the investment in a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meaning that for the years preceding the investment, the groundwater table is recharging from the rainfall getting less and less deep. At 2.5Rs/kWh, the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is drilled on the 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year and water is maintained at 66 </a:t>
            </a:r>
            <a:r>
              <a:rPr lang="en-US" sz="1200" kern="1200" dirty="0" err="1" smtClean="0">
                <a:solidFill>
                  <a:schemeClr val="tx1"/>
                </a:solidFill>
                <a:effectLst/>
                <a:latin typeface="+mn-lt"/>
                <a:ea typeface="+mn-ea"/>
                <a:cs typeface="+mn-cs"/>
              </a:rPr>
              <a:t>m.b.g.l</a:t>
            </a:r>
            <a:r>
              <a:rPr lang="en-US" sz="1200" kern="1200" dirty="0" smtClean="0">
                <a:solidFill>
                  <a:schemeClr val="tx1"/>
                </a:solidFill>
                <a:effectLst/>
                <a:latin typeface="+mn-lt"/>
                <a:ea typeface="+mn-ea"/>
                <a:cs typeface="+mn-cs"/>
              </a:rPr>
              <a:t>. from the 14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year, the farmer growing only sunflower with the same amount of water provided from the recharge. At 3Rs/kWh, a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is drilled on the 14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year and water is maintained at 48 </a:t>
            </a:r>
            <a:r>
              <a:rPr lang="en-US" sz="1200" kern="1200" dirty="0" err="1" smtClean="0">
                <a:solidFill>
                  <a:schemeClr val="tx1"/>
                </a:solidFill>
                <a:effectLst/>
                <a:latin typeface="+mn-lt"/>
                <a:ea typeface="+mn-ea"/>
                <a:cs typeface="+mn-cs"/>
              </a:rPr>
              <a:t>m.b.g.l</a:t>
            </a:r>
            <a:r>
              <a:rPr lang="en-US" sz="1200" kern="1200" dirty="0" smtClean="0">
                <a:solidFill>
                  <a:schemeClr val="tx1"/>
                </a:solidFill>
                <a:effectLst/>
                <a:latin typeface="+mn-lt"/>
                <a:ea typeface="+mn-ea"/>
                <a:cs typeface="+mn-cs"/>
              </a:rPr>
              <a:t>. from the 18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year. At 3.5Rs/kWh, the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is dug on the 21th year and water in the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his maintained at 36 </a:t>
            </a:r>
            <a:r>
              <a:rPr lang="en-US" sz="1200" kern="1200" dirty="0" err="1" smtClean="0">
                <a:solidFill>
                  <a:schemeClr val="tx1"/>
                </a:solidFill>
                <a:effectLst/>
                <a:latin typeface="+mn-lt"/>
                <a:ea typeface="+mn-ea"/>
                <a:cs typeface="+mn-cs"/>
              </a:rPr>
              <a:t>m.b.g.l</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soon as farmers invest in a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profit is highly impacted by the cost of electricity. Farmers first stop irrigating in </a:t>
            </a:r>
            <a:r>
              <a:rPr lang="en-US" sz="1200" kern="1200" dirty="0" err="1" smtClean="0">
                <a:solidFill>
                  <a:schemeClr val="tx1"/>
                </a:solidFill>
                <a:effectLst/>
                <a:latin typeface="+mn-lt"/>
                <a:ea typeface="+mn-ea"/>
                <a:cs typeface="+mn-cs"/>
              </a:rPr>
              <a:t>rabi</a:t>
            </a:r>
            <a:r>
              <a:rPr lang="en-US" sz="1200" kern="1200" dirty="0" smtClean="0">
                <a:solidFill>
                  <a:schemeClr val="tx1"/>
                </a:solidFill>
                <a:effectLst/>
                <a:latin typeface="+mn-lt"/>
                <a:ea typeface="+mn-ea"/>
                <a:cs typeface="+mn-cs"/>
              </a:rPr>
              <a:t> and then start irrigating less in </a:t>
            </a:r>
            <a:r>
              <a:rPr lang="en-US" sz="1200" kern="1200" dirty="0" err="1" smtClean="0">
                <a:solidFill>
                  <a:schemeClr val="tx1"/>
                </a:solidFill>
                <a:effectLst/>
                <a:latin typeface="+mn-lt"/>
                <a:ea typeface="+mn-ea"/>
                <a:cs typeface="+mn-cs"/>
              </a:rPr>
              <a:t>kharif</a:t>
            </a:r>
            <a:r>
              <a:rPr lang="en-US" sz="1200" kern="1200" dirty="0" smtClean="0">
                <a:solidFill>
                  <a:schemeClr val="tx1"/>
                </a:solidFill>
                <a:effectLst/>
                <a:latin typeface="+mn-lt"/>
                <a:ea typeface="+mn-ea"/>
                <a:cs typeface="+mn-cs"/>
              </a:rPr>
              <a:t> to use partially their pumping capacity. This water management policy seems fairly efficient to reduce pumping and limit groundwater depletion because it leads farmers to reason their water use. However, it seems that electricity cost has to be high (at least 2.5Rs/kWh) to avoid water depleting more than 10 percent over 30 years of planning horizon.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12</a:t>
            </a:fld>
            <a:endParaRPr lang="fr-FR"/>
          </a:p>
        </p:txBody>
      </p:sp>
    </p:spTree>
    <p:extLst>
      <p:ext uri="{BB962C8B-B14F-4D97-AF65-F5344CB8AC3E}">
        <p14:creationId xmlns:p14="http://schemas.microsoft.com/office/powerpoint/2010/main" val="2841161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Under the third water management policy scenario, farmers are discouraged to dry up their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by imposing a tax when the groundwater table is going below 10 percent of a reference level (in our case, the groundwater level at the beginning of the simulation) (Figure 5). Since the groundwater level is allowed to decrease slightly, the first decision made by a famer is to drill a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on the first year. As long as the water level is not falling “too much”, pumping and growing crops in irrigated condition is profitable. Once the 10-percent threshold is reached, the farmer will push water extraction until a point is reached from where the farmer will only pump the equivalent of the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recharge from rainfall in </a:t>
                </a:r>
                <a:r>
                  <a:rPr lang="en-US" sz="1200" kern="1200" dirty="0" err="1" smtClean="0">
                    <a:solidFill>
                      <a:schemeClr val="tx1"/>
                    </a:solidFill>
                    <a:effectLst/>
                    <a:latin typeface="+mn-lt"/>
                    <a:ea typeface="+mn-ea"/>
                    <a:cs typeface="+mn-cs"/>
                  </a:rPr>
                  <a:t>kharif</a:t>
                </a:r>
                <a:r>
                  <a:rPr lang="en-US" sz="1200" kern="1200" dirty="0" smtClean="0">
                    <a:solidFill>
                      <a:schemeClr val="tx1"/>
                    </a:solidFill>
                    <a:effectLst/>
                    <a:latin typeface="+mn-lt"/>
                    <a:ea typeface="+mn-ea"/>
                    <a:cs typeface="+mn-cs"/>
                  </a:rPr>
                  <a:t>, and stop pumping in </a:t>
                </a:r>
                <a:r>
                  <a:rPr lang="en-US" sz="1200" kern="1200" dirty="0" err="1" smtClean="0">
                    <a:solidFill>
                      <a:schemeClr val="tx1"/>
                    </a:solidFill>
                    <a:effectLst/>
                    <a:latin typeface="+mn-lt"/>
                    <a:ea typeface="+mn-ea"/>
                    <a:cs typeface="+mn-cs"/>
                  </a:rPr>
                  <a:t>rabi</a:t>
                </a:r>
                <a:r>
                  <a:rPr lang="en-US" sz="1200" kern="1200" dirty="0" smtClean="0">
                    <a:solidFill>
                      <a:schemeClr val="tx1"/>
                    </a:solidFill>
                    <a:effectLst/>
                    <a:latin typeface="+mn-lt"/>
                    <a:ea typeface="+mn-ea"/>
                    <a:cs typeface="+mn-cs"/>
                  </a:rPr>
                  <a:t> so that the groundwater table will not decrease any more. In this case, only sunflower in irrigated condition is planted. For instance, with a water tax at 200Rs per percentage of groundwater depletion below </a:t>
                </a:r>
                <a14:m>
                  <m:oMath xmlns:m="http://schemas.openxmlformats.org/officeDocument/2006/math">
                    <m:sSub>
                      <m:sSubPr>
                        <m:ctrlPr>
                          <a:rPr lang="fr-FR"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𝑊𝑇</m:t>
                        </m:r>
                      </m:e>
                      <m:sub>
                        <m:r>
                          <a:rPr lang="en-US" sz="1200" i="1" kern="1200">
                            <a:solidFill>
                              <a:schemeClr val="tx1"/>
                            </a:solidFill>
                            <a:effectLst/>
                            <a:latin typeface="Cambria Math"/>
                            <a:ea typeface="+mn-ea"/>
                            <a:cs typeface="+mn-cs"/>
                          </a:rPr>
                          <m:t>𝑣𝑎𝑟𝑖𝑎𝑡𝑖𝑜𝑛</m:t>
                        </m:r>
                      </m:sub>
                    </m:sSub>
                  </m:oMath>
                </a14:m>
                <a:r>
                  <a:rPr lang="en-US" sz="1200" kern="1200" dirty="0">
                    <a:solidFill>
                      <a:schemeClr val="tx1"/>
                    </a:solidFill>
                    <a:effectLst/>
                    <a:latin typeface="+mn-lt"/>
                    <a:ea typeface="+mn-ea"/>
                    <a:cs typeface="+mn-cs"/>
                  </a:rPr>
                  <a:t>, the farmer will pump from his </a:t>
                </a:r>
                <a:r>
                  <a:rPr lang="en-US" sz="1200" kern="1200" dirty="0" err="1">
                    <a:solidFill>
                      <a:schemeClr val="tx1"/>
                    </a:solidFill>
                    <a:effectLst/>
                    <a:latin typeface="+mn-lt"/>
                    <a:ea typeface="+mn-ea"/>
                    <a:cs typeface="+mn-cs"/>
                  </a:rPr>
                  <a:t>borewell</a:t>
                </a:r>
                <a:r>
                  <a:rPr lang="en-US" sz="1200" kern="1200" dirty="0">
                    <a:solidFill>
                      <a:schemeClr val="tx1"/>
                    </a:solidFill>
                    <a:effectLst/>
                    <a:latin typeface="+mn-lt"/>
                    <a:ea typeface="+mn-ea"/>
                    <a:cs typeface="+mn-cs"/>
                  </a:rPr>
                  <a:t> so that it will never go beyond 79 </a:t>
                </a:r>
                <a:r>
                  <a:rPr lang="en-US" sz="1200" kern="1200" dirty="0" err="1">
                    <a:solidFill>
                      <a:schemeClr val="tx1"/>
                    </a:solidFill>
                    <a:effectLst/>
                    <a:latin typeface="+mn-lt"/>
                    <a:ea typeface="+mn-ea"/>
                    <a:cs typeface="+mn-cs"/>
                  </a:rPr>
                  <a:t>m.b.g.l</a:t>
                </a:r>
                <a:r>
                  <a:rPr lang="en-US" sz="1200" kern="1200" dirty="0">
                    <a:solidFill>
                      <a:schemeClr val="tx1"/>
                    </a:solidFill>
                    <a:effectLst/>
                    <a:latin typeface="+mn-lt"/>
                    <a:ea typeface="+mn-ea"/>
                    <a:cs typeface="+mn-cs"/>
                  </a:rPr>
                  <a:t>., which corresponds to a maximum tax to pay at around 4330Rs. From the 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year, the farmer reaches this level and switches his cropping system from turmeric-sunflower to sunflower-sunflower, irrigating as much as the </a:t>
                </a:r>
                <a:r>
                  <a:rPr lang="en-US" sz="1200" kern="1200" dirty="0" err="1">
                    <a:solidFill>
                      <a:schemeClr val="tx1"/>
                    </a:solidFill>
                    <a:effectLst/>
                    <a:latin typeface="+mn-lt"/>
                    <a:ea typeface="+mn-ea"/>
                    <a:cs typeface="+mn-cs"/>
                  </a:rPr>
                  <a:t>borewell</a:t>
                </a:r>
                <a:r>
                  <a:rPr lang="en-US" sz="1200" kern="1200" dirty="0">
                    <a:solidFill>
                      <a:schemeClr val="tx1"/>
                    </a:solidFill>
                    <a:effectLst/>
                    <a:latin typeface="+mn-lt"/>
                    <a:ea typeface="+mn-ea"/>
                    <a:cs typeface="+mn-cs"/>
                  </a:rPr>
                  <a:t> recharge. At 600Rs, the farmer threshold is 70 </a:t>
                </a:r>
                <a:r>
                  <a:rPr lang="en-US" sz="1200" kern="1200" dirty="0" err="1">
                    <a:solidFill>
                      <a:schemeClr val="tx1"/>
                    </a:solidFill>
                    <a:effectLst/>
                    <a:latin typeface="+mn-lt"/>
                    <a:ea typeface="+mn-ea"/>
                    <a:cs typeface="+mn-cs"/>
                  </a:rPr>
                  <a:t>m.b.g.l</a:t>
                </a:r>
                <a:r>
                  <a:rPr lang="en-US" sz="1200" kern="1200" dirty="0">
                    <a:solidFill>
                      <a:schemeClr val="tx1"/>
                    </a:solidFill>
                    <a:effectLst/>
                    <a:latin typeface="+mn-lt"/>
                    <a:ea typeface="+mn-ea"/>
                    <a:cs typeface="+mn-cs"/>
                  </a:rPr>
                  <a:t>. associated with a maximum tax of 4600 </a:t>
                </a:r>
                <a:r>
                  <a:rPr lang="en-US" sz="1200" kern="1200" dirty="0" err="1">
                    <a:solidFill>
                      <a:schemeClr val="tx1"/>
                    </a:solidFill>
                    <a:effectLst/>
                    <a:latin typeface="+mn-lt"/>
                    <a:ea typeface="+mn-ea"/>
                    <a:cs typeface="+mn-cs"/>
                  </a:rPr>
                  <a:t>Rs</a:t>
                </a:r>
                <a:r>
                  <a:rPr lang="en-US" sz="1200" kern="1200" dirty="0">
                    <a:solidFill>
                      <a:schemeClr val="tx1"/>
                    </a:solidFill>
                    <a:effectLst/>
                    <a:latin typeface="+mn-lt"/>
                    <a:ea typeface="+mn-ea"/>
                    <a:cs typeface="+mn-cs"/>
                  </a:rPr>
                  <a:t> and it is reached on the 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year. At 1000Rs, the farmer is only growing sunflower starting at year 5, in order not to decrease water in the </a:t>
                </a:r>
                <a:r>
                  <a:rPr lang="en-US" sz="1200" kern="1200" dirty="0" err="1">
                    <a:solidFill>
                      <a:schemeClr val="tx1"/>
                    </a:solidFill>
                    <a:effectLst/>
                    <a:latin typeface="+mn-lt"/>
                    <a:ea typeface="+mn-ea"/>
                    <a:cs typeface="+mn-cs"/>
                  </a:rPr>
                  <a:t>borewell</a:t>
                </a:r>
                <a:r>
                  <a:rPr lang="en-US" sz="1200" kern="1200" dirty="0">
                    <a:solidFill>
                      <a:schemeClr val="tx1"/>
                    </a:solidFill>
                    <a:effectLst/>
                    <a:latin typeface="+mn-lt"/>
                    <a:ea typeface="+mn-ea"/>
                    <a:cs typeface="+mn-cs"/>
                  </a:rPr>
                  <a:t> below 68 </a:t>
                </a:r>
                <a:r>
                  <a:rPr lang="en-US" sz="1200" kern="1200" dirty="0" err="1">
                    <a:solidFill>
                      <a:schemeClr val="tx1"/>
                    </a:solidFill>
                    <a:effectLst/>
                    <a:latin typeface="+mn-lt"/>
                    <a:ea typeface="+mn-ea"/>
                    <a:cs typeface="+mn-cs"/>
                  </a:rPr>
                  <a:t>m.b.g.l</a:t>
                </a:r>
                <a:r>
                  <a:rPr lang="en-US" sz="1200" kern="1200" dirty="0">
                    <a:solidFill>
                      <a:schemeClr val="tx1"/>
                    </a:solidFill>
                    <a:effectLst/>
                    <a:latin typeface="+mn-lt"/>
                    <a:ea typeface="+mn-ea"/>
                    <a:cs typeface="+mn-cs"/>
                  </a:rPr>
                  <a:t>. and have at maximum a tax of 3330 </a:t>
                </a:r>
                <a:r>
                  <a:rPr lang="en-US" sz="1200" kern="1200" dirty="0" err="1">
                    <a:solidFill>
                      <a:schemeClr val="tx1"/>
                    </a:solidFill>
                    <a:effectLst/>
                    <a:latin typeface="+mn-lt"/>
                    <a:ea typeface="+mn-ea"/>
                    <a:cs typeface="+mn-cs"/>
                  </a:rPr>
                  <a:t>Rs</a:t>
                </a:r>
                <a:r>
                  <a:rPr lang="en-US" sz="120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Imposing a tax based on ambient groundwater level seems to be an efficient way to slow down groundwater depletion and encourage farmers to redesign their cropping systems and irrigation strategy.</a:t>
                </a:r>
                <a:endParaRPr lang="fr-FR" sz="1200" kern="1200" dirty="0">
                  <a:solidFill>
                    <a:schemeClr val="tx1"/>
                  </a:solidFill>
                  <a:effectLst/>
                  <a:latin typeface="+mn-lt"/>
                  <a:ea typeface="+mn-ea"/>
                  <a:cs typeface="+mn-cs"/>
                </a:endParaRPr>
              </a:p>
            </p:txBody>
          </p:sp>
        </mc:Choice>
        <mc:Fallback xmlns="">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Under the third water management policy scenario, farmers are discouraged to dry up their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by imposing a tax when the groundwater table is going below 10 percent of a reference level (in our case, the groundwater level at the beginning of the simulation) (Figure 5). Since the groundwater level is allowed to decrease slightly, the first decision made by a famer is to drill a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on the first year. As long as the water level is not falling “too much”, pumping and growing crops in irrigated condition is profitable. Once the 10-percent threshold is reached, the farmer will push water extraction until a point is reached from where the farmer will only pump the equivalent of the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recharge from rainfall in </a:t>
                </a:r>
                <a:r>
                  <a:rPr lang="en-US" sz="1200" kern="1200" dirty="0" err="1" smtClean="0">
                    <a:solidFill>
                      <a:schemeClr val="tx1"/>
                    </a:solidFill>
                    <a:effectLst/>
                    <a:latin typeface="+mn-lt"/>
                    <a:ea typeface="+mn-ea"/>
                    <a:cs typeface="+mn-cs"/>
                  </a:rPr>
                  <a:t>kharif</a:t>
                </a:r>
                <a:r>
                  <a:rPr lang="en-US" sz="1200" kern="1200" dirty="0" smtClean="0">
                    <a:solidFill>
                      <a:schemeClr val="tx1"/>
                    </a:solidFill>
                    <a:effectLst/>
                    <a:latin typeface="+mn-lt"/>
                    <a:ea typeface="+mn-ea"/>
                    <a:cs typeface="+mn-cs"/>
                  </a:rPr>
                  <a:t>, and stop pumping in </a:t>
                </a:r>
                <a:r>
                  <a:rPr lang="en-US" sz="1200" kern="1200" dirty="0" err="1" smtClean="0">
                    <a:solidFill>
                      <a:schemeClr val="tx1"/>
                    </a:solidFill>
                    <a:effectLst/>
                    <a:latin typeface="+mn-lt"/>
                    <a:ea typeface="+mn-ea"/>
                    <a:cs typeface="+mn-cs"/>
                  </a:rPr>
                  <a:t>rabi</a:t>
                </a:r>
                <a:r>
                  <a:rPr lang="en-US" sz="1200" kern="1200" dirty="0" smtClean="0">
                    <a:solidFill>
                      <a:schemeClr val="tx1"/>
                    </a:solidFill>
                    <a:effectLst/>
                    <a:latin typeface="+mn-lt"/>
                    <a:ea typeface="+mn-ea"/>
                    <a:cs typeface="+mn-cs"/>
                  </a:rPr>
                  <a:t> so that the groundwater table will not decrease any more. In this case, only sunflower in irrigated condition is planted. For instance, with a water tax at 200Rs per percentage of groundwater depletion below </a:t>
                </a:r>
                <a:r>
                  <a:rPr lang="fr-FR"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𝑊𝑇</a:t>
                </a:r>
                <a:r>
                  <a:rPr lang="fr-FR"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𝑣𝑎𝑟𝑖𝑎𝑡𝑖𝑜𝑛</a:t>
                </a:r>
                <a:r>
                  <a:rPr lang="en-US" sz="1200" kern="1200" dirty="0">
                    <a:solidFill>
                      <a:schemeClr val="tx1"/>
                    </a:solidFill>
                    <a:effectLst/>
                    <a:latin typeface="+mn-lt"/>
                    <a:ea typeface="+mn-ea"/>
                    <a:cs typeface="+mn-cs"/>
                  </a:rPr>
                  <a:t>, the farmer will pump from his </a:t>
                </a:r>
                <a:r>
                  <a:rPr lang="en-US" sz="1200" kern="1200" dirty="0" err="1">
                    <a:solidFill>
                      <a:schemeClr val="tx1"/>
                    </a:solidFill>
                    <a:effectLst/>
                    <a:latin typeface="+mn-lt"/>
                    <a:ea typeface="+mn-ea"/>
                    <a:cs typeface="+mn-cs"/>
                  </a:rPr>
                  <a:t>borewell</a:t>
                </a:r>
                <a:r>
                  <a:rPr lang="en-US" sz="1200" kern="1200" dirty="0">
                    <a:solidFill>
                      <a:schemeClr val="tx1"/>
                    </a:solidFill>
                    <a:effectLst/>
                    <a:latin typeface="+mn-lt"/>
                    <a:ea typeface="+mn-ea"/>
                    <a:cs typeface="+mn-cs"/>
                  </a:rPr>
                  <a:t> so that it will never go beyond 79 </a:t>
                </a:r>
                <a:r>
                  <a:rPr lang="en-US" sz="1200" kern="1200" dirty="0" err="1">
                    <a:solidFill>
                      <a:schemeClr val="tx1"/>
                    </a:solidFill>
                    <a:effectLst/>
                    <a:latin typeface="+mn-lt"/>
                    <a:ea typeface="+mn-ea"/>
                    <a:cs typeface="+mn-cs"/>
                  </a:rPr>
                  <a:t>m.b.g.l</a:t>
                </a:r>
                <a:r>
                  <a:rPr lang="en-US" sz="1200" kern="1200" dirty="0">
                    <a:solidFill>
                      <a:schemeClr val="tx1"/>
                    </a:solidFill>
                    <a:effectLst/>
                    <a:latin typeface="+mn-lt"/>
                    <a:ea typeface="+mn-ea"/>
                    <a:cs typeface="+mn-cs"/>
                  </a:rPr>
                  <a:t>., which corresponds to a maximum tax to pay at around 4330Rs. From the 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year, the farmer reaches this level and switches his cropping system from turmeric-sunflower to sunflower-sunflower, irrigating as much as the </a:t>
                </a:r>
                <a:r>
                  <a:rPr lang="en-US" sz="1200" kern="1200" dirty="0" err="1">
                    <a:solidFill>
                      <a:schemeClr val="tx1"/>
                    </a:solidFill>
                    <a:effectLst/>
                    <a:latin typeface="+mn-lt"/>
                    <a:ea typeface="+mn-ea"/>
                    <a:cs typeface="+mn-cs"/>
                  </a:rPr>
                  <a:t>borewell</a:t>
                </a:r>
                <a:r>
                  <a:rPr lang="en-US" sz="1200" kern="1200" dirty="0">
                    <a:solidFill>
                      <a:schemeClr val="tx1"/>
                    </a:solidFill>
                    <a:effectLst/>
                    <a:latin typeface="+mn-lt"/>
                    <a:ea typeface="+mn-ea"/>
                    <a:cs typeface="+mn-cs"/>
                  </a:rPr>
                  <a:t> recharge. At 600Rs, the farmer threshold is 70 </a:t>
                </a:r>
                <a:r>
                  <a:rPr lang="en-US" sz="1200" kern="1200" dirty="0" err="1">
                    <a:solidFill>
                      <a:schemeClr val="tx1"/>
                    </a:solidFill>
                    <a:effectLst/>
                    <a:latin typeface="+mn-lt"/>
                    <a:ea typeface="+mn-ea"/>
                    <a:cs typeface="+mn-cs"/>
                  </a:rPr>
                  <a:t>m.b.g.l</a:t>
                </a:r>
                <a:r>
                  <a:rPr lang="en-US" sz="1200" kern="1200" dirty="0">
                    <a:solidFill>
                      <a:schemeClr val="tx1"/>
                    </a:solidFill>
                    <a:effectLst/>
                    <a:latin typeface="+mn-lt"/>
                    <a:ea typeface="+mn-ea"/>
                    <a:cs typeface="+mn-cs"/>
                  </a:rPr>
                  <a:t>. associated with a maximum tax of 4600 </a:t>
                </a:r>
                <a:r>
                  <a:rPr lang="en-US" sz="1200" kern="1200" dirty="0" err="1">
                    <a:solidFill>
                      <a:schemeClr val="tx1"/>
                    </a:solidFill>
                    <a:effectLst/>
                    <a:latin typeface="+mn-lt"/>
                    <a:ea typeface="+mn-ea"/>
                    <a:cs typeface="+mn-cs"/>
                  </a:rPr>
                  <a:t>Rs</a:t>
                </a:r>
                <a:r>
                  <a:rPr lang="en-US" sz="1200" kern="1200" dirty="0">
                    <a:solidFill>
                      <a:schemeClr val="tx1"/>
                    </a:solidFill>
                    <a:effectLst/>
                    <a:latin typeface="+mn-lt"/>
                    <a:ea typeface="+mn-ea"/>
                    <a:cs typeface="+mn-cs"/>
                  </a:rPr>
                  <a:t> and it is reached on the 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year. At 1000Rs, the farmer is only growing sunflower starting at year 5, in order not to decrease water in the </a:t>
                </a:r>
                <a:r>
                  <a:rPr lang="en-US" sz="1200" kern="1200" dirty="0" err="1">
                    <a:solidFill>
                      <a:schemeClr val="tx1"/>
                    </a:solidFill>
                    <a:effectLst/>
                    <a:latin typeface="+mn-lt"/>
                    <a:ea typeface="+mn-ea"/>
                    <a:cs typeface="+mn-cs"/>
                  </a:rPr>
                  <a:t>borewell</a:t>
                </a:r>
                <a:r>
                  <a:rPr lang="en-US" sz="1200" kern="1200" dirty="0">
                    <a:solidFill>
                      <a:schemeClr val="tx1"/>
                    </a:solidFill>
                    <a:effectLst/>
                    <a:latin typeface="+mn-lt"/>
                    <a:ea typeface="+mn-ea"/>
                    <a:cs typeface="+mn-cs"/>
                  </a:rPr>
                  <a:t> below 68 </a:t>
                </a:r>
                <a:r>
                  <a:rPr lang="en-US" sz="1200" kern="1200" dirty="0" err="1">
                    <a:solidFill>
                      <a:schemeClr val="tx1"/>
                    </a:solidFill>
                    <a:effectLst/>
                    <a:latin typeface="+mn-lt"/>
                    <a:ea typeface="+mn-ea"/>
                    <a:cs typeface="+mn-cs"/>
                  </a:rPr>
                  <a:t>m.b.g.l</a:t>
                </a:r>
                <a:r>
                  <a:rPr lang="en-US" sz="1200" kern="1200" dirty="0">
                    <a:solidFill>
                      <a:schemeClr val="tx1"/>
                    </a:solidFill>
                    <a:effectLst/>
                    <a:latin typeface="+mn-lt"/>
                    <a:ea typeface="+mn-ea"/>
                    <a:cs typeface="+mn-cs"/>
                  </a:rPr>
                  <a:t>. and have at maximum a tax of 3330 </a:t>
                </a:r>
                <a:r>
                  <a:rPr lang="en-US" sz="1200" kern="1200" dirty="0" err="1">
                    <a:solidFill>
                      <a:schemeClr val="tx1"/>
                    </a:solidFill>
                    <a:effectLst/>
                    <a:latin typeface="+mn-lt"/>
                    <a:ea typeface="+mn-ea"/>
                    <a:cs typeface="+mn-cs"/>
                  </a:rPr>
                  <a:t>Rs</a:t>
                </a:r>
                <a:r>
                  <a:rPr lang="en-US" sz="120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Imposing a tax based on ambient groundwater level seems to be an efficient way to slow down groundwater depletion and encourage farmers to redesign their cropping systems and irrigation strategy.</a:t>
                </a:r>
                <a:endParaRPr lang="fr-FR" sz="1200" kern="1200" dirty="0">
                  <a:solidFill>
                    <a:schemeClr val="tx1"/>
                  </a:solidFill>
                  <a:effectLst/>
                  <a:latin typeface="+mn-lt"/>
                  <a:ea typeface="+mn-ea"/>
                  <a:cs typeface="+mn-cs"/>
                </a:endParaRPr>
              </a:p>
            </p:txBody>
          </p:sp>
        </mc:Fallback>
      </mc:AlternateContent>
      <p:sp>
        <p:nvSpPr>
          <p:cNvPr id="4" name="Espace réservé du numéro de diapositive 3"/>
          <p:cNvSpPr>
            <a:spLocks noGrp="1"/>
          </p:cNvSpPr>
          <p:nvPr>
            <p:ph type="sldNum" sz="quarter" idx="10"/>
          </p:nvPr>
        </p:nvSpPr>
        <p:spPr/>
        <p:txBody>
          <a:bodyPr/>
          <a:lstStyle/>
          <a:p>
            <a:fld id="{B515BC8D-C416-4BE0-ADED-DC26169D6379}" type="slidenum">
              <a:rPr lang="fr-FR" smtClean="0"/>
              <a:t>13</a:t>
            </a:fld>
            <a:endParaRPr lang="fr-FR"/>
          </a:p>
        </p:txBody>
      </p:sp>
    </p:spTree>
    <p:extLst>
      <p:ext uri="{BB962C8B-B14F-4D97-AF65-F5344CB8AC3E}">
        <p14:creationId xmlns:p14="http://schemas.microsoft.com/office/powerpoint/2010/main" val="284116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First, we consider investment decisions in irrigation over a long-term horizon, which is similar and therefore relevant for experiencing the impacts of climate change. This allows one to assess the expected impact of the specification of climate scenarios (rainfall average intensity and distribution) and the benefits of long-term decisions regarding irrigation infrastructure, while employing the same bio-economic decision model for crop choice and irrigation water application rate. Second, we consider a large set of policy instruments to provide farmers with incentives to manage water abstraction in an optimal manner. Third, we combine climate scenarios with economic ones to explore the robustness of farmer adaptation strategies to changes in the outlook of agricultural markets. Fourth, the description of water practices by farmers (including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characteristics and water application rate) is as detailed as the representation of crop choice according to the agricultural season (and including a food security constraint). Most references in the literature focus on one of these two dimensions only. Such accurate description of farmer behavior allows us to explore a wider range of adaptation strategies as a response to climate or market events. Our decision model entails a significant range of possible farmer decisions, in particular over the intra-year agricultural seasons, in a way that better represents, in our opinion, available options for adaptation to climate change for Indian farmers. It is because our representation of agricultural production technology involving groundwater irrigation is more detailed than in most papers in the empirical literature, that we are in a position to capture more accurately the implications of farmer decisions on his revenue and the groundwater level. More precisely, the flexibility introduced in the production model, in which plot size, crop choice, crop succession and irrigation application rate can be optimized upon, is expected to provide a more realistic representation of the sensitivity of farmer revenue with respect to market prices and policy instruments. It is well known (see, e.g., </a:t>
                </a:r>
                <a:r>
                  <a:rPr lang="en-US" sz="1200" kern="1200" dirty="0" err="1" smtClean="0">
                    <a:solidFill>
                      <a:schemeClr val="tx1"/>
                    </a:solidFill>
                    <a:effectLst/>
                    <a:latin typeface="+mn-lt"/>
                    <a:ea typeface="+mn-ea"/>
                    <a:cs typeface="+mn-cs"/>
                  </a:rPr>
                  <a:t>Chavas</a:t>
                </a:r>
                <a:r>
                  <a:rPr lang="en-US" sz="1200" kern="1200" dirty="0" smtClean="0">
                    <a:solidFill>
                      <a:schemeClr val="tx1"/>
                    </a:solidFill>
                    <a:effectLst/>
                    <a:latin typeface="+mn-lt"/>
                    <a:ea typeface="+mn-ea"/>
                    <a:cs typeface="+mn-cs"/>
                  </a:rPr>
                  <a:t>, 2012) that, according to the Le </a:t>
                </a:r>
                <a:r>
                  <a:rPr lang="en-US" sz="1200" kern="1200" dirty="0" err="1" smtClean="0">
                    <a:solidFill>
                      <a:schemeClr val="tx1"/>
                    </a:solidFill>
                    <a:effectLst/>
                    <a:latin typeface="+mn-lt"/>
                    <a:ea typeface="+mn-ea"/>
                    <a:cs typeface="+mn-cs"/>
                  </a:rPr>
                  <a:t>Chatelier</a:t>
                </a:r>
                <a:r>
                  <a:rPr lang="en-US" sz="1200" kern="1200" dirty="0" smtClean="0">
                    <a:solidFill>
                      <a:schemeClr val="tx1"/>
                    </a:solidFill>
                    <a:effectLst/>
                    <a:latin typeface="+mn-lt"/>
                    <a:ea typeface="+mn-ea"/>
                    <a:cs typeface="+mn-cs"/>
                  </a:rPr>
                  <a:t> - Samuelson principle, the sensitivity of an agent’s decisions with respect to external drivers is higher if there are more degrees of freedom (for instance, more control variables) (Samuelson 1961). In its more popular version, this principle states that the elasticity of input demand or output supply is lower in the short run when all technological dimensions are fixed, than in the long run when decisions can include production technology. When the representation of production technology accommodates for less flexibility than in reality, then sensitivity to prices or policy instruments is likely to be under-estimated. For example, an increase in the access cost to irrigation, when crop choice and plot size are decision variables, is likely to entail a stronger degree of adaptation by the farmer, as opposed to the case where crop systems are fixed. Additionally, a farmer may be more sensitive to changes in irrigation cost in the long run when irrigation capital becomes a control variable, than in the short run when only season-specific decisions are feasible. Allowing for more decision variables is therefore necessary to better evaluate the impact of changes in market variables and the performance of policy instruments affecting farmers’ decisions.</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subsistence crops - . Indeed, such crops are not grown to be sold but to be consumed by the household. Their cultivation depends on the household needs and the actual stocks of grain. A possible way to manage this constraint will be to systematically allocate a plot to a subsistence crop (sorghum) and the size of the plot will be optimized in order to fill up the stock for the coming year. Another possibility will be to estimate the costs of buying all subsistence grain at the market to cover the family needs and ensure that each season and each year the farm as enough capital to cover it.</a:t>
                </a:r>
                <a:endParaRPr lang="fr-FR" dirty="0" smtClean="0"/>
              </a:p>
              <a:p>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Third, preferences of farmers regarding risk and uncertainty are restricted in our paper to the risk neutrality and no-ambiguity case. Farmers are assumed to be maximizing expected profit with respect to decision variables in the long- and the short-run, but they are not risk averse and therefore they do not adapt their production strategy to hedge against production or price risk. Extending our model by considering the expected-utility framework or the prospect theory to avoid limitations of the expected-utility framework (see, e.g., </a:t>
                </a:r>
                <a:r>
                  <a:rPr lang="en-US" sz="1200" kern="1200" dirty="0" err="1" smtClean="0">
                    <a:solidFill>
                      <a:schemeClr val="tx1"/>
                    </a:solidFill>
                    <a:effectLst/>
                    <a:latin typeface="+mn-lt"/>
                    <a:ea typeface="+mn-ea"/>
                    <a:cs typeface="+mn-cs"/>
                  </a:rPr>
                  <a:t>Bocquého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Jacquet</a:t>
                </a:r>
                <a:r>
                  <a:rPr lang="en-US" sz="1200" kern="1200" dirty="0" smtClean="0">
                    <a:solidFill>
                      <a:schemeClr val="tx1"/>
                    </a:solidFill>
                    <a:effectLst/>
                    <a:latin typeface="+mn-lt"/>
                    <a:ea typeface="+mn-ea"/>
                    <a:cs typeface="+mn-cs"/>
                  </a:rPr>
                  <a:t>, &amp; Reynaud, 2013) is certainly feasible, provided risk preferences can be inferred from field surveys or used from the literature (see </a:t>
                </a:r>
                <a:r>
                  <a:rPr lang="en-US" sz="1200" kern="1200" dirty="0" err="1" smtClean="0">
                    <a:solidFill>
                      <a:schemeClr val="tx1"/>
                    </a:solidFill>
                    <a:effectLst/>
                    <a:latin typeface="+mn-lt"/>
                    <a:ea typeface="+mn-ea"/>
                    <a:cs typeface="+mn-cs"/>
                  </a:rPr>
                  <a:t>Ridier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Chaib</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Roussy</a:t>
                </a:r>
                <a:r>
                  <a:rPr lang="en-US" sz="1200" kern="1200" dirty="0" smtClean="0">
                    <a:solidFill>
                      <a:schemeClr val="tx1"/>
                    </a:solidFill>
                    <a:effectLst/>
                    <a:latin typeface="+mn-lt"/>
                    <a:ea typeface="+mn-ea"/>
                    <a:cs typeface="+mn-cs"/>
                  </a:rPr>
                  <a:t>, 2016).</a:t>
                </a:r>
                <a:endParaRPr lang="fr-FR" sz="1200" kern="1200" dirty="0">
                  <a:solidFill>
                    <a:schemeClr val="tx1"/>
                  </a:solidFill>
                  <a:effectLst/>
                  <a:latin typeface="+mn-lt"/>
                  <a:ea typeface="+mn-ea"/>
                  <a:cs typeface="+mn-cs"/>
                </a:endParaRPr>
              </a:p>
            </p:txBody>
          </p:sp>
        </mc:Choice>
        <mc:Fallback xmlns="">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Under the third water management policy scenario, farmers are discouraged to dry up their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by imposing a tax when the groundwater table is going below 10 percent of a reference level (in our case, the groundwater level at the beginning of the simulation) (Figure 5). Since the groundwater level is allowed to decrease slightly, the first decision made by a famer is to drill a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on the first year. As long as the water level is not falling “too much”, pumping and growing crops in irrigated condition is profitable. Once the 10-percent threshold is reached, the farmer will push water extraction until a point is reached from where the farmer will only pump the equivalent of the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recharge from rainfall in </a:t>
                </a:r>
                <a:r>
                  <a:rPr lang="en-US" sz="1200" kern="1200" dirty="0" err="1" smtClean="0">
                    <a:solidFill>
                      <a:schemeClr val="tx1"/>
                    </a:solidFill>
                    <a:effectLst/>
                    <a:latin typeface="+mn-lt"/>
                    <a:ea typeface="+mn-ea"/>
                    <a:cs typeface="+mn-cs"/>
                  </a:rPr>
                  <a:t>kharif</a:t>
                </a:r>
                <a:r>
                  <a:rPr lang="en-US" sz="1200" kern="1200" dirty="0" smtClean="0">
                    <a:solidFill>
                      <a:schemeClr val="tx1"/>
                    </a:solidFill>
                    <a:effectLst/>
                    <a:latin typeface="+mn-lt"/>
                    <a:ea typeface="+mn-ea"/>
                    <a:cs typeface="+mn-cs"/>
                  </a:rPr>
                  <a:t>, and stop pumping in </a:t>
                </a:r>
                <a:r>
                  <a:rPr lang="en-US" sz="1200" kern="1200" dirty="0" err="1" smtClean="0">
                    <a:solidFill>
                      <a:schemeClr val="tx1"/>
                    </a:solidFill>
                    <a:effectLst/>
                    <a:latin typeface="+mn-lt"/>
                    <a:ea typeface="+mn-ea"/>
                    <a:cs typeface="+mn-cs"/>
                  </a:rPr>
                  <a:t>rabi</a:t>
                </a:r>
                <a:r>
                  <a:rPr lang="en-US" sz="1200" kern="1200" dirty="0" smtClean="0">
                    <a:solidFill>
                      <a:schemeClr val="tx1"/>
                    </a:solidFill>
                    <a:effectLst/>
                    <a:latin typeface="+mn-lt"/>
                    <a:ea typeface="+mn-ea"/>
                    <a:cs typeface="+mn-cs"/>
                  </a:rPr>
                  <a:t> so that the groundwater table will not decrease any more. In this case, only sunflower in irrigated condition is planted. For instance, with a water tax at 200Rs per percentage of groundwater depletion below </a:t>
                </a:r>
                <a:r>
                  <a:rPr lang="fr-FR"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𝑊𝑇</a:t>
                </a:r>
                <a:r>
                  <a:rPr lang="fr-FR"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𝑣𝑎𝑟𝑖𝑎𝑡𝑖𝑜𝑛</a:t>
                </a:r>
                <a:r>
                  <a:rPr lang="en-US" sz="1200" kern="1200" dirty="0">
                    <a:solidFill>
                      <a:schemeClr val="tx1"/>
                    </a:solidFill>
                    <a:effectLst/>
                    <a:latin typeface="+mn-lt"/>
                    <a:ea typeface="+mn-ea"/>
                    <a:cs typeface="+mn-cs"/>
                  </a:rPr>
                  <a:t>, the farmer will pump from his </a:t>
                </a:r>
                <a:r>
                  <a:rPr lang="en-US" sz="1200" kern="1200" dirty="0" err="1">
                    <a:solidFill>
                      <a:schemeClr val="tx1"/>
                    </a:solidFill>
                    <a:effectLst/>
                    <a:latin typeface="+mn-lt"/>
                    <a:ea typeface="+mn-ea"/>
                    <a:cs typeface="+mn-cs"/>
                  </a:rPr>
                  <a:t>borewell</a:t>
                </a:r>
                <a:r>
                  <a:rPr lang="en-US" sz="1200" kern="1200" dirty="0">
                    <a:solidFill>
                      <a:schemeClr val="tx1"/>
                    </a:solidFill>
                    <a:effectLst/>
                    <a:latin typeface="+mn-lt"/>
                    <a:ea typeface="+mn-ea"/>
                    <a:cs typeface="+mn-cs"/>
                  </a:rPr>
                  <a:t> so that it will never go beyond 79 </a:t>
                </a:r>
                <a:r>
                  <a:rPr lang="en-US" sz="1200" kern="1200" dirty="0" err="1">
                    <a:solidFill>
                      <a:schemeClr val="tx1"/>
                    </a:solidFill>
                    <a:effectLst/>
                    <a:latin typeface="+mn-lt"/>
                    <a:ea typeface="+mn-ea"/>
                    <a:cs typeface="+mn-cs"/>
                  </a:rPr>
                  <a:t>m.b.g.l</a:t>
                </a:r>
                <a:r>
                  <a:rPr lang="en-US" sz="1200" kern="1200" dirty="0">
                    <a:solidFill>
                      <a:schemeClr val="tx1"/>
                    </a:solidFill>
                    <a:effectLst/>
                    <a:latin typeface="+mn-lt"/>
                    <a:ea typeface="+mn-ea"/>
                    <a:cs typeface="+mn-cs"/>
                  </a:rPr>
                  <a:t>., which corresponds to a maximum tax to pay at around 4330Rs. From the 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year, the farmer reaches this level and switches his cropping system from turmeric-sunflower to sunflower-sunflower, irrigating as much as the </a:t>
                </a:r>
                <a:r>
                  <a:rPr lang="en-US" sz="1200" kern="1200" dirty="0" err="1">
                    <a:solidFill>
                      <a:schemeClr val="tx1"/>
                    </a:solidFill>
                    <a:effectLst/>
                    <a:latin typeface="+mn-lt"/>
                    <a:ea typeface="+mn-ea"/>
                    <a:cs typeface="+mn-cs"/>
                  </a:rPr>
                  <a:t>borewell</a:t>
                </a:r>
                <a:r>
                  <a:rPr lang="en-US" sz="1200" kern="1200" dirty="0">
                    <a:solidFill>
                      <a:schemeClr val="tx1"/>
                    </a:solidFill>
                    <a:effectLst/>
                    <a:latin typeface="+mn-lt"/>
                    <a:ea typeface="+mn-ea"/>
                    <a:cs typeface="+mn-cs"/>
                  </a:rPr>
                  <a:t> recharge. At 600Rs, the farmer threshold is 70 </a:t>
                </a:r>
                <a:r>
                  <a:rPr lang="en-US" sz="1200" kern="1200" dirty="0" err="1">
                    <a:solidFill>
                      <a:schemeClr val="tx1"/>
                    </a:solidFill>
                    <a:effectLst/>
                    <a:latin typeface="+mn-lt"/>
                    <a:ea typeface="+mn-ea"/>
                    <a:cs typeface="+mn-cs"/>
                  </a:rPr>
                  <a:t>m.b.g.l</a:t>
                </a:r>
                <a:r>
                  <a:rPr lang="en-US" sz="1200" kern="1200" dirty="0">
                    <a:solidFill>
                      <a:schemeClr val="tx1"/>
                    </a:solidFill>
                    <a:effectLst/>
                    <a:latin typeface="+mn-lt"/>
                    <a:ea typeface="+mn-ea"/>
                    <a:cs typeface="+mn-cs"/>
                  </a:rPr>
                  <a:t>. associated with a maximum tax of 4600 </a:t>
                </a:r>
                <a:r>
                  <a:rPr lang="en-US" sz="1200" kern="1200" dirty="0" err="1">
                    <a:solidFill>
                      <a:schemeClr val="tx1"/>
                    </a:solidFill>
                    <a:effectLst/>
                    <a:latin typeface="+mn-lt"/>
                    <a:ea typeface="+mn-ea"/>
                    <a:cs typeface="+mn-cs"/>
                  </a:rPr>
                  <a:t>Rs</a:t>
                </a:r>
                <a:r>
                  <a:rPr lang="en-US" sz="1200" kern="1200" dirty="0">
                    <a:solidFill>
                      <a:schemeClr val="tx1"/>
                    </a:solidFill>
                    <a:effectLst/>
                    <a:latin typeface="+mn-lt"/>
                    <a:ea typeface="+mn-ea"/>
                    <a:cs typeface="+mn-cs"/>
                  </a:rPr>
                  <a:t> and it is reached on the 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year. At 1000Rs, the farmer is only growing sunflower starting at year 5, in order not to decrease water in the </a:t>
                </a:r>
                <a:r>
                  <a:rPr lang="en-US" sz="1200" kern="1200" dirty="0" err="1">
                    <a:solidFill>
                      <a:schemeClr val="tx1"/>
                    </a:solidFill>
                    <a:effectLst/>
                    <a:latin typeface="+mn-lt"/>
                    <a:ea typeface="+mn-ea"/>
                    <a:cs typeface="+mn-cs"/>
                  </a:rPr>
                  <a:t>borewell</a:t>
                </a:r>
                <a:r>
                  <a:rPr lang="en-US" sz="1200" kern="1200" dirty="0">
                    <a:solidFill>
                      <a:schemeClr val="tx1"/>
                    </a:solidFill>
                    <a:effectLst/>
                    <a:latin typeface="+mn-lt"/>
                    <a:ea typeface="+mn-ea"/>
                    <a:cs typeface="+mn-cs"/>
                  </a:rPr>
                  <a:t> below 68 </a:t>
                </a:r>
                <a:r>
                  <a:rPr lang="en-US" sz="1200" kern="1200" dirty="0" err="1">
                    <a:solidFill>
                      <a:schemeClr val="tx1"/>
                    </a:solidFill>
                    <a:effectLst/>
                    <a:latin typeface="+mn-lt"/>
                    <a:ea typeface="+mn-ea"/>
                    <a:cs typeface="+mn-cs"/>
                  </a:rPr>
                  <a:t>m.b.g.l</a:t>
                </a:r>
                <a:r>
                  <a:rPr lang="en-US" sz="1200" kern="1200" dirty="0">
                    <a:solidFill>
                      <a:schemeClr val="tx1"/>
                    </a:solidFill>
                    <a:effectLst/>
                    <a:latin typeface="+mn-lt"/>
                    <a:ea typeface="+mn-ea"/>
                    <a:cs typeface="+mn-cs"/>
                  </a:rPr>
                  <a:t>. and have at maximum a tax of 3330 </a:t>
                </a:r>
                <a:r>
                  <a:rPr lang="en-US" sz="1200" kern="1200" dirty="0" err="1">
                    <a:solidFill>
                      <a:schemeClr val="tx1"/>
                    </a:solidFill>
                    <a:effectLst/>
                    <a:latin typeface="+mn-lt"/>
                    <a:ea typeface="+mn-ea"/>
                    <a:cs typeface="+mn-cs"/>
                  </a:rPr>
                  <a:t>Rs</a:t>
                </a:r>
                <a:r>
                  <a:rPr lang="en-US" sz="120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Imposing a tax based on ambient groundwater level seems to be an efficient way to slow down groundwater depletion and encourage farmers to redesign their cropping systems and irrigation strategy.</a:t>
                </a:r>
                <a:endParaRPr lang="fr-FR" sz="1200" kern="1200" dirty="0">
                  <a:solidFill>
                    <a:schemeClr val="tx1"/>
                  </a:solidFill>
                  <a:effectLst/>
                  <a:latin typeface="+mn-lt"/>
                  <a:ea typeface="+mn-ea"/>
                  <a:cs typeface="+mn-cs"/>
                </a:endParaRPr>
              </a:p>
            </p:txBody>
          </p:sp>
        </mc:Fallback>
      </mc:AlternateContent>
      <p:sp>
        <p:nvSpPr>
          <p:cNvPr id="4" name="Espace réservé du numéro de diapositive 3"/>
          <p:cNvSpPr>
            <a:spLocks noGrp="1"/>
          </p:cNvSpPr>
          <p:nvPr>
            <p:ph type="sldNum" sz="quarter" idx="10"/>
          </p:nvPr>
        </p:nvSpPr>
        <p:spPr/>
        <p:txBody>
          <a:bodyPr/>
          <a:lstStyle/>
          <a:p>
            <a:fld id="{B515BC8D-C416-4BE0-ADED-DC26169D6379}" type="slidenum">
              <a:rPr lang="fr-FR" smtClean="0"/>
              <a:t>14</a:t>
            </a:fld>
            <a:endParaRPr lang="fr-FR"/>
          </a:p>
        </p:txBody>
      </p:sp>
    </p:spTree>
    <p:extLst>
      <p:ext uri="{BB962C8B-B14F-4D97-AF65-F5344CB8AC3E}">
        <p14:creationId xmlns:p14="http://schemas.microsoft.com/office/powerpoint/2010/main" val="2841161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methodology was successfully used to design a conceptual model for the simulation model CRASH (Crop Rotation and Allocation Simulator using Heuristics) to plan, simulate and analyze cropping-plan decision- making at the farm scale in France (</a:t>
            </a:r>
            <a:r>
              <a:rPr lang="en-US" sz="1200" kern="1200" dirty="0" err="1" smtClean="0">
                <a:solidFill>
                  <a:schemeClr val="tx1"/>
                </a:solidFill>
                <a:effectLst/>
                <a:latin typeface="+mn-lt"/>
                <a:ea typeface="+mn-ea"/>
                <a:cs typeface="+mn-cs"/>
              </a:rPr>
              <a:t>Dury</a:t>
            </a:r>
            <a:r>
              <a:rPr lang="en-US" sz="1200" kern="1200" dirty="0" smtClean="0">
                <a:solidFill>
                  <a:schemeClr val="tx1"/>
                </a:solidFill>
                <a:effectLst/>
                <a:latin typeface="+mn-lt"/>
                <a:ea typeface="+mn-ea"/>
                <a:cs typeface="+mn-cs"/>
              </a:rPr>
              <a:t> 2011) and the decision model NAMASTE (Numerical Assessments with Models of Agricultural Systems integrating Techniques and Economics), which simulates Indian farmers’ decision-making processes at tactical and operational levels (Robert et al. 2015; Robert et al. (Under Review)).</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15</a:t>
            </a:fld>
            <a:endParaRPr lang="fr-FR"/>
          </a:p>
        </p:txBody>
      </p:sp>
    </p:spTree>
    <p:extLst>
      <p:ext uri="{BB962C8B-B14F-4D97-AF65-F5344CB8AC3E}">
        <p14:creationId xmlns:p14="http://schemas.microsoft.com/office/powerpoint/2010/main" val="4272519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16</a:t>
            </a:fld>
            <a:endParaRPr lang="fr-FR"/>
          </a:p>
        </p:txBody>
      </p:sp>
    </p:spTree>
    <p:extLst>
      <p:ext uri="{BB962C8B-B14F-4D97-AF65-F5344CB8AC3E}">
        <p14:creationId xmlns:p14="http://schemas.microsoft.com/office/powerpoint/2010/main" val="67283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consider a representative farmer who makes decisions on irrigation and crop choice, accounting for the consequences of his decisions today on future water availability (because the latter ultimately determines future crop output, hence future profit flows). Our framework is based on a bio-economic model with a season-specific crop choice and a yearly investment decision in irrigation facilities. </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3</a:t>
            </a:fld>
            <a:endParaRPr lang="fr-FR"/>
          </a:p>
        </p:txBody>
      </p:sp>
    </p:spTree>
    <p:extLst>
      <p:ext uri="{BB962C8B-B14F-4D97-AF65-F5344CB8AC3E}">
        <p14:creationId xmlns:p14="http://schemas.microsoft.com/office/powerpoint/2010/main" val="284116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consider a representative farmer who makes decisions on irrigation and crop choice, accounting for the consequences of his decisions today on future water availability (because the latter ultimately determines future crop output, hence future profit flows). Our framework is based on a bio-economic model with a season-specific crop choice and a yearly investment decision in irrigation facilities. </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4</a:t>
            </a:fld>
            <a:endParaRPr lang="fr-FR"/>
          </a:p>
        </p:txBody>
      </p:sp>
    </p:spTree>
    <p:extLst>
      <p:ext uri="{BB962C8B-B14F-4D97-AF65-F5344CB8AC3E}">
        <p14:creationId xmlns:p14="http://schemas.microsoft.com/office/powerpoint/2010/main" val="284116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consider a representative farmer who makes decisions on irrigation and crop choice, accounting for the consequences of his decisions today on future water availability (because the latter ultimately determines future crop output, hence future profit flows). Our framework is based on a bio-economic model with a season-specific crop choice and a yearly investment decision in irrigation facilities. </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5</a:t>
            </a:fld>
            <a:endParaRPr lang="fr-FR"/>
          </a:p>
        </p:txBody>
      </p:sp>
    </p:spTree>
    <p:extLst>
      <p:ext uri="{BB962C8B-B14F-4D97-AF65-F5344CB8AC3E}">
        <p14:creationId xmlns:p14="http://schemas.microsoft.com/office/powerpoint/2010/main" val="284116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r>
                  <a:rPr lang="en-US" sz="1200" dirty="0" smtClean="0"/>
                  <a:t>flow rate  dynamic </a:t>
                </a:r>
                <a:r>
                  <a:rPr lang="en-US" sz="1200" dirty="0"/>
                  <a:t>and stochastic because it depends on the </a:t>
                </a:r>
                <a:r>
                  <a:rPr lang="en-US" sz="1200" dirty="0" err="1"/>
                  <a:t>borewell</a:t>
                </a:r>
                <a:r>
                  <a:rPr lang="en-US" sz="1200" dirty="0"/>
                  <a:t> yield, the rainfall recharge factor and it takes into consideration the depreciation of the irrigation capital stock (with a factor of </a:t>
                </a:r>
                <a14:m>
                  <m:oMath xmlns:m="http://schemas.openxmlformats.org/officeDocument/2006/math">
                    <m:sSub>
                      <m:sSubPr>
                        <m:ctrlPr>
                          <a:rPr lang="fr-FR" sz="1200" i="1">
                            <a:latin typeface="Cambria Math"/>
                          </a:rPr>
                        </m:ctrlPr>
                      </m:sSubPr>
                      <m:e>
                        <m:r>
                          <a:rPr lang="en-US" sz="1200" i="1">
                            <a:latin typeface="Cambria Math"/>
                          </a:rPr>
                          <m:t>𝑅𝐴𝑇𝐸</m:t>
                        </m:r>
                      </m:e>
                      <m:sub>
                        <m:r>
                          <a:rPr lang="en-US" sz="1200" i="1">
                            <a:latin typeface="Cambria Math"/>
                          </a:rPr>
                          <m:t>𝑑𝑒𝑝𝑟𝑒𝑐𝑖𝑎𝑡𝑖𝑜𝑛</m:t>
                        </m:r>
                      </m:sub>
                    </m:sSub>
                  </m:oMath>
                </a14:m>
                <a:r>
                  <a:rPr lang="en-US" sz="1200" dirty="0"/>
                  <a:t>).</a:t>
                </a:r>
                <a:endParaRPr lang="en-US" sz="1200" dirty="0" smtClean="0"/>
              </a:p>
              <a:p>
                <a:endParaRPr lang="fr-FR" dirty="0" smtClean="0"/>
              </a:p>
              <a:p>
                <a:endParaRPr lang="fr-FR" dirty="0"/>
              </a:p>
            </p:txBody>
          </p:sp>
        </mc:Choice>
        <mc:Fallback xmlns="">
          <p:sp>
            <p:nvSpPr>
              <p:cNvPr id="3" name="Espace réservé des commentaires 2"/>
              <p:cNvSpPr>
                <a:spLocks noGrp="1"/>
              </p:cNvSpPr>
              <p:nvPr>
                <p:ph type="body" idx="1"/>
              </p:nvPr>
            </p:nvSpPr>
            <p:spPr/>
            <p:txBody>
              <a:bodyPr/>
              <a:lstStyle/>
              <a:p>
                <a:r>
                  <a:rPr lang="en-US" sz="1200" dirty="0" smtClean="0"/>
                  <a:t>flow rate  dynamic </a:t>
                </a:r>
                <a:r>
                  <a:rPr lang="en-US" sz="1200" dirty="0"/>
                  <a:t>and stochastic because it depends on the </a:t>
                </a:r>
                <a:r>
                  <a:rPr lang="en-US" sz="1200" dirty="0" err="1"/>
                  <a:t>borewell</a:t>
                </a:r>
                <a:r>
                  <a:rPr lang="en-US" sz="1200" dirty="0"/>
                  <a:t> yield, the rainfall recharge factor and it takes into consideration the depreciation of the irrigation capital stock (with a factor of </a:t>
                </a:r>
                <a:r>
                  <a:rPr lang="fr-FR" sz="1200" i="0">
                    <a:latin typeface="Cambria Math"/>
                  </a:rPr>
                  <a:t>〖</a:t>
                </a:r>
                <a:r>
                  <a:rPr lang="en-US" sz="1200" i="0">
                    <a:latin typeface="Cambria Math"/>
                  </a:rPr>
                  <a:t>𝑅𝐴𝑇𝐸</a:t>
                </a:r>
                <a:r>
                  <a:rPr lang="fr-FR" sz="1200" i="0">
                    <a:latin typeface="Cambria Math"/>
                  </a:rPr>
                  <a:t>〗_</a:t>
                </a:r>
                <a:r>
                  <a:rPr lang="en-US" sz="1200" i="0">
                    <a:latin typeface="Cambria Math"/>
                  </a:rPr>
                  <a:t>𝑑𝑒𝑝𝑟𝑒𝑐𝑖𝑎𝑡𝑖𝑜𝑛</a:t>
                </a:r>
                <a:r>
                  <a:rPr lang="en-US" sz="1200" dirty="0"/>
                  <a:t>).</a:t>
                </a:r>
                <a:endParaRPr lang="en-US" sz="1200" dirty="0" smtClean="0"/>
              </a:p>
              <a:p>
                <a:endParaRPr lang="fr-FR" dirty="0" smtClean="0"/>
              </a:p>
              <a:p>
                <a:endParaRPr lang="fr-FR" dirty="0"/>
              </a:p>
            </p:txBody>
          </p:sp>
        </mc:Fallback>
      </mc:AlternateContent>
      <p:sp>
        <p:nvSpPr>
          <p:cNvPr id="4" name="Espace réservé du numéro de diapositive 3"/>
          <p:cNvSpPr>
            <a:spLocks noGrp="1"/>
          </p:cNvSpPr>
          <p:nvPr>
            <p:ph type="sldNum" sz="quarter" idx="10"/>
          </p:nvPr>
        </p:nvSpPr>
        <p:spPr/>
        <p:txBody>
          <a:bodyPr/>
          <a:lstStyle/>
          <a:p>
            <a:fld id="{B515BC8D-C416-4BE0-ADED-DC26169D6379}" type="slidenum">
              <a:rPr lang="fr-FR" smtClean="0"/>
              <a:t>6</a:t>
            </a:fld>
            <a:endParaRPr lang="fr-FR"/>
          </a:p>
        </p:txBody>
      </p:sp>
    </p:spTree>
    <p:extLst>
      <p:ext uri="{BB962C8B-B14F-4D97-AF65-F5344CB8AC3E}">
        <p14:creationId xmlns:p14="http://schemas.microsoft.com/office/powerpoint/2010/main" val="284116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consider a representative farmer who makes decisions on irrigation and crop choice, accounting for the consequences of his decisions today on future water availability (because the latter ultimately determines future crop output, hence future profit flows). Our framework is based on a bio-economic model with a season-specific crop choice and a yearly investment decision in irrigation facilities. </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7</a:t>
            </a:fld>
            <a:endParaRPr lang="fr-FR"/>
          </a:p>
        </p:txBody>
      </p:sp>
    </p:spTree>
    <p:extLst>
      <p:ext uri="{BB962C8B-B14F-4D97-AF65-F5344CB8AC3E}">
        <p14:creationId xmlns:p14="http://schemas.microsoft.com/office/powerpoint/2010/main" val="284116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consider a representative farmer who makes decisions on irrigation and crop choice, accounting for the consequences of his decisions today on future water availability (because the latter ultimately determines future crop output, hence future profit flows). Our framework is based on a bio-economic model with a season-specific crop choice and a yearly investment decision in irrigation facilities. </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8</a:t>
            </a:fld>
            <a:endParaRPr lang="fr-FR"/>
          </a:p>
        </p:txBody>
      </p:sp>
    </p:spTree>
    <p:extLst>
      <p:ext uri="{BB962C8B-B14F-4D97-AF65-F5344CB8AC3E}">
        <p14:creationId xmlns:p14="http://schemas.microsoft.com/office/powerpoint/2010/main" val="284116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Under the baseline scenario (Figure 1), the farmer invests in a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the first year of simulation. Investing in a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allowed him to switch from a </a:t>
            </a:r>
            <a:r>
              <a:rPr lang="en-US" sz="1200" kern="1200" dirty="0" err="1" smtClean="0">
                <a:solidFill>
                  <a:schemeClr val="tx1"/>
                </a:solidFill>
                <a:effectLst/>
                <a:latin typeface="+mn-lt"/>
                <a:ea typeface="+mn-ea"/>
                <a:cs typeface="+mn-cs"/>
              </a:rPr>
              <a:t>rainfed</a:t>
            </a:r>
            <a:r>
              <a:rPr lang="en-US" sz="1200" kern="1200" dirty="0" smtClean="0">
                <a:solidFill>
                  <a:schemeClr val="tx1"/>
                </a:solidFill>
                <a:effectLst/>
                <a:latin typeface="+mn-lt"/>
                <a:ea typeface="+mn-ea"/>
                <a:cs typeface="+mn-cs"/>
              </a:rPr>
              <a:t> system based on marigold to an irrigated system made of irrigated sunflower and irrigated turmeric. The total amount of pumped water allowed by the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flow rate is used each year. The deeper the groundwater table, the lower the pump flow, which leads the farmer to review his plot allocation and water allocation among sunflower and turmeric. On the 19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year, the water in the first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is really low given the low flow rate, and the farmer has to decrease his area of turmeric in favor of sunflower, leading to a decrease in profit. The first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became dry after 20 years of pumping. To maintain this irrigated system the farmer has no other choice than to invest in a second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deeper than the first one, at the beginning of 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The groundwater is depleting from 60 </a:t>
            </a:r>
            <a:r>
              <a:rPr lang="en-US" sz="1200" kern="1200" dirty="0" err="1" smtClean="0">
                <a:solidFill>
                  <a:schemeClr val="tx1"/>
                </a:solidFill>
                <a:effectLst/>
                <a:latin typeface="+mn-lt"/>
                <a:ea typeface="+mn-ea"/>
                <a:cs typeface="+mn-cs"/>
              </a:rPr>
              <a:t>m.b.g.l</a:t>
            </a:r>
            <a:r>
              <a:rPr lang="en-US" sz="1200" kern="1200" dirty="0" smtClean="0">
                <a:solidFill>
                  <a:schemeClr val="tx1"/>
                </a:solidFill>
                <a:effectLst/>
                <a:latin typeface="+mn-lt"/>
                <a:ea typeface="+mn-ea"/>
                <a:cs typeface="+mn-cs"/>
              </a:rPr>
              <a:t>. to 116 </a:t>
            </a:r>
            <a:r>
              <a:rPr lang="en-US" sz="1200" kern="1200" dirty="0" err="1" smtClean="0">
                <a:solidFill>
                  <a:schemeClr val="tx1"/>
                </a:solidFill>
                <a:effectLst/>
                <a:latin typeface="+mn-lt"/>
                <a:ea typeface="+mn-ea"/>
                <a:cs typeface="+mn-cs"/>
              </a:rPr>
              <a:t>m.b.g.l</a:t>
            </a:r>
            <a:r>
              <a:rPr lang="en-US" sz="1200" kern="1200" dirty="0" smtClean="0">
                <a:solidFill>
                  <a:schemeClr val="tx1"/>
                </a:solidFill>
                <a:effectLst/>
                <a:latin typeface="+mn-lt"/>
                <a:ea typeface="+mn-ea"/>
                <a:cs typeface="+mn-cs"/>
              </a:rPr>
              <a:t>. over the planning horizon. Loosing 93 percent of groundwater height over 30 years is an extremely severe scenario.</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9</a:t>
            </a:fld>
            <a:endParaRPr lang="fr-FR"/>
          </a:p>
        </p:txBody>
      </p:sp>
    </p:spTree>
    <p:extLst>
      <p:ext uri="{BB962C8B-B14F-4D97-AF65-F5344CB8AC3E}">
        <p14:creationId xmlns:p14="http://schemas.microsoft.com/office/powerpoint/2010/main" val="284116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Under the climate change scenario, the investment behavior of the farmer is similar to the one under the baseline scenario, except that the first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becomes dry at the end of the 19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year of pumping, leading the farmer to drill his second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on the 20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year (one year before than in the baseline scenario) (Figure 2). The 20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year is disastrous for the farmer because his first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is dry and he still has one year of payment for this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to cover up his first loan repayment, in addition to the new loan that is taken for his second </a:t>
            </a:r>
            <a:r>
              <a:rPr lang="en-US" sz="1200" kern="1200" dirty="0" err="1" smtClean="0">
                <a:solidFill>
                  <a:schemeClr val="tx1"/>
                </a:solidFill>
                <a:effectLst/>
                <a:latin typeface="+mn-lt"/>
                <a:ea typeface="+mn-ea"/>
                <a:cs typeface="+mn-cs"/>
              </a:rPr>
              <a:t>borewell</a:t>
            </a:r>
            <a:r>
              <a:rPr lang="en-US" sz="1200" kern="1200" dirty="0" smtClean="0">
                <a:solidFill>
                  <a:schemeClr val="tx1"/>
                </a:solidFill>
                <a:effectLst/>
                <a:latin typeface="+mn-lt"/>
                <a:ea typeface="+mn-ea"/>
                <a:cs typeface="+mn-cs"/>
              </a:rPr>
              <a:t>. With a higher probability of occurrence of dry year, the expected recharge of the groundwater is lower, leading the farmer to reduce his proportion of turmeric compared with the sunflower faster than with the baseline scenario. Profits are thus lower in this scenario. The groundwater is depleting from 60 </a:t>
            </a:r>
            <a:r>
              <a:rPr lang="en-US" sz="1200" kern="1200" dirty="0" err="1" smtClean="0">
                <a:solidFill>
                  <a:schemeClr val="tx1"/>
                </a:solidFill>
                <a:effectLst/>
                <a:latin typeface="+mn-lt"/>
                <a:ea typeface="+mn-ea"/>
                <a:cs typeface="+mn-cs"/>
              </a:rPr>
              <a:t>m.b.g.l</a:t>
            </a:r>
            <a:r>
              <a:rPr lang="en-US" sz="1200" kern="1200" dirty="0" smtClean="0">
                <a:solidFill>
                  <a:schemeClr val="tx1"/>
                </a:solidFill>
                <a:effectLst/>
                <a:latin typeface="+mn-lt"/>
                <a:ea typeface="+mn-ea"/>
                <a:cs typeface="+mn-cs"/>
              </a:rPr>
              <a:t>. to 118 </a:t>
            </a:r>
            <a:r>
              <a:rPr lang="en-US" sz="1200" kern="1200" dirty="0" err="1" smtClean="0">
                <a:solidFill>
                  <a:schemeClr val="tx1"/>
                </a:solidFill>
                <a:effectLst/>
                <a:latin typeface="+mn-lt"/>
                <a:ea typeface="+mn-ea"/>
                <a:cs typeface="+mn-cs"/>
              </a:rPr>
              <a:t>m.b.g.l</a:t>
            </a:r>
            <a:r>
              <a:rPr lang="en-US" sz="1200" kern="1200" dirty="0" smtClean="0">
                <a:solidFill>
                  <a:schemeClr val="tx1"/>
                </a:solidFill>
                <a:effectLst/>
                <a:latin typeface="+mn-lt"/>
                <a:ea typeface="+mn-ea"/>
                <a:cs typeface="+mn-cs"/>
              </a:rPr>
              <a:t>. over the planning horizon. As in the baseline case, losing 97 percent in terms of groundwater level over 30 years is a catastrophic scenario.</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10</a:t>
            </a:fld>
            <a:endParaRPr lang="fr-FR"/>
          </a:p>
        </p:txBody>
      </p:sp>
    </p:spTree>
    <p:extLst>
      <p:ext uri="{BB962C8B-B14F-4D97-AF65-F5344CB8AC3E}">
        <p14:creationId xmlns:p14="http://schemas.microsoft.com/office/powerpoint/2010/main" val="284116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2E44503-B967-4D3F-8E39-543720A6DE91}" type="datetimeFigureOut">
              <a:rPr lang="fr-FR" smtClean="0"/>
              <a:t>14/11/2016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21F8B2-8DB6-4A82-B212-E8B1CE7F96CB}" type="slidenum">
              <a:rPr lang="fr-FR" smtClean="0"/>
              <a:t>‹N°›</a:t>
            </a:fld>
            <a:endParaRPr lang="fr-FR"/>
          </a:p>
        </p:txBody>
      </p:sp>
    </p:spTree>
    <p:extLst>
      <p:ext uri="{BB962C8B-B14F-4D97-AF65-F5344CB8AC3E}">
        <p14:creationId xmlns:p14="http://schemas.microsoft.com/office/powerpoint/2010/main" val="869996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E44503-B967-4D3F-8E39-543720A6DE91}" type="datetimeFigureOut">
              <a:rPr lang="fr-FR" smtClean="0"/>
              <a:t>14/11/2016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21F8B2-8DB6-4A82-B212-E8B1CE7F96CB}" type="slidenum">
              <a:rPr lang="fr-FR" smtClean="0"/>
              <a:t>‹N°›</a:t>
            </a:fld>
            <a:endParaRPr lang="fr-FR"/>
          </a:p>
        </p:txBody>
      </p:sp>
    </p:spTree>
    <p:extLst>
      <p:ext uri="{BB962C8B-B14F-4D97-AF65-F5344CB8AC3E}">
        <p14:creationId xmlns:p14="http://schemas.microsoft.com/office/powerpoint/2010/main" val="186204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E44503-B967-4D3F-8E39-543720A6DE91}" type="datetimeFigureOut">
              <a:rPr lang="fr-FR" smtClean="0"/>
              <a:t>14/11/2016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21F8B2-8DB6-4A82-B212-E8B1CE7F96CB}" type="slidenum">
              <a:rPr lang="fr-FR" smtClean="0"/>
              <a:t>‹N°›</a:t>
            </a:fld>
            <a:endParaRPr lang="fr-FR"/>
          </a:p>
        </p:txBody>
      </p:sp>
    </p:spTree>
    <p:extLst>
      <p:ext uri="{BB962C8B-B14F-4D97-AF65-F5344CB8AC3E}">
        <p14:creationId xmlns:p14="http://schemas.microsoft.com/office/powerpoint/2010/main" val="173027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ge courante">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8" name="Rectangle 7"/>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0" name="Rectangle 9"/>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22" name="Espace réservé du numéro de diapositive 3"/>
          <p:cNvSpPr txBox="1">
            <a:spLocks/>
          </p:cNvSpPr>
          <p:nvPr/>
        </p:nvSpPr>
        <p:spPr>
          <a:xfrm>
            <a:off x="7884368"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F4668DC-857F-487D-BFFA-8C0CA5037977}" type="slidenum">
              <a:rPr lang="fr-BE" sz="1600" smtClean="0">
                <a:solidFill>
                  <a:schemeClr val="bg1"/>
                </a:solidFill>
                <a:latin typeface="Arial" pitchFamily="34" charset="0"/>
                <a:cs typeface="Arial" pitchFamily="34" charset="0"/>
              </a:rPr>
              <a:pPr algn="r"/>
              <a:t>‹N°›</a:t>
            </a:fld>
            <a:r>
              <a:rPr lang="fr-BE" sz="1600" dirty="0" smtClean="0">
                <a:solidFill>
                  <a:schemeClr val="bg1"/>
                </a:solidFill>
                <a:latin typeface="Arial" pitchFamily="34" charset="0"/>
                <a:cs typeface="Arial" pitchFamily="34" charset="0"/>
              </a:rPr>
              <a:t>/16</a:t>
            </a:r>
            <a:endParaRPr lang="fr-BE" sz="1600" dirty="0">
              <a:solidFill>
                <a:schemeClr val="bg1"/>
              </a:solidFill>
              <a:latin typeface="Arial" pitchFamily="34" charset="0"/>
              <a:cs typeface="Arial" pitchFamily="34" charset="0"/>
            </a:endParaRPr>
          </a:p>
        </p:txBody>
      </p:sp>
      <p:sp>
        <p:nvSpPr>
          <p:cNvPr id="2" name="ZoneTexte 1"/>
          <p:cNvSpPr txBox="1"/>
          <p:nvPr userDrawn="1"/>
        </p:nvSpPr>
        <p:spPr>
          <a:xfrm>
            <a:off x="0" y="0"/>
            <a:ext cx="9144000" cy="369332"/>
          </a:xfrm>
          <a:prstGeom prst="rect">
            <a:avLst/>
          </a:prstGeom>
          <a:noFill/>
        </p:spPr>
        <p:txBody>
          <a:bodyPr wrap="square" rtlCol="0">
            <a:spAutoFit/>
          </a:bodyPr>
          <a:lstStyle/>
          <a:p>
            <a:pPr algn="ctr"/>
            <a:endParaRPr lang="fr-FR" dirty="0"/>
          </a:p>
        </p:txBody>
      </p:sp>
    </p:spTree>
    <p:extLst>
      <p:ext uri="{BB962C8B-B14F-4D97-AF65-F5344CB8AC3E}">
        <p14:creationId xmlns:p14="http://schemas.microsoft.com/office/powerpoint/2010/main" val="178904630"/>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ccueil">
    <p:bg>
      <p:bgPr>
        <a:gradFill flip="none" rotWithShape="1">
          <a:gsLst>
            <a:gs pos="55000">
              <a:srgbClr val="6F9D20"/>
            </a:gs>
            <a:gs pos="100000">
              <a:srgbClr val="C5DD0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5794844"/>
            <a:ext cx="2160000" cy="894449"/>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050779"/>
            <a:ext cx="1260000" cy="638514"/>
          </a:xfrm>
          <a:prstGeom prst="rect">
            <a:avLst/>
          </a:prstGeom>
        </p:spPr>
      </p:pic>
    </p:spTree>
    <p:extLst>
      <p:ext uri="{BB962C8B-B14F-4D97-AF65-F5344CB8AC3E}">
        <p14:creationId xmlns:p14="http://schemas.microsoft.com/office/powerpoint/2010/main" val="246284020"/>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hapitre">
    <p:bg>
      <p:bgPr>
        <a:gradFill flip="none" rotWithShape="1">
          <a:gsLst>
            <a:gs pos="55000">
              <a:srgbClr val="6F9D20"/>
            </a:gs>
            <a:gs pos="100000">
              <a:srgbClr val="C5DD0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Tree>
    <p:extLst>
      <p:ext uri="{BB962C8B-B14F-4D97-AF65-F5344CB8AC3E}">
        <p14:creationId xmlns:p14="http://schemas.microsoft.com/office/powerpoint/2010/main" val="2754669440"/>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E44503-B967-4D3F-8E39-543720A6DE91}" type="datetimeFigureOut">
              <a:rPr lang="fr-FR" smtClean="0"/>
              <a:t>14/11/2016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21F8B2-8DB6-4A82-B212-E8B1CE7F96CB}" type="slidenum">
              <a:rPr lang="fr-FR" smtClean="0"/>
              <a:t>‹N°›</a:t>
            </a:fld>
            <a:endParaRPr lang="fr-FR"/>
          </a:p>
        </p:txBody>
      </p:sp>
    </p:spTree>
    <p:extLst>
      <p:ext uri="{BB962C8B-B14F-4D97-AF65-F5344CB8AC3E}">
        <p14:creationId xmlns:p14="http://schemas.microsoft.com/office/powerpoint/2010/main" val="166365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2E44503-B967-4D3F-8E39-543720A6DE91}" type="datetimeFigureOut">
              <a:rPr lang="fr-FR" smtClean="0"/>
              <a:t>14/11/2016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21F8B2-8DB6-4A82-B212-E8B1CE7F96CB}" type="slidenum">
              <a:rPr lang="fr-FR" smtClean="0"/>
              <a:t>‹N°›</a:t>
            </a:fld>
            <a:endParaRPr lang="fr-FR"/>
          </a:p>
        </p:txBody>
      </p:sp>
    </p:spTree>
    <p:extLst>
      <p:ext uri="{BB962C8B-B14F-4D97-AF65-F5344CB8AC3E}">
        <p14:creationId xmlns:p14="http://schemas.microsoft.com/office/powerpoint/2010/main" val="109448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2E44503-B967-4D3F-8E39-543720A6DE91}" type="datetimeFigureOut">
              <a:rPr lang="fr-FR" smtClean="0"/>
              <a:t>14/11/2016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21F8B2-8DB6-4A82-B212-E8B1CE7F96CB}" type="slidenum">
              <a:rPr lang="fr-FR" smtClean="0"/>
              <a:t>‹N°›</a:t>
            </a:fld>
            <a:endParaRPr lang="fr-FR"/>
          </a:p>
        </p:txBody>
      </p:sp>
    </p:spTree>
    <p:extLst>
      <p:ext uri="{BB962C8B-B14F-4D97-AF65-F5344CB8AC3E}">
        <p14:creationId xmlns:p14="http://schemas.microsoft.com/office/powerpoint/2010/main" val="16420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2E44503-B967-4D3F-8E39-543720A6DE91}" type="datetimeFigureOut">
              <a:rPr lang="fr-FR" smtClean="0"/>
              <a:t>14/11/2016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421F8B2-8DB6-4A82-B212-E8B1CE7F96CB}" type="slidenum">
              <a:rPr lang="fr-FR" smtClean="0"/>
              <a:t>‹N°›</a:t>
            </a:fld>
            <a:endParaRPr lang="fr-FR"/>
          </a:p>
        </p:txBody>
      </p:sp>
    </p:spTree>
    <p:extLst>
      <p:ext uri="{BB962C8B-B14F-4D97-AF65-F5344CB8AC3E}">
        <p14:creationId xmlns:p14="http://schemas.microsoft.com/office/powerpoint/2010/main" val="240171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2E44503-B967-4D3F-8E39-543720A6DE91}" type="datetimeFigureOut">
              <a:rPr lang="fr-FR" smtClean="0"/>
              <a:t>14/11/2016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421F8B2-8DB6-4A82-B212-E8B1CE7F96CB}" type="slidenum">
              <a:rPr lang="fr-FR" smtClean="0"/>
              <a:t>‹N°›</a:t>
            </a:fld>
            <a:endParaRPr lang="fr-FR"/>
          </a:p>
        </p:txBody>
      </p:sp>
    </p:spTree>
    <p:extLst>
      <p:ext uri="{BB962C8B-B14F-4D97-AF65-F5344CB8AC3E}">
        <p14:creationId xmlns:p14="http://schemas.microsoft.com/office/powerpoint/2010/main" val="271656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E44503-B967-4D3F-8E39-543720A6DE91}" type="datetimeFigureOut">
              <a:rPr lang="fr-FR" smtClean="0"/>
              <a:t>14/11/2016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421F8B2-8DB6-4A82-B212-E8B1CE7F96CB}" type="slidenum">
              <a:rPr lang="fr-FR" smtClean="0"/>
              <a:t>‹N°›</a:t>
            </a:fld>
            <a:endParaRPr lang="fr-FR"/>
          </a:p>
        </p:txBody>
      </p:sp>
    </p:spTree>
    <p:extLst>
      <p:ext uri="{BB962C8B-B14F-4D97-AF65-F5344CB8AC3E}">
        <p14:creationId xmlns:p14="http://schemas.microsoft.com/office/powerpoint/2010/main" val="240419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E44503-B967-4D3F-8E39-543720A6DE91}" type="datetimeFigureOut">
              <a:rPr lang="fr-FR" smtClean="0"/>
              <a:t>14/11/2016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21F8B2-8DB6-4A82-B212-E8B1CE7F96CB}" type="slidenum">
              <a:rPr lang="fr-FR" smtClean="0"/>
              <a:t>‹N°›</a:t>
            </a:fld>
            <a:endParaRPr lang="fr-FR"/>
          </a:p>
        </p:txBody>
      </p:sp>
    </p:spTree>
    <p:extLst>
      <p:ext uri="{BB962C8B-B14F-4D97-AF65-F5344CB8AC3E}">
        <p14:creationId xmlns:p14="http://schemas.microsoft.com/office/powerpoint/2010/main" val="373804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E44503-B967-4D3F-8E39-543720A6DE91}" type="datetimeFigureOut">
              <a:rPr lang="fr-FR" smtClean="0"/>
              <a:t>14/11/2016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21F8B2-8DB6-4A82-B212-E8B1CE7F96CB}" type="slidenum">
              <a:rPr lang="fr-FR" smtClean="0"/>
              <a:t>‹N°›</a:t>
            </a:fld>
            <a:endParaRPr lang="fr-FR"/>
          </a:p>
        </p:txBody>
      </p:sp>
    </p:spTree>
    <p:extLst>
      <p:ext uri="{BB962C8B-B14F-4D97-AF65-F5344CB8AC3E}">
        <p14:creationId xmlns:p14="http://schemas.microsoft.com/office/powerpoint/2010/main" val="2798480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44503-B967-4D3F-8E39-543720A6DE91}" type="datetimeFigureOut">
              <a:rPr lang="fr-FR" smtClean="0"/>
              <a:t>14/11/2016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1F8B2-8DB6-4A82-B212-E8B1CE7F96CB}" type="slidenum">
              <a:rPr lang="fr-FR" smtClean="0"/>
              <a:t>‹N°›</a:t>
            </a:fld>
            <a:endParaRPr lang="fr-FR"/>
          </a:p>
        </p:txBody>
      </p:sp>
    </p:spTree>
    <p:extLst>
      <p:ext uri="{BB962C8B-B14F-4D97-AF65-F5344CB8AC3E}">
        <p14:creationId xmlns:p14="http://schemas.microsoft.com/office/powerpoint/2010/main" val="2260834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2.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oleObject" Target="../embeddings/oleObject3.bin"/><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3183111"/>
            <a:ext cx="9150651" cy="1470025"/>
          </a:xfrm>
          <a:prstGeom prst="rect">
            <a:avLst/>
          </a:prstGeom>
        </p:spPr>
        <p:txBody>
          <a:bodyPr>
            <a:noAutofit/>
          </a:bodyPr>
          <a:lstStyle/>
          <a:p>
            <a:r>
              <a:rPr lang="en-US" b="1" cap="small" dirty="0" smtClean="0">
                <a:solidFill>
                  <a:schemeClr val="bg1"/>
                </a:solidFill>
                <a:latin typeface="+mn-lt"/>
              </a:rPr>
              <a:t>A </a:t>
            </a:r>
            <a:r>
              <a:rPr lang="en-US" b="1" cap="small" dirty="0">
                <a:solidFill>
                  <a:schemeClr val="bg1"/>
                </a:solidFill>
                <a:latin typeface="+mn-lt"/>
              </a:rPr>
              <a:t>stochastic dynamic programming approach to analyze adaptation to climate change - application to groundwater irrigation in India</a:t>
            </a:r>
            <a:r>
              <a:rPr lang="fr-FR" b="1" dirty="0"/>
              <a:t/>
            </a:r>
            <a:br>
              <a:rPr lang="fr-FR" b="1" dirty="0"/>
            </a:br>
            <a:r>
              <a:rPr lang="fr-FR" b="1" cap="small" dirty="0">
                <a:solidFill>
                  <a:schemeClr val="bg1"/>
                </a:solidFill>
                <a:latin typeface="+mn-lt"/>
              </a:rPr>
              <a:t/>
            </a:r>
            <a:br>
              <a:rPr lang="fr-FR" b="1" cap="small" dirty="0">
                <a:solidFill>
                  <a:schemeClr val="bg1"/>
                </a:solidFill>
                <a:latin typeface="+mn-lt"/>
              </a:rPr>
            </a:br>
            <a:endParaRPr lang="fr-FR" b="1" cap="small" dirty="0">
              <a:solidFill>
                <a:schemeClr val="bg1"/>
              </a:solidFill>
              <a:latin typeface="+mn-lt"/>
            </a:endParaRPr>
          </a:p>
        </p:txBody>
      </p:sp>
      <p:sp>
        <p:nvSpPr>
          <p:cNvPr id="4" name="Sous-titre 2"/>
          <p:cNvSpPr txBox="1">
            <a:spLocks/>
          </p:cNvSpPr>
          <p:nvPr/>
        </p:nvSpPr>
        <p:spPr>
          <a:xfrm>
            <a:off x="0" y="5611514"/>
            <a:ext cx="9144000" cy="9858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2500"/>
              </a:lnSpc>
              <a:spcBef>
                <a:spcPts val="0"/>
              </a:spcBef>
              <a:buFont typeface="Arial" panose="020B0604020202020204" pitchFamily="34" charset="0"/>
              <a:buNone/>
            </a:pPr>
            <a:r>
              <a:rPr lang="fr-FR" sz="2000" i="1" dirty="0" smtClean="0">
                <a:solidFill>
                  <a:schemeClr val="bg1"/>
                </a:solidFill>
                <a:cs typeface="Times New Roman" panose="02020603050405020304" pitchFamily="18" charset="0"/>
              </a:rPr>
              <a:t>Marion</a:t>
            </a:r>
            <a:r>
              <a:rPr lang="fr-FR" sz="2000" dirty="0" smtClean="0">
                <a:solidFill>
                  <a:schemeClr val="bg1"/>
                </a:solidFill>
                <a:cs typeface="Times New Roman" panose="02020603050405020304" pitchFamily="18" charset="0"/>
              </a:rPr>
              <a:t> </a:t>
            </a:r>
            <a:r>
              <a:rPr lang="fr-FR" sz="2000" i="1" dirty="0" smtClean="0">
                <a:solidFill>
                  <a:schemeClr val="bg1"/>
                </a:solidFill>
                <a:cs typeface="Times New Roman" panose="02020603050405020304" pitchFamily="18" charset="0"/>
              </a:rPr>
              <a:t>ROBERT *</a:t>
            </a:r>
          </a:p>
          <a:p>
            <a:pPr marL="0" indent="0" algn="ctr">
              <a:lnSpc>
                <a:spcPts val="2500"/>
              </a:lnSpc>
              <a:spcBef>
                <a:spcPts val="0"/>
              </a:spcBef>
              <a:buFont typeface="Arial" panose="020B0604020202020204" pitchFamily="34" charset="0"/>
              <a:buNone/>
            </a:pPr>
            <a:r>
              <a:rPr lang="fr-FR" sz="2000" i="1" dirty="0" smtClean="0">
                <a:solidFill>
                  <a:schemeClr val="bg1"/>
                </a:solidFill>
                <a:cs typeface="Times New Roman" panose="02020603050405020304" pitchFamily="18" charset="0"/>
              </a:rPr>
              <a:t>Alban</a:t>
            </a:r>
            <a:r>
              <a:rPr lang="fr-FR" sz="2000" dirty="0" smtClean="0">
                <a:solidFill>
                  <a:schemeClr val="bg1"/>
                </a:solidFill>
                <a:cs typeface="Times New Roman" panose="02020603050405020304" pitchFamily="18" charset="0"/>
              </a:rPr>
              <a:t> </a:t>
            </a:r>
            <a:r>
              <a:rPr lang="fr-FR" sz="2000" i="1" dirty="0" smtClean="0">
                <a:solidFill>
                  <a:schemeClr val="bg1"/>
                </a:solidFill>
                <a:cs typeface="Times New Roman" panose="02020603050405020304" pitchFamily="18" charset="0"/>
              </a:rPr>
              <a:t>THOMAS</a:t>
            </a:r>
          </a:p>
          <a:p>
            <a:pPr marL="0" indent="0" algn="ctr">
              <a:lnSpc>
                <a:spcPts val="2500"/>
              </a:lnSpc>
              <a:spcBef>
                <a:spcPts val="0"/>
              </a:spcBef>
              <a:buFont typeface="Arial" panose="020B0604020202020204" pitchFamily="34" charset="0"/>
              <a:buNone/>
            </a:pPr>
            <a:r>
              <a:rPr lang="fr-FR" sz="2000" i="1" dirty="0" smtClean="0">
                <a:solidFill>
                  <a:schemeClr val="bg1"/>
                </a:solidFill>
                <a:cs typeface="Times New Roman" panose="02020603050405020304" pitchFamily="18" charset="0"/>
              </a:rPr>
              <a:t>Jacques-</a:t>
            </a:r>
            <a:r>
              <a:rPr lang="fr-FR" sz="2000" i="1" dirty="0" err="1" smtClean="0">
                <a:solidFill>
                  <a:schemeClr val="bg1"/>
                </a:solidFill>
                <a:cs typeface="Times New Roman" panose="02020603050405020304" pitchFamily="18" charset="0"/>
              </a:rPr>
              <a:t>Eric</a:t>
            </a:r>
            <a:r>
              <a:rPr lang="fr-FR" sz="2000" i="1" dirty="0" smtClean="0">
                <a:solidFill>
                  <a:schemeClr val="bg1"/>
                </a:solidFill>
                <a:cs typeface="Times New Roman" panose="02020603050405020304" pitchFamily="18" charset="0"/>
              </a:rPr>
              <a:t> BERGEZ</a:t>
            </a:r>
          </a:p>
          <a:p>
            <a:pPr marL="0" indent="0" algn="ctr">
              <a:lnSpc>
                <a:spcPts val="2500"/>
              </a:lnSpc>
              <a:spcBef>
                <a:spcPts val="0"/>
              </a:spcBef>
              <a:buFont typeface="Arial" panose="020B0604020202020204" pitchFamily="34" charset="0"/>
              <a:buNone/>
            </a:pPr>
            <a:endParaRPr lang="fr-FR" sz="2000" i="1" dirty="0" smtClean="0">
              <a:solidFill>
                <a:schemeClr val="bg1"/>
              </a:solidFill>
              <a:cs typeface="Times New Roman" panose="02020603050405020304" pitchFamily="18" charset="0"/>
            </a:endParaRPr>
          </a:p>
          <a:p>
            <a:pPr marL="0" indent="0" algn="ctr">
              <a:lnSpc>
                <a:spcPts val="2500"/>
              </a:lnSpc>
              <a:spcBef>
                <a:spcPts val="0"/>
              </a:spcBef>
              <a:buFont typeface="Arial" panose="020B0604020202020204" pitchFamily="34" charset="0"/>
              <a:buNone/>
            </a:pPr>
            <a:endParaRPr lang="fr-FR" sz="2000" i="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453352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a:solidFill>
                  <a:schemeClr val="accent3"/>
                </a:solidFill>
                <a:effectLst>
                  <a:outerShdw blurRad="38100" dist="38100" dir="2700000" algn="tl">
                    <a:srgbClr val="000000">
                      <a:alpha val="43137"/>
                    </a:srgbClr>
                  </a:outerShdw>
                </a:effectLst>
              </a:rPr>
              <a:t>Economic model- </a:t>
            </a:r>
            <a:r>
              <a:rPr lang="en-US" sz="3200" b="1" dirty="0" smtClean="0">
                <a:solidFill>
                  <a:schemeClr val="accent3"/>
                </a:solidFill>
                <a:effectLst>
                  <a:outerShdw blurRad="38100" dist="38100" dir="2700000" algn="tl">
                    <a:srgbClr val="000000">
                      <a:alpha val="43137"/>
                    </a:srgbClr>
                  </a:outerShdw>
                </a:effectLst>
              </a:rPr>
              <a:t>scenarios</a:t>
            </a:r>
            <a:endParaRPr lang="fr-FR" sz="3200" b="1" dirty="0">
              <a:solidFill>
                <a:schemeClr val="accent3"/>
              </a:solidFill>
              <a:effectLst>
                <a:outerShdw blurRad="38100" dist="38100" dir="2700000" algn="tl">
                  <a:srgbClr val="000000">
                    <a:alpha val="43137"/>
                  </a:srgbClr>
                </a:outerShdw>
              </a:effectLst>
            </a:endParaRPr>
          </a:p>
        </p:txBody>
      </p:sp>
      <p:sp>
        <p:nvSpPr>
          <p:cNvPr id="5" name="Espace réservé du contenu 2"/>
          <p:cNvSpPr txBox="1">
            <a:spLocks/>
          </p:cNvSpPr>
          <p:nvPr/>
        </p:nvSpPr>
        <p:spPr>
          <a:xfrm>
            <a:off x="763960" y="1124744"/>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1800" u="sng" dirty="0"/>
          </a:p>
        </p:txBody>
      </p:sp>
      <p:sp>
        <p:nvSpPr>
          <p:cNvPr id="6" name="Rectangle 5"/>
          <p:cNvSpPr/>
          <p:nvPr/>
        </p:nvSpPr>
        <p:spPr>
          <a:xfrm>
            <a:off x="755576" y="908720"/>
            <a:ext cx="4680520" cy="2585323"/>
          </a:xfrm>
          <a:prstGeom prst="rect">
            <a:avLst/>
          </a:prstGeom>
        </p:spPr>
        <p:txBody>
          <a:bodyPr wrap="square">
            <a:spAutoFit/>
          </a:bodyPr>
          <a:lstStyle/>
          <a:p>
            <a:r>
              <a:rPr lang="en-US" b="1" i="1" dirty="0"/>
              <a:t>Climate change scenarios</a:t>
            </a:r>
            <a:endParaRPr lang="fr-FR" b="1" dirty="0"/>
          </a:p>
          <a:p>
            <a:r>
              <a:rPr lang="fr-FR" dirty="0" smtClean="0"/>
              <a:t>+1% to </a:t>
            </a:r>
            <a:r>
              <a:rPr lang="hu-HU" dirty="0" smtClean="0"/>
              <a:t>the </a:t>
            </a:r>
            <a:r>
              <a:rPr lang="hu-HU" dirty="0"/>
              <a:t>proportions of low and below average rain </a:t>
            </a:r>
            <a:r>
              <a:rPr lang="hu-HU" dirty="0" smtClean="0"/>
              <a:t>regimes</a:t>
            </a:r>
            <a:r>
              <a:rPr lang="fr-FR" dirty="0" smtClean="0"/>
              <a:t> by </a:t>
            </a:r>
            <a:r>
              <a:rPr lang="fr-FR" dirty="0" err="1" smtClean="0"/>
              <a:t>year</a:t>
            </a:r>
            <a:endParaRPr lang="fr-FR" dirty="0" smtClean="0"/>
          </a:p>
          <a:p>
            <a:endParaRPr lang="fr-FR" dirty="0"/>
          </a:p>
          <a:p>
            <a:pPr marL="285750" indent="-285750">
              <a:buFont typeface="Symbol"/>
              <a:buChar char="Þ"/>
            </a:pPr>
            <a:r>
              <a:rPr lang="en-US" dirty="0" smtClean="0"/>
              <a:t>similar </a:t>
            </a:r>
            <a:r>
              <a:rPr lang="en-US" dirty="0"/>
              <a:t>to </a:t>
            </a:r>
            <a:r>
              <a:rPr lang="en-US" dirty="0" smtClean="0"/>
              <a:t>baseline scenario</a:t>
            </a:r>
          </a:p>
          <a:p>
            <a:pPr marL="285750" indent="-285750">
              <a:buFont typeface="Symbol"/>
              <a:buChar char="Þ"/>
            </a:pPr>
            <a:endParaRPr lang="en-US" dirty="0"/>
          </a:p>
          <a:p>
            <a:pPr marL="285750" indent="-285750">
              <a:buFont typeface="Symbol"/>
              <a:buChar char="Þ"/>
            </a:pPr>
            <a:r>
              <a:rPr lang="en-US" dirty="0"/>
              <a:t>groundwater depletion from </a:t>
            </a:r>
            <a:r>
              <a:rPr lang="en-US" dirty="0" smtClean="0"/>
              <a:t>60 </a:t>
            </a:r>
            <a:r>
              <a:rPr lang="en-US" dirty="0" err="1"/>
              <a:t>m.b.g.l</a:t>
            </a:r>
            <a:r>
              <a:rPr lang="en-US" dirty="0"/>
              <a:t>. to 118 </a:t>
            </a:r>
            <a:r>
              <a:rPr lang="en-US" dirty="0" err="1" smtClean="0"/>
              <a:t>m.b.g.l</a:t>
            </a:r>
            <a:r>
              <a:rPr lang="en-US" dirty="0" smtClean="0"/>
              <a:t> </a:t>
            </a:r>
            <a:r>
              <a:rPr lang="hu-HU" dirty="0" smtClean="0"/>
              <a:t> </a:t>
            </a:r>
            <a:endParaRPr lang="fr-FR" dirty="0" smtClean="0"/>
          </a:p>
          <a:p>
            <a:endParaRPr lang="fr-FR" dirty="0"/>
          </a:p>
        </p:txBody>
      </p:sp>
      <p:pic>
        <p:nvPicPr>
          <p:cNvPr id="7"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652120" y="692696"/>
            <a:ext cx="3411855" cy="52565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6265530" y="4034755"/>
            <a:ext cx="71755" cy="1607820"/>
          </a:xfrm>
          <a:prstGeom prst="rect">
            <a:avLst/>
          </a:prstGeom>
          <a:solidFill>
            <a:schemeClr val="accent1">
              <a:alpha val="41000"/>
            </a:schemeClr>
          </a:solidFill>
          <a:ln>
            <a:solidFill>
              <a:schemeClr val="accent1">
                <a:shade val="5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9" name="Rectangle 8"/>
          <p:cNvSpPr/>
          <p:nvPr/>
        </p:nvSpPr>
        <p:spPr>
          <a:xfrm>
            <a:off x="7989555" y="4031580"/>
            <a:ext cx="71755" cy="1607820"/>
          </a:xfrm>
          <a:prstGeom prst="rect">
            <a:avLst/>
          </a:prstGeom>
          <a:solidFill>
            <a:schemeClr val="accent1">
              <a:alpha val="41000"/>
            </a:schemeClr>
          </a:solidFill>
          <a:ln>
            <a:solidFill>
              <a:schemeClr val="accent1">
                <a:shade val="5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10" name="Rectangle 9"/>
          <p:cNvSpPr/>
          <p:nvPr/>
        </p:nvSpPr>
        <p:spPr>
          <a:xfrm>
            <a:off x="1376772" y="6239053"/>
            <a:ext cx="6795628" cy="646331"/>
          </a:xfrm>
          <a:prstGeom prst="rect">
            <a:avLst/>
          </a:prstGeom>
        </p:spPr>
        <p:txBody>
          <a:bodyPr wrap="square">
            <a:spAutoFit/>
          </a:bodyPr>
          <a:lstStyle/>
          <a:p>
            <a:r>
              <a:rPr lang="en-US" sz="1200" dirty="0">
                <a:solidFill>
                  <a:schemeClr val="bg1"/>
                </a:solidFill>
              </a:rPr>
              <a:t>Robert, M., </a:t>
            </a:r>
            <a:r>
              <a:rPr lang="en-US" sz="1200" dirty="0" err="1">
                <a:solidFill>
                  <a:schemeClr val="bg1"/>
                </a:solidFill>
              </a:rPr>
              <a:t>Bergez</a:t>
            </a:r>
            <a:r>
              <a:rPr lang="en-US" sz="1200" dirty="0">
                <a:solidFill>
                  <a:schemeClr val="bg1"/>
                </a:solidFill>
              </a:rPr>
              <a:t>, J.E., Thomas, A., (2016) A stochastic dynamic programming approach to analyze adaptation to climate change - application to groundwater irrigation in India</a:t>
            </a:r>
            <a:r>
              <a:rPr lang="fr-FR" sz="1200" dirty="0">
                <a:solidFill>
                  <a:schemeClr val="bg1"/>
                </a:solidFill>
              </a:rPr>
              <a:t>, </a:t>
            </a:r>
            <a:r>
              <a:rPr lang="en-US" sz="1200" i="1" dirty="0">
                <a:solidFill>
                  <a:schemeClr val="bg1"/>
                </a:solidFill>
              </a:rPr>
              <a:t>European Journal of Operational Research</a:t>
            </a:r>
            <a:r>
              <a:rPr lang="en-US" sz="1200" dirty="0">
                <a:solidFill>
                  <a:schemeClr val="bg1"/>
                </a:solidFill>
              </a:rPr>
              <a:t> (to be submitted)</a:t>
            </a:r>
            <a:endParaRPr lang="fr-FR" sz="1200" dirty="0">
              <a:solidFill>
                <a:schemeClr val="bg1"/>
              </a:solidFill>
            </a:endParaRPr>
          </a:p>
        </p:txBody>
      </p:sp>
      <p:pic>
        <p:nvPicPr>
          <p:cNvPr id="11"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534218" y="5949280"/>
            <a:ext cx="2392045" cy="19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737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a:solidFill>
                  <a:schemeClr val="accent3"/>
                </a:solidFill>
                <a:effectLst>
                  <a:outerShdw blurRad="38100" dist="38100" dir="2700000" algn="tl">
                    <a:srgbClr val="000000">
                      <a:alpha val="43137"/>
                    </a:srgbClr>
                  </a:outerShdw>
                </a:effectLst>
              </a:rPr>
              <a:t>Economic </a:t>
            </a:r>
            <a:r>
              <a:rPr lang="en-US" sz="3200" b="1" dirty="0" smtClean="0">
                <a:solidFill>
                  <a:schemeClr val="accent3"/>
                </a:solidFill>
                <a:effectLst>
                  <a:outerShdw blurRad="38100" dist="38100" dir="2700000" algn="tl">
                    <a:srgbClr val="000000">
                      <a:alpha val="43137"/>
                    </a:srgbClr>
                  </a:outerShdw>
                </a:effectLst>
              </a:rPr>
              <a:t>model - scenarios</a:t>
            </a:r>
            <a:endParaRPr lang="fr-FR" sz="3200" b="1" dirty="0">
              <a:solidFill>
                <a:schemeClr val="accent3"/>
              </a:solidFill>
              <a:effectLst>
                <a:outerShdw blurRad="38100" dist="38100" dir="2700000" algn="tl">
                  <a:srgbClr val="000000">
                    <a:alpha val="43137"/>
                  </a:srgbClr>
                </a:outerShdw>
              </a:effectLst>
            </a:endParaRPr>
          </a:p>
        </p:txBody>
      </p:sp>
      <p:sp>
        <p:nvSpPr>
          <p:cNvPr id="5" name="Espace réservé du contenu 2"/>
          <p:cNvSpPr txBox="1">
            <a:spLocks/>
          </p:cNvSpPr>
          <p:nvPr/>
        </p:nvSpPr>
        <p:spPr>
          <a:xfrm>
            <a:off x="763960" y="13039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1800" dirty="0" smtClean="0"/>
          </a:p>
        </p:txBody>
      </p:sp>
      <p:sp>
        <p:nvSpPr>
          <p:cNvPr id="4" name="Rectangle 3"/>
          <p:cNvSpPr/>
          <p:nvPr/>
        </p:nvSpPr>
        <p:spPr>
          <a:xfrm>
            <a:off x="274770" y="1045554"/>
            <a:ext cx="5328592" cy="923330"/>
          </a:xfrm>
          <a:prstGeom prst="rect">
            <a:avLst/>
          </a:prstGeom>
        </p:spPr>
        <p:txBody>
          <a:bodyPr wrap="square">
            <a:spAutoFit/>
          </a:bodyPr>
          <a:lstStyle/>
          <a:p>
            <a:r>
              <a:rPr lang="en-US" b="1" i="1" dirty="0"/>
              <a:t>Water management </a:t>
            </a:r>
            <a:r>
              <a:rPr lang="en-US" b="1" i="1" dirty="0" smtClean="0"/>
              <a:t>policy: </a:t>
            </a:r>
            <a:r>
              <a:rPr lang="en-US" b="1" i="1" dirty="0"/>
              <a:t>subsidized </a:t>
            </a:r>
            <a:r>
              <a:rPr lang="en-US" b="1" i="1" dirty="0" err="1"/>
              <a:t>rainfed</a:t>
            </a:r>
            <a:r>
              <a:rPr lang="en-US" b="1" i="1" dirty="0"/>
              <a:t> crops</a:t>
            </a:r>
            <a:endParaRPr lang="fr-FR" b="1" dirty="0"/>
          </a:p>
          <a:p>
            <a:r>
              <a:rPr lang="en-US" dirty="0" smtClean="0"/>
              <a:t>Subsidy </a:t>
            </a:r>
            <a:r>
              <a:rPr lang="en-US" dirty="0"/>
              <a:t>to farmers by unit of surface of land managed under </a:t>
            </a:r>
            <a:r>
              <a:rPr lang="en-US" dirty="0" err="1"/>
              <a:t>rainfed</a:t>
            </a:r>
            <a:r>
              <a:rPr lang="en-US" dirty="0"/>
              <a:t> </a:t>
            </a:r>
            <a:r>
              <a:rPr lang="en-US" dirty="0" smtClean="0"/>
              <a:t>condition (1000Rs/ha </a:t>
            </a:r>
            <a:r>
              <a:rPr lang="en-US" dirty="0"/>
              <a:t>to </a:t>
            </a:r>
            <a:r>
              <a:rPr lang="en-US" dirty="0" smtClean="0"/>
              <a:t>7000Rs/ha)</a:t>
            </a:r>
          </a:p>
        </p:txBody>
      </p:sp>
      <p:pic>
        <p:nvPicPr>
          <p:cNvPr id="6"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5920596" y="908720"/>
            <a:ext cx="3199765" cy="4943475"/>
          </a:xfrm>
          <a:prstGeom prst="rect">
            <a:avLst/>
          </a:prstGeom>
          <a:noFill/>
          <a:ln w="9525">
            <a:solidFill>
              <a:schemeClr val="tx1"/>
            </a:solidFill>
            <a:miter lim="800000"/>
            <a:headEnd/>
            <a:tailEnd/>
          </a:ln>
          <a:extLst/>
        </p:spPr>
      </p:pic>
      <p:sp>
        <p:nvSpPr>
          <p:cNvPr id="7" name="Rectangle 6"/>
          <p:cNvSpPr/>
          <p:nvPr/>
        </p:nvSpPr>
        <p:spPr>
          <a:xfrm>
            <a:off x="6516216" y="2533068"/>
            <a:ext cx="71755" cy="3009900"/>
          </a:xfrm>
          <a:prstGeom prst="rect">
            <a:avLst/>
          </a:prstGeom>
          <a:solidFill>
            <a:schemeClr val="accent1">
              <a:alpha val="41000"/>
            </a:schemeClr>
          </a:solidFill>
          <a:ln>
            <a:solidFill>
              <a:schemeClr val="accent1">
                <a:shade val="5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8" name="Rectangle 7"/>
          <p:cNvSpPr/>
          <p:nvPr/>
        </p:nvSpPr>
        <p:spPr>
          <a:xfrm>
            <a:off x="7668597" y="908720"/>
            <a:ext cx="71755" cy="1514475"/>
          </a:xfrm>
          <a:prstGeom prst="rect">
            <a:avLst/>
          </a:prstGeom>
          <a:solidFill>
            <a:schemeClr val="accent1">
              <a:alpha val="41000"/>
            </a:schemeClr>
          </a:solidFill>
          <a:ln>
            <a:solidFill>
              <a:schemeClr val="accent1">
                <a:shade val="5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pic>
        <p:nvPicPr>
          <p:cNvPr id="9"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2356217" y="2636912"/>
            <a:ext cx="3223895" cy="3200400"/>
          </a:xfrm>
          <a:prstGeom prst="rect">
            <a:avLst/>
          </a:prstGeom>
          <a:noFill/>
          <a:ln w="9525">
            <a:solidFill>
              <a:schemeClr val="tx1"/>
            </a:solidFill>
            <a:miter lim="800000"/>
            <a:headEnd/>
            <a:tailEnd/>
          </a:ln>
          <a:extLst/>
        </p:spPr>
      </p:pic>
      <p:sp>
        <p:nvSpPr>
          <p:cNvPr id="10" name="ZoneTexte 9"/>
          <p:cNvSpPr txBox="1"/>
          <p:nvPr/>
        </p:nvSpPr>
        <p:spPr>
          <a:xfrm rot="16200000">
            <a:off x="5264486" y="4728735"/>
            <a:ext cx="1004262" cy="276999"/>
          </a:xfrm>
          <a:prstGeom prst="rect">
            <a:avLst/>
          </a:prstGeom>
          <a:noFill/>
        </p:spPr>
        <p:txBody>
          <a:bodyPr wrap="square" rtlCol="0">
            <a:spAutoFit/>
          </a:bodyPr>
          <a:lstStyle/>
          <a:p>
            <a:r>
              <a:rPr lang="fr-FR" sz="1200" dirty="0" smtClean="0"/>
              <a:t>1000 </a:t>
            </a:r>
            <a:r>
              <a:rPr lang="fr-FR" sz="1200" dirty="0" err="1" smtClean="0"/>
              <a:t>Rs</a:t>
            </a:r>
            <a:r>
              <a:rPr lang="fr-FR" sz="1200" dirty="0" smtClean="0"/>
              <a:t>/ha</a:t>
            </a:r>
            <a:endParaRPr lang="fr-FR" sz="1200" dirty="0"/>
          </a:p>
        </p:txBody>
      </p:sp>
      <p:sp>
        <p:nvSpPr>
          <p:cNvPr id="11" name="ZoneTexte 10"/>
          <p:cNvSpPr txBox="1"/>
          <p:nvPr/>
        </p:nvSpPr>
        <p:spPr>
          <a:xfrm rot="16200000">
            <a:off x="5264487" y="3134207"/>
            <a:ext cx="1004262" cy="276999"/>
          </a:xfrm>
          <a:prstGeom prst="rect">
            <a:avLst/>
          </a:prstGeom>
          <a:noFill/>
        </p:spPr>
        <p:txBody>
          <a:bodyPr wrap="square" rtlCol="0">
            <a:spAutoFit/>
          </a:bodyPr>
          <a:lstStyle/>
          <a:p>
            <a:r>
              <a:rPr lang="fr-FR" sz="1200" dirty="0" smtClean="0"/>
              <a:t>4000 </a:t>
            </a:r>
            <a:r>
              <a:rPr lang="fr-FR" sz="1200" dirty="0" err="1" smtClean="0"/>
              <a:t>Rs</a:t>
            </a:r>
            <a:r>
              <a:rPr lang="fr-FR" sz="1200" dirty="0" smtClean="0"/>
              <a:t>/ha</a:t>
            </a:r>
            <a:endParaRPr lang="fr-FR" sz="1200" dirty="0"/>
          </a:p>
        </p:txBody>
      </p:sp>
      <p:sp>
        <p:nvSpPr>
          <p:cNvPr id="12" name="ZoneTexte 11"/>
          <p:cNvSpPr txBox="1"/>
          <p:nvPr/>
        </p:nvSpPr>
        <p:spPr>
          <a:xfrm rot="16200000">
            <a:off x="5288489" y="1560384"/>
            <a:ext cx="1004262" cy="276999"/>
          </a:xfrm>
          <a:prstGeom prst="rect">
            <a:avLst/>
          </a:prstGeom>
          <a:noFill/>
        </p:spPr>
        <p:txBody>
          <a:bodyPr wrap="square" rtlCol="0">
            <a:spAutoFit/>
          </a:bodyPr>
          <a:lstStyle/>
          <a:p>
            <a:r>
              <a:rPr lang="fr-FR" sz="1200" dirty="0"/>
              <a:t>7</a:t>
            </a:r>
            <a:r>
              <a:rPr lang="fr-FR" sz="1200" dirty="0" smtClean="0"/>
              <a:t>000 </a:t>
            </a:r>
            <a:r>
              <a:rPr lang="fr-FR" sz="1200" dirty="0" err="1" smtClean="0"/>
              <a:t>Rs</a:t>
            </a:r>
            <a:r>
              <a:rPr lang="fr-FR" sz="1200" dirty="0" smtClean="0"/>
              <a:t>/ha</a:t>
            </a:r>
            <a:endParaRPr lang="fr-FR" sz="1200" dirty="0"/>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4" name="Objet 13"/>
          <p:cNvGraphicFramePr>
            <a:graphicFrameLocks noChangeAspect="1"/>
          </p:cNvGraphicFramePr>
          <p:nvPr>
            <p:extLst>
              <p:ext uri="{D42A27DB-BD31-4B8C-83A1-F6EECF244321}">
                <p14:modId xmlns:p14="http://schemas.microsoft.com/office/powerpoint/2010/main" val="1459275129"/>
              </p:ext>
            </p:extLst>
          </p:nvPr>
        </p:nvGraphicFramePr>
        <p:xfrm>
          <a:off x="2381250" y="5889551"/>
          <a:ext cx="2190750" cy="219075"/>
        </p:xfrm>
        <a:graphic>
          <a:graphicData uri="http://schemas.openxmlformats.org/presentationml/2006/ole">
            <mc:AlternateContent xmlns:mc="http://schemas.openxmlformats.org/markup-compatibility/2006">
              <mc:Choice xmlns:v="urn:schemas-microsoft-com:vml" Requires="v">
                <p:oleObj spid="_x0000_s1052" name="Image bitmap" r:id="rId6" imgW="2580952" imgH="247685" progId="Paint.Picture">
                  <p:embed/>
                </p:oleObj>
              </mc:Choice>
              <mc:Fallback>
                <p:oleObj name="Image bitmap" r:id="rId6" imgW="2580952" imgH="247685"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250" y="5889551"/>
                        <a:ext cx="219075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19050" y="2565217"/>
            <a:ext cx="2464718" cy="3139321"/>
          </a:xfrm>
          <a:prstGeom prst="rect">
            <a:avLst/>
          </a:prstGeom>
        </p:spPr>
        <p:txBody>
          <a:bodyPr wrap="square">
            <a:spAutoFit/>
          </a:bodyPr>
          <a:lstStyle/>
          <a:p>
            <a:r>
              <a:rPr lang="en-US" dirty="0"/>
              <a:t>LIMITED  policy </a:t>
            </a:r>
            <a:endParaRPr lang="en-US" dirty="0" smtClean="0"/>
          </a:p>
          <a:p>
            <a:endParaRPr lang="en-US" dirty="0"/>
          </a:p>
          <a:p>
            <a:pPr marL="285750" indent="-285750">
              <a:buFont typeface="Symbol"/>
              <a:buChar char="Þ"/>
            </a:pPr>
            <a:r>
              <a:rPr lang="en-US" dirty="0"/>
              <a:t>requires more than 7000Rs/ha to reduce water pumping</a:t>
            </a:r>
          </a:p>
          <a:p>
            <a:pPr marL="285750" indent="-285750">
              <a:buFont typeface="Symbol"/>
              <a:buChar char="Þ"/>
            </a:pPr>
            <a:endParaRPr lang="en-US" dirty="0"/>
          </a:p>
          <a:p>
            <a:pPr marL="285750" indent="-285750">
              <a:buFont typeface="Symbol"/>
              <a:buChar char="Þ"/>
            </a:pPr>
            <a:r>
              <a:rPr lang="en-US" dirty="0"/>
              <a:t>7000Rs.ha =&gt; groundwater depletion from 60 </a:t>
            </a:r>
            <a:r>
              <a:rPr lang="en-US" dirty="0" err="1"/>
              <a:t>m.b.g.l</a:t>
            </a:r>
            <a:r>
              <a:rPr lang="en-US" dirty="0"/>
              <a:t>. to </a:t>
            </a:r>
            <a:r>
              <a:rPr lang="en-US" dirty="0" smtClean="0"/>
              <a:t>82 </a:t>
            </a:r>
            <a:r>
              <a:rPr lang="en-US" dirty="0" err="1"/>
              <a:t>m.b.g.l</a:t>
            </a:r>
            <a:r>
              <a:rPr lang="en-US" dirty="0"/>
              <a:t> </a:t>
            </a:r>
            <a:r>
              <a:rPr lang="hu-HU" dirty="0"/>
              <a:t> </a:t>
            </a:r>
            <a:endParaRPr lang="fr-FR" dirty="0"/>
          </a:p>
          <a:p>
            <a:endParaRPr lang="fr-FR" dirty="0"/>
          </a:p>
        </p:txBody>
      </p:sp>
      <p:sp>
        <p:nvSpPr>
          <p:cNvPr id="16" name="Rectangle 15"/>
          <p:cNvSpPr/>
          <p:nvPr/>
        </p:nvSpPr>
        <p:spPr>
          <a:xfrm>
            <a:off x="1376772" y="6239053"/>
            <a:ext cx="6795628" cy="646331"/>
          </a:xfrm>
          <a:prstGeom prst="rect">
            <a:avLst/>
          </a:prstGeom>
        </p:spPr>
        <p:txBody>
          <a:bodyPr wrap="square">
            <a:spAutoFit/>
          </a:bodyPr>
          <a:lstStyle/>
          <a:p>
            <a:r>
              <a:rPr lang="en-US" sz="1200" dirty="0">
                <a:solidFill>
                  <a:schemeClr val="bg1"/>
                </a:solidFill>
              </a:rPr>
              <a:t>Robert, M., </a:t>
            </a:r>
            <a:r>
              <a:rPr lang="en-US" sz="1200" dirty="0" err="1">
                <a:solidFill>
                  <a:schemeClr val="bg1"/>
                </a:solidFill>
              </a:rPr>
              <a:t>Bergez</a:t>
            </a:r>
            <a:r>
              <a:rPr lang="en-US" sz="1200" dirty="0">
                <a:solidFill>
                  <a:schemeClr val="bg1"/>
                </a:solidFill>
              </a:rPr>
              <a:t>, J.E., Thomas, A., (2016) A stochastic dynamic programming approach to analyze adaptation to climate change - application to groundwater irrigation in India</a:t>
            </a:r>
            <a:r>
              <a:rPr lang="fr-FR" sz="1200" dirty="0">
                <a:solidFill>
                  <a:schemeClr val="bg1"/>
                </a:solidFill>
              </a:rPr>
              <a:t>, </a:t>
            </a:r>
            <a:r>
              <a:rPr lang="en-US" sz="1200" i="1" dirty="0">
                <a:solidFill>
                  <a:schemeClr val="bg1"/>
                </a:solidFill>
              </a:rPr>
              <a:t>European Journal of Operational Research</a:t>
            </a:r>
            <a:r>
              <a:rPr lang="en-US" sz="1200" dirty="0">
                <a:solidFill>
                  <a:schemeClr val="bg1"/>
                </a:solidFill>
              </a:rPr>
              <a:t> (to be submitted)</a:t>
            </a:r>
            <a:endParaRPr lang="fr-FR" sz="1200" dirty="0">
              <a:solidFill>
                <a:schemeClr val="bg1"/>
              </a:solidFill>
            </a:endParaRPr>
          </a:p>
        </p:txBody>
      </p:sp>
      <p:pic>
        <p:nvPicPr>
          <p:cNvPr id="17" name="Picture 4"/>
          <p:cNvPicPr/>
          <p:nvPr/>
        </p:nvPicPr>
        <p:blipFill>
          <a:blip r:embed="rId8">
            <a:extLst>
              <a:ext uri="{28A0092B-C50C-407E-A947-70E740481C1C}">
                <a14:useLocalDpi xmlns:a14="http://schemas.microsoft.com/office/drawing/2010/main" val="0"/>
              </a:ext>
            </a:extLst>
          </a:blip>
          <a:srcRect/>
          <a:stretch>
            <a:fillRect/>
          </a:stretch>
        </p:blipFill>
        <p:spPr bwMode="auto">
          <a:xfrm>
            <a:off x="5924371" y="5877272"/>
            <a:ext cx="2392045" cy="19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433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a:solidFill>
                  <a:schemeClr val="accent3"/>
                </a:solidFill>
                <a:effectLst>
                  <a:outerShdw blurRad="38100" dist="38100" dir="2700000" algn="tl">
                    <a:srgbClr val="000000">
                      <a:alpha val="43137"/>
                    </a:srgbClr>
                  </a:outerShdw>
                </a:effectLst>
              </a:rPr>
              <a:t>Economic model - </a:t>
            </a:r>
            <a:r>
              <a:rPr lang="en-US" sz="3200" b="1" dirty="0" smtClean="0">
                <a:solidFill>
                  <a:schemeClr val="accent3"/>
                </a:solidFill>
                <a:effectLst>
                  <a:outerShdw blurRad="38100" dist="38100" dir="2700000" algn="tl">
                    <a:srgbClr val="000000">
                      <a:alpha val="43137"/>
                    </a:srgbClr>
                  </a:outerShdw>
                </a:effectLst>
              </a:rPr>
              <a:t>scenarios</a:t>
            </a:r>
            <a:endParaRPr lang="fr-FR" sz="3200" b="1" dirty="0">
              <a:solidFill>
                <a:schemeClr val="accent3"/>
              </a:solidFill>
              <a:effectLst>
                <a:outerShdw blurRad="38100" dist="38100" dir="2700000" algn="tl">
                  <a:srgbClr val="000000">
                    <a:alpha val="43137"/>
                  </a:srgbClr>
                </a:outerShdw>
              </a:effectLst>
            </a:endParaRPr>
          </a:p>
        </p:txBody>
      </p:sp>
      <p:sp>
        <p:nvSpPr>
          <p:cNvPr id="5" name="Espace réservé du contenu 2"/>
          <p:cNvSpPr txBox="1">
            <a:spLocks/>
          </p:cNvSpPr>
          <p:nvPr/>
        </p:nvSpPr>
        <p:spPr>
          <a:xfrm>
            <a:off x="763960" y="13039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1800" dirty="0" smtClean="0"/>
          </a:p>
        </p:txBody>
      </p:sp>
      <p:sp>
        <p:nvSpPr>
          <p:cNvPr id="4" name="Rectangle 3"/>
          <p:cNvSpPr/>
          <p:nvPr/>
        </p:nvSpPr>
        <p:spPr>
          <a:xfrm>
            <a:off x="251520" y="1151581"/>
            <a:ext cx="5472608" cy="1200329"/>
          </a:xfrm>
          <a:prstGeom prst="rect">
            <a:avLst/>
          </a:prstGeom>
        </p:spPr>
        <p:txBody>
          <a:bodyPr wrap="square">
            <a:spAutoFit/>
          </a:bodyPr>
          <a:lstStyle/>
          <a:p>
            <a:r>
              <a:rPr lang="en-US" b="1" i="1" dirty="0"/>
              <a:t>Water management </a:t>
            </a:r>
            <a:r>
              <a:rPr lang="en-US" b="1" i="1" dirty="0" smtClean="0"/>
              <a:t>policy: </a:t>
            </a:r>
            <a:r>
              <a:rPr lang="en-US" b="1" i="1" dirty="0"/>
              <a:t>subsidized energy supply</a:t>
            </a:r>
            <a:endParaRPr lang="fr-FR" b="1" dirty="0"/>
          </a:p>
          <a:p>
            <a:r>
              <a:rPr lang="en-US" dirty="0" smtClean="0"/>
              <a:t>Electricity </a:t>
            </a:r>
            <a:r>
              <a:rPr lang="en-US" dirty="0"/>
              <a:t>user charge </a:t>
            </a:r>
            <a:r>
              <a:rPr lang="en-US" dirty="0" smtClean="0"/>
              <a:t>(0.50Rs/kWh </a:t>
            </a:r>
            <a:r>
              <a:rPr lang="en-US" dirty="0"/>
              <a:t>to </a:t>
            </a:r>
            <a:r>
              <a:rPr lang="en-US" dirty="0" smtClean="0"/>
              <a:t>3.50Rs/kWh)</a:t>
            </a:r>
          </a:p>
          <a:p>
            <a:pPr marL="285750" indent="-285750">
              <a:buFont typeface="Symbol" pitchFamily="18" charset="2"/>
              <a:buChar char="Þ"/>
            </a:pPr>
            <a:r>
              <a:rPr lang="en-US" dirty="0" smtClean="0"/>
              <a:t>If invest </a:t>
            </a:r>
            <a:r>
              <a:rPr lang="en-US" dirty="0"/>
              <a:t>in a </a:t>
            </a:r>
            <a:r>
              <a:rPr lang="en-US" dirty="0" err="1" smtClean="0"/>
              <a:t>borewell</a:t>
            </a:r>
            <a:r>
              <a:rPr lang="en-US" dirty="0" smtClean="0"/>
              <a:t> =&gt; profit highly </a:t>
            </a:r>
            <a:r>
              <a:rPr lang="en-US" dirty="0"/>
              <a:t>impacted </a:t>
            </a:r>
            <a:endParaRPr lang="en-US" dirty="0" smtClean="0"/>
          </a:p>
          <a:p>
            <a:pPr marL="285750" indent="-285750">
              <a:buFont typeface="Symbol" pitchFamily="18" charset="2"/>
              <a:buChar char="Þ"/>
            </a:pPr>
            <a:endParaRPr lang="en-US" dirty="0"/>
          </a:p>
        </p:txBody>
      </p:sp>
      <p:pic>
        <p:nvPicPr>
          <p:cNvPr id="6"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5894134" y="764704"/>
            <a:ext cx="3214370" cy="4963795"/>
          </a:xfrm>
          <a:prstGeom prst="rect">
            <a:avLst/>
          </a:prstGeom>
          <a:noFill/>
          <a:ln w="9525">
            <a:solidFill>
              <a:schemeClr val="tx1"/>
            </a:solidFill>
            <a:miter lim="800000"/>
            <a:headEnd/>
            <a:tailEnd/>
          </a:ln>
          <a:extLst/>
        </p:spPr>
      </p:pic>
      <p:sp>
        <p:nvSpPr>
          <p:cNvPr id="7" name="Rectangle 6"/>
          <p:cNvSpPr/>
          <p:nvPr/>
        </p:nvSpPr>
        <p:spPr>
          <a:xfrm>
            <a:off x="8161084" y="840904"/>
            <a:ext cx="66675" cy="1483995"/>
          </a:xfrm>
          <a:prstGeom prst="rect">
            <a:avLst/>
          </a:prstGeom>
          <a:solidFill>
            <a:schemeClr val="accent1">
              <a:alpha val="41000"/>
            </a:schemeClr>
          </a:solidFill>
          <a:ln>
            <a:solidFill>
              <a:schemeClr val="accent1">
                <a:shade val="5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pic>
        <p:nvPicPr>
          <p:cNvPr id="8"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2535287" y="2420888"/>
            <a:ext cx="3044825" cy="3314700"/>
          </a:xfrm>
          <a:prstGeom prst="rect">
            <a:avLst/>
          </a:prstGeom>
          <a:noFill/>
          <a:ln w="9525">
            <a:solidFill>
              <a:schemeClr val="tx1"/>
            </a:solidFill>
            <a:miter lim="800000"/>
            <a:headEnd/>
            <a:tailEnd/>
          </a:ln>
          <a:extLst/>
        </p:spPr>
      </p:pic>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 name="Objet 9"/>
          <p:cNvGraphicFramePr>
            <a:graphicFrameLocks noChangeAspect="1"/>
          </p:cNvGraphicFramePr>
          <p:nvPr>
            <p:extLst>
              <p:ext uri="{D42A27DB-BD31-4B8C-83A1-F6EECF244321}">
                <p14:modId xmlns:p14="http://schemas.microsoft.com/office/powerpoint/2010/main" val="3927523183"/>
              </p:ext>
            </p:extLst>
          </p:nvPr>
        </p:nvGraphicFramePr>
        <p:xfrm>
          <a:off x="2987824" y="5877272"/>
          <a:ext cx="2019300" cy="209550"/>
        </p:xfrm>
        <a:graphic>
          <a:graphicData uri="http://schemas.openxmlformats.org/presentationml/2006/ole">
            <mc:AlternateContent xmlns:mc="http://schemas.openxmlformats.org/markup-compatibility/2006">
              <mc:Choice xmlns:v="urn:schemas-microsoft-com:vml" Requires="v">
                <p:oleObj spid="_x0000_s2076" name="Image bitmap" r:id="rId6" imgW="2438095" imgH="247685" progId="Paint.Picture">
                  <p:embed/>
                </p:oleObj>
              </mc:Choice>
              <mc:Fallback>
                <p:oleObj name="Image bitmap" r:id="rId6" imgW="2438095" imgH="247685"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5877272"/>
                        <a:ext cx="2019300"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ZoneTexte 10"/>
          <p:cNvSpPr txBox="1"/>
          <p:nvPr/>
        </p:nvSpPr>
        <p:spPr>
          <a:xfrm rot="16200000">
            <a:off x="5264486" y="4512711"/>
            <a:ext cx="1004262" cy="276999"/>
          </a:xfrm>
          <a:prstGeom prst="rect">
            <a:avLst/>
          </a:prstGeom>
          <a:noFill/>
        </p:spPr>
        <p:txBody>
          <a:bodyPr wrap="square" rtlCol="0">
            <a:spAutoFit/>
          </a:bodyPr>
          <a:lstStyle/>
          <a:p>
            <a:r>
              <a:rPr lang="fr-FR" sz="1200" dirty="0" smtClean="0"/>
              <a:t>0,5 </a:t>
            </a:r>
            <a:r>
              <a:rPr lang="fr-FR" sz="1200" dirty="0" err="1" smtClean="0"/>
              <a:t>Rs</a:t>
            </a:r>
            <a:r>
              <a:rPr lang="fr-FR" sz="1200" dirty="0" smtClean="0"/>
              <a:t>/ha</a:t>
            </a:r>
            <a:endParaRPr lang="fr-FR" sz="1200" dirty="0"/>
          </a:p>
        </p:txBody>
      </p:sp>
      <p:sp>
        <p:nvSpPr>
          <p:cNvPr id="12" name="ZoneTexte 11"/>
          <p:cNvSpPr txBox="1"/>
          <p:nvPr/>
        </p:nvSpPr>
        <p:spPr>
          <a:xfrm rot="16200000">
            <a:off x="5264487" y="2784520"/>
            <a:ext cx="1004262" cy="276999"/>
          </a:xfrm>
          <a:prstGeom prst="rect">
            <a:avLst/>
          </a:prstGeom>
          <a:noFill/>
        </p:spPr>
        <p:txBody>
          <a:bodyPr wrap="square" rtlCol="0">
            <a:spAutoFit/>
          </a:bodyPr>
          <a:lstStyle/>
          <a:p>
            <a:r>
              <a:rPr lang="fr-FR" sz="1200" dirty="0"/>
              <a:t>2</a:t>
            </a:r>
            <a:r>
              <a:rPr lang="fr-FR" sz="1200" dirty="0" smtClean="0"/>
              <a:t> </a:t>
            </a:r>
            <a:r>
              <a:rPr lang="fr-FR" sz="1200" dirty="0" err="1" smtClean="0"/>
              <a:t>Rs</a:t>
            </a:r>
            <a:r>
              <a:rPr lang="fr-FR" sz="1200" dirty="0" smtClean="0"/>
              <a:t>/ha</a:t>
            </a:r>
            <a:endParaRPr lang="fr-FR" sz="1200" dirty="0"/>
          </a:p>
        </p:txBody>
      </p:sp>
      <p:sp>
        <p:nvSpPr>
          <p:cNvPr id="13" name="ZoneTexte 12"/>
          <p:cNvSpPr txBox="1"/>
          <p:nvPr/>
        </p:nvSpPr>
        <p:spPr>
          <a:xfrm rot="16200000">
            <a:off x="5288489" y="1344360"/>
            <a:ext cx="1004262" cy="276999"/>
          </a:xfrm>
          <a:prstGeom prst="rect">
            <a:avLst/>
          </a:prstGeom>
          <a:noFill/>
        </p:spPr>
        <p:txBody>
          <a:bodyPr wrap="square" rtlCol="0">
            <a:spAutoFit/>
          </a:bodyPr>
          <a:lstStyle/>
          <a:p>
            <a:r>
              <a:rPr lang="fr-FR" sz="1200" dirty="0" smtClean="0"/>
              <a:t>3,5 </a:t>
            </a:r>
            <a:r>
              <a:rPr lang="fr-FR" sz="1200" dirty="0" err="1" smtClean="0"/>
              <a:t>Rs</a:t>
            </a:r>
            <a:r>
              <a:rPr lang="fr-FR" sz="1200" dirty="0" smtClean="0"/>
              <a:t>/ha</a:t>
            </a:r>
            <a:endParaRPr lang="fr-FR" sz="1200" dirty="0"/>
          </a:p>
        </p:txBody>
      </p:sp>
      <p:sp>
        <p:nvSpPr>
          <p:cNvPr id="14" name="Rectangle 13"/>
          <p:cNvSpPr/>
          <p:nvPr/>
        </p:nvSpPr>
        <p:spPr>
          <a:xfrm>
            <a:off x="6506666" y="2446240"/>
            <a:ext cx="66675" cy="2993277"/>
          </a:xfrm>
          <a:prstGeom prst="rect">
            <a:avLst/>
          </a:prstGeom>
          <a:solidFill>
            <a:schemeClr val="accent1">
              <a:alpha val="41000"/>
            </a:schemeClr>
          </a:solidFill>
          <a:ln>
            <a:solidFill>
              <a:schemeClr val="accent1">
                <a:shade val="5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15" name="Rectangle 14"/>
          <p:cNvSpPr/>
          <p:nvPr/>
        </p:nvSpPr>
        <p:spPr>
          <a:xfrm>
            <a:off x="19050" y="2565217"/>
            <a:ext cx="2464718" cy="2862322"/>
          </a:xfrm>
          <a:prstGeom prst="rect">
            <a:avLst/>
          </a:prstGeom>
        </p:spPr>
        <p:txBody>
          <a:bodyPr wrap="square">
            <a:spAutoFit/>
          </a:bodyPr>
          <a:lstStyle/>
          <a:p>
            <a:pPr marL="285750" indent="-285750">
              <a:buFont typeface="Symbol" pitchFamily="18" charset="2"/>
              <a:buChar char="Þ"/>
            </a:pPr>
            <a:r>
              <a:rPr lang="en-US" dirty="0">
                <a:solidFill>
                  <a:prstClr val="black"/>
                </a:solidFill>
              </a:rPr>
              <a:t>stop </a:t>
            </a:r>
            <a:r>
              <a:rPr lang="en-US" dirty="0" err="1">
                <a:solidFill>
                  <a:prstClr val="black"/>
                </a:solidFill>
              </a:rPr>
              <a:t>rabi</a:t>
            </a:r>
            <a:r>
              <a:rPr lang="en-US" dirty="0">
                <a:solidFill>
                  <a:prstClr val="black"/>
                </a:solidFill>
              </a:rPr>
              <a:t> </a:t>
            </a:r>
            <a:r>
              <a:rPr lang="en-US" dirty="0" smtClean="0">
                <a:solidFill>
                  <a:prstClr val="black"/>
                </a:solidFill>
              </a:rPr>
              <a:t>irrigation</a:t>
            </a:r>
          </a:p>
          <a:p>
            <a:pPr marL="285750" indent="-285750">
              <a:buFont typeface="Symbol" pitchFamily="18" charset="2"/>
              <a:buChar char="Þ"/>
            </a:pPr>
            <a:r>
              <a:rPr lang="en-US" dirty="0" smtClean="0">
                <a:solidFill>
                  <a:prstClr val="black"/>
                </a:solidFill>
              </a:rPr>
              <a:t>Less </a:t>
            </a:r>
            <a:r>
              <a:rPr lang="en-US" dirty="0" err="1" smtClean="0">
                <a:solidFill>
                  <a:prstClr val="black"/>
                </a:solidFill>
              </a:rPr>
              <a:t>kharif</a:t>
            </a:r>
            <a:r>
              <a:rPr lang="en-US" dirty="0" smtClean="0">
                <a:solidFill>
                  <a:prstClr val="black"/>
                </a:solidFill>
              </a:rPr>
              <a:t> irrigation</a:t>
            </a:r>
          </a:p>
          <a:p>
            <a:pPr marL="285750" indent="-285750">
              <a:buFont typeface="Symbol" pitchFamily="18" charset="2"/>
              <a:buChar char="Þ"/>
            </a:pPr>
            <a:endParaRPr lang="en-US" dirty="0">
              <a:solidFill>
                <a:prstClr val="black"/>
              </a:solidFill>
            </a:endParaRPr>
          </a:p>
          <a:p>
            <a:r>
              <a:rPr lang="en-US" dirty="0" smtClean="0">
                <a:solidFill>
                  <a:prstClr val="black"/>
                </a:solidFill>
              </a:rPr>
              <a:t>EFFICIENT policy</a:t>
            </a:r>
          </a:p>
          <a:p>
            <a:endParaRPr lang="en-US" dirty="0">
              <a:solidFill>
                <a:prstClr val="black"/>
              </a:solidFill>
            </a:endParaRPr>
          </a:p>
          <a:p>
            <a:pPr marL="285750" indent="-285750">
              <a:buFont typeface="Symbol"/>
              <a:buChar char="Þ"/>
            </a:pPr>
            <a:r>
              <a:rPr lang="en-US" dirty="0">
                <a:solidFill>
                  <a:prstClr val="black"/>
                </a:solidFill>
              </a:rPr>
              <a:t>But electricity cost &gt; 2.5Rs/kWh </a:t>
            </a:r>
            <a:r>
              <a:rPr lang="en-US" dirty="0"/>
              <a:t>groundwater depletion from 60 </a:t>
            </a:r>
            <a:r>
              <a:rPr lang="en-US" dirty="0" err="1"/>
              <a:t>m.b.g.l</a:t>
            </a:r>
            <a:r>
              <a:rPr lang="en-US" dirty="0"/>
              <a:t>. to </a:t>
            </a:r>
            <a:r>
              <a:rPr lang="en-US" dirty="0" smtClean="0"/>
              <a:t>80 </a:t>
            </a:r>
            <a:r>
              <a:rPr lang="en-US" dirty="0" err="1"/>
              <a:t>m.b.g.l</a:t>
            </a:r>
            <a:r>
              <a:rPr lang="en-US" dirty="0"/>
              <a:t> </a:t>
            </a:r>
            <a:r>
              <a:rPr lang="hu-HU" dirty="0"/>
              <a:t> </a:t>
            </a:r>
            <a:endParaRPr lang="fr-FR" dirty="0"/>
          </a:p>
        </p:txBody>
      </p:sp>
      <p:sp>
        <p:nvSpPr>
          <p:cNvPr id="16" name="Rectangle 15"/>
          <p:cNvSpPr/>
          <p:nvPr/>
        </p:nvSpPr>
        <p:spPr>
          <a:xfrm>
            <a:off x="1376772" y="6239053"/>
            <a:ext cx="6795628" cy="646331"/>
          </a:xfrm>
          <a:prstGeom prst="rect">
            <a:avLst/>
          </a:prstGeom>
        </p:spPr>
        <p:txBody>
          <a:bodyPr wrap="square">
            <a:spAutoFit/>
          </a:bodyPr>
          <a:lstStyle/>
          <a:p>
            <a:r>
              <a:rPr lang="en-US" sz="1200" dirty="0">
                <a:solidFill>
                  <a:schemeClr val="bg1"/>
                </a:solidFill>
              </a:rPr>
              <a:t>Robert, M., </a:t>
            </a:r>
            <a:r>
              <a:rPr lang="en-US" sz="1200" dirty="0" err="1">
                <a:solidFill>
                  <a:schemeClr val="bg1"/>
                </a:solidFill>
              </a:rPr>
              <a:t>Bergez</a:t>
            </a:r>
            <a:r>
              <a:rPr lang="en-US" sz="1200" dirty="0">
                <a:solidFill>
                  <a:schemeClr val="bg1"/>
                </a:solidFill>
              </a:rPr>
              <a:t>, J.E., Thomas, A., (2016) A stochastic dynamic programming approach to analyze adaptation to climate change - application to groundwater irrigation in India</a:t>
            </a:r>
            <a:r>
              <a:rPr lang="fr-FR" sz="1200" dirty="0">
                <a:solidFill>
                  <a:schemeClr val="bg1"/>
                </a:solidFill>
              </a:rPr>
              <a:t>, </a:t>
            </a:r>
            <a:r>
              <a:rPr lang="en-US" sz="1200" i="1" dirty="0">
                <a:solidFill>
                  <a:schemeClr val="bg1"/>
                </a:solidFill>
              </a:rPr>
              <a:t>European Journal of Operational Research</a:t>
            </a:r>
            <a:r>
              <a:rPr lang="en-US" sz="1200" dirty="0">
                <a:solidFill>
                  <a:schemeClr val="bg1"/>
                </a:solidFill>
              </a:rPr>
              <a:t> (to be submitted)</a:t>
            </a:r>
            <a:endParaRPr lang="fr-FR" sz="1200" dirty="0">
              <a:solidFill>
                <a:schemeClr val="bg1"/>
              </a:solidFill>
            </a:endParaRPr>
          </a:p>
        </p:txBody>
      </p:sp>
      <p:pic>
        <p:nvPicPr>
          <p:cNvPr id="17" name="Picture 4"/>
          <p:cNvPicPr/>
          <p:nvPr/>
        </p:nvPicPr>
        <p:blipFill>
          <a:blip r:embed="rId8">
            <a:extLst>
              <a:ext uri="{28A0092B-C50C-407E-A947-70E740481C1C}">
                <a14:useLocalDpi xmlns:a14="http://schemas.microsoft.com/office/drawing/2010/main" val="0"/>
              </a:ext>
            </a:extLst>
          </a:blip>
          <a:srcRect/>
          <a:stretch>
            <a:fillRect/>
          </a:stretch>
        </p:blipFill>
        <p:spPr bwMode="auto">
          <a:xfrm>
            <a:off x="5924371" y="5877272"/>
            <a:ext cx="2392045" cy="19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363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a:solidFill>
                  <a:schemeClr val="accent3"/>
                </a:solidFill>
                <a:effectLst>
                  <a:outerShdw blurRad="38100" dist="38100" dir="2700000" algn="tl">
                    <a:srgbClr val="000000">
                      <a:alpha val="43137"/>
                    </a:srgbClr>
                  </a:outerShdw>
                </a:effectLst>
              </a:rPr>
              <a:t>Economic model - </a:t>
            </a:r>
            <a:r>
              <a:rPr lang="en-US" sz="3200" b="1" dirty="0" smtClean="0">
                <a:solidFill>
                  <a:schemeClr val="accent3"/>
                </a:solidFill>
                <a:effectLst>
                  <a:outerShdw blurRad="38100" dist="38100" dir="2700000" algn="tl">
                    <a:srgbClr val="000000">
                      <a:alpha val="43137"/>
                    </a:srgbClr>
                  </a:outerShdw>
                </a:effectLst>
              </a:rPr>
              <a:t>scenarios</a:t>
            </a:r>
            <a:endParaRPr lang="fr-FR" sz="3200" b="1" dirty="0">
              <a:solidFill>
                <a:schemeClr val="accent3"/>
              </a:solidFill>
              <a:effectLst>
                <a:outerShdw blurRad="38100" dist="38100" dir="2700000" algn="tl">
                  <a:srgbClr val="000000">
                    <a:alpha val="43137"/>
                  </a:srgbClr>
                </a:outerShdw>
              </a:effectLst>
            </a:endParaRPr>
          </a:p>
        </p:txBody>
      </p:sp>
      <p:sp>
        <p:nvSpPr>
          <p:cNvPr id="5" name="Espace réservé du contenu 2"/>
          <p:cNvSpPr txBox="1">
            <a:spLocks/>
          </p:cNvSpPr>
          <p:nvPr/>
        </p:nvSpPr>
        <p:spPr>
          <a:xfrm>
            <a:off x="763960" y="13039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1800" dirty="0" smtClean="0"/>
          </a:p>
        </p:txBody>
      </p:sp>
      <p:sp>
        <p:nvSpPr>
          <p:cNvPr id="4" name="Rectangle 3"/>
          <p:cNvSpPr/>
          <p:nvPr/>
        </p:nvSpPr>
        <p:spPr>
          <a:xfrm>
            <a:off x="0" y="1064339"/>
            <a:ext cx="5937885" cy="923330"/>
          </a:xfrm>
          <a:prstGeom prst="rect">
            <a:avLst/>
          </a:prstGeom>
        </p:spPr>
        <p:txBody>
          <a:bodyPr wrap="square">
            <a:spAutoFit/>
          </a:bodyPr>
          <a:lstStyle/>
          <a:p>
            <a:r>
              <a:rPr lang="en-US" b="1" i="1" dirty="0" smtClean="0"/>
              <a:t>Water </a:t>
            </a:r>
            <a:r>
              <a:rPr lang="en-US" b="1" i="1" dirty="0"/>
              <a:t>management </a:t>
            </a:r>
            <a:r>
              <a:rPr lang="en-US" b="1" i="1" dirty="0" smtClean="0"/>
              <a:t>policy: </a:t>
            </a:r>
            <a:r>
              <a:rPr lang="fr-FR" b="1" i="1" dirty="0" err="1" smtClean="0"/>
              <a:t>piezometric</a:t>
            </a:r>
            <a:r>
              <a:rPr lang="fr-FR" b="1" i="1" dirty="0" smtClean="0"/>
              <a:t> </a:t>
            </a:r>
            <a:r>
              <a:rPr lang="fr-FR" b="1" i="1" dirty="0" err="1" smtClean="0"/>
              <a:t>tax</a:t>
            </a:r>
            <a:endParaRPr lang="fr-FR" b="1" dirty="0"/>
          </a:p>
          <a:p>
            <a:r>
              <a:rPr lang="en-US" dirty="0" smtClean="0"/>
              <a:t>Annual </a:t>
            </a:r>
            <a:r>
              <a:rPr lang="en-US" dirty="0"/>
              <a:t>tax </a:t>
            </a:r>
            <a:r>
              <a:rPr lang="en-US" dirty="0" smtClean="0"/>
              <a:t>when </a:t>
            </a:r>
            <a:r>
              <a:rPr lang="en-US" dirty="0"/>
              <a:t>the groundwater level reaches 10 percent below its initial height </a:t>
            </a:r>
            <a:r>
              <a:rPr lang="en-US" dirty="0" smtClean="0"/>
              <a:t>(from </a:t>
            </a:r>
            <a:r>
              <a:rPr lang="en-US" dirty="0"/>
              <a:t>200Rs to </a:t>
            </a:r>
            <a:r>
              <a:rPr lang="en-US" dirty="0" smtClean="0"/>
              <a:t>1000Rs per %)</a:t>
            </a:r>
            <a:endParaRPr lang="fr-FR" dirty="0"/>
          </a:p>
        </p:txBody>
      </p:sp>
      <p:pic>
        <p:nvPicPr>
          <p:cNvPr id="6"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937885" y="764704"/>
            <a:ext cx="3206115" cy="5086350"/>
          </a:xfrm>
          <a:prstGeom prst="rect">
            <a:avLst/>
          </a:prstGeom>
          <a:noFill/>
          <a:ln w="9525">
            <a:solidFill>
              <a:schemeClr val="tx1"/>
            </a:solidFill>
            <a:miter lim="800000"/>
            <a:headEnd/>
            <a:tailEnd/>
          </a:ln>
          <a:extLst/>
        </p:spPr>
      </p:pic>
      <p:sp>
        <p:nvSpPr>
          <p:cNvPr id="7" name="Rectangle 6"/>
          <p:cNvSpPr/>
          <p:nvPr/>
        </p:nvSpPr>
        <p:spPr>
          <a:xfrm>
            <a:off x="6509385" y="831379"/>
            <a:ext cx="65405" cy="4752340"/>
          </a:xfrm>
          <a:prstGeom prst="rect">
            <a:avLst/>
          </a:prstGeom>
          <a:solidFill>
            <a:schemeClr val="accent1">
              <a:alpha val="41000"/>
            </a:schemeClr>
          </a:solidFill>
          <a:ln>
            <a:solidFill>
              <a:schemeClr val="accent1">
                <a:shade val="5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ext uri="{D42A27DB-BD31-4B8C-83A1-F6EECF244321}">
                <p14:modId xmlns:p14="http://schemas.microsoft.com/office/powerpoint/2010/main" val="193489683"/>
              </p:ext>
            </p:extLst>
          </p:nvPr>
        </p:nvGraphicFramePr>
        <p:xfrm>
          <a:off x="2411760" y="5972046"/>
          <a:ext cx="2162175" cy="161925"/>
        </p:xfrm>
        <a:graphic>
          <a:graphicData uri="http://schemas.openxmlformats.org/presentationml/2006/ole">
            <mc:AlternateContent xmlns:mc="http://schemas.openxmlformats.org/markup-compatibility/2006">
              <mc:Choice xmlns:v="urn:schemas-microsoft-com:vml" Requires="v">
                <p:oleObj spid="_x0000_s3100" name="Image bitmap" r:id="rId5" imgW="2647619" imgH="190426" progId="Paint.Picture">
                  <p:embed/>
                </p:oleObj>
              </mc:Choice>
              <mc:Fallback>
                <p:oleObj name="Image bitmap" r:id="rId5" imgW="2647619" imgH="190426"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5972046"/>
                        <a:ext cx="21621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3"/>
          <p:cNvPicPr/>
          <p:nvPr/>
        </p:nvPicPr>
        <p:blipFill>
          <a:blip r:embed="rId7">
            <a:extLst>
              <a:ext uri="{28A0092B-C50C-407E-A947-70E740481C1C}">
                <a14:useLocalDpi xmlns:a14="http://schemas.microsoft.com/office/drawing/2010/main" val="0"/>
              </a:ext>
            </a:extLst>
          </a:blip>
          <a:srcRect/>
          <a:stretch>
            <a:fillRect/>
          </a:stretch>
        </p:blipFill>
        <p:spPr bwMode="auto">
          <a:xfrm>
            <a:off x="2413695" y="2132856"/>
            <a:ext cx="3237865" cy="3733800"/>
          </a:xfrm>
          <a:prstGeom prst="rect">
            <a:avLst/>
          </a:prstGeom>
          <a:noFill/>
          <a:ln w="9525">
            <a:solidFill>
              <a:schemeClr val="tx1"/>
            </a:solidFill>
            <a:miter lim="800000"/>
            <a:headEnd/>
            <a:tailEnd/>
          </a:ln>
          <a:extLst/>
        </p:spPr>
      </p:pic>
      <p:sp>
        <p:nvSpPr>
          <p:cNvPr id="11" name="Rectangle 10"/>
          <p:cNvSpPr/>
          <p:nvPr/>
        </p:nvSpPr>
        <p:spPr>
          <a:xfrm>
            <a:off x="19050" y="2565217"/>
            <a:ext cx="2464718" cy="1477328"/>
          </a:xfrm>
          <a:prstGeom prst="rect">
            <a:avLst/>
          </a:prstGeom>
        </p:spPr>
        <p:txBody>
          <a:bodyPr wrap="square">
            <a:spAutoFit/>
          </a:bodyPr>
          <a:lstStyle/>
          <a:p>
            <a:r>
              <a:rPr lang="en-US" dirty="0" smtClean="0">
                <a:solidFill>
                  <a:prstClr val="black"/>
                </a:solidFill>
              </a:rPr>
              <a:t>EFFICIENT policy</a:t>
            </a:r>
          </a:p>
          <a:p>
            <a:endParaRPr lang="en-US" dirty="0" smtClean="0">
              <a:solidFill>
                <a:prstClr val="black"/>
              </a:solidFill>
            </a:endParaRPr>
          </a:p>
          <a:p>
            <a:r>
              <a:rPr lang="en-US" dirty="0" smtClean="0">
                <a:solidFill>
                  <a:prstClr val="black"/>
                </a:solidFill>
              </a:rPr>
              <a:t>Maintain groundwater depletion &lt; 10%</a:t>
            </a:r>
          </a:p>
          <a:p>
            <a:endParaRPr lang="en-US" dirty="0">
              <a:solidFill>
                <a:prstClr val="black"/>
              </a:solidFill>
            </a:endParaRPr>
          </a:p>
        </p:txBody>
      </p:sp>
      <p:sp>
        <p:nvSpPr>
          <p:cNvPr id="12" name="Rectangle 11"/>
          <p:cNvSpPr/>
          <p:nvPr/>
        </p:nvSpPr>
        <p:spPr>
          <a:xfrm>
            <a:off x="1376772" y="6239053"/>
            <a:ext cx="6795628" cy="646331"/>
          </a:xfrm>
          <a:prstGeom prst="rect">
            <a:avLst/>
          </a:prstGeom>
        </p:spPr>
        <p:txBody>
          <a:bodyPr wrap="square">
            <a:spAutoFit/>
          </a:bodyPr>
          <a:lstStyle/>
          <a:p>
            <a:r>
              <a:rPr lang="en-US" sz="1200" dirty="0">
                <a:solidFill>
                  <a:schemeClr val="bg1"/>
                </a:solidFill>
              </a:rPr>
              <a:t>Robert, M., </a:t>
            </a:r>
            <a:r>
              <a:rPr lang="en-US" sz="1200" dirty="0" err="1">
                <a:solidFill>
                  <a:schemeClr val="bg1"/>
                </a:solidFill>
              </a:rPr>
              <a:t>Bergez</a:t>
            </a:r>
            <a:r>
              <a:rPr lang="en-US" sz="1200" dirty="0">
                <a:solidFill>
                  <a:schemeClr val="bg1"/>
                </a:solidFill>
              </a:rPr>
              <a:t>, J.E., Thomas, A., (2016) A stochastic dynamic programming approach to analyze adaptation to climate change - application to groundwater irrigation in India</a:t>
            </a:r>
            <a:r>
              <a:rPr lang="fr-FR" sz="1200" dirty="0">
                <a:solidFill>
                  <a:schemeClr val="bg1"/>
                </a:solidFill>
              </a:rPr>
              <a:t>, </a:t>
            </a:r>
            <a:r>
              <a:rPr lang="en-US" sz="1200" i="1" dirty="0">
                <a:solidFill>
                  <a:schemeClr val="bg1"/>
                </a:solidFill>
              </a:rPr>
              <a:t>European Journal of Operational Research</a:t>
            </a:r>
            <a:r>
              <a:rPr lang="en-US" sz="1200" dirty="0">
                <a:solidFill>
                  <a:schemeClr val="bg1"/>
                </a:solidFill>
              </a:rPr>
              <a:t> (to be submitted)</a:t>
            </a:r>
            <a:endParaRPr lang="fr-FR" sz="1200" dirty="0">
              <a:solidFill>
                <a:schemeClr val="bg1"/>
              </a:solidFill>
            </a:endParaRPr>
          </a:p>
        </p:txBody>
      </p:sp>
      <p:pic>
        <p:nvPicPr>
          <p:cNvPr id="13" name="Picture 4"/>
          <p:cNvPicPr/>
          <p:nvPr/>
        </p:nvPicPr>
        <p:blipFill>
          <a:blip r:embed="rId8">
            <a:extLst>
              <a:ext uri="{28A0092B-C50C-407E-A947-70E740481C1C}">
                <a14:useLocalDpi xmlns:a14="http://schemas.microsoft.com/office/drawing/2010/main" val="0"/>
              </a:ext>
            </a:extLst>
          </a:blip>
          <a:srcRect/>
          <a:stretch>
            <a:fillRect/>
          </a:stretch>
        </p:blipFill>
        <p:spPr bwMode="auto">
          <a:xfrm>
            <a:off x="5924371" y="5877272"/>
            <a:ext cx="2392045" cy="19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818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Discussion</a:t>
            </a:r>
            <a:endParaRPr lang="fr-FR" sz="3200" b="1" dirty="0">
              <a:solidFill>
                <a:schemeClr val="accent3"/>
              </a:solidFill>
              <a:effectLst>
                <a:outerShdw blurRad="38100" dist="38100" dir="2700000" algn="tl">
                  <a:srgbClr val="000000">
                    <a:alpha val="43137"/>
                  </a:srgbClr>
                </a:outerShdw>
              </a:effectLst>
            </a:endParaRPr>
          </a:p>
        </p:txBody>
      </p:sp>
      <p:sp>
        <p:nvSpPr>
          <p:cNvPr id="5" name="Espace réservé du contenu 2"/>
          <p:cNvSpPr txBox="1">
            <a:spLocks/>
          </p:cNvSpPr>
          <p:nvPr/>
        </p:nvSpPr>
        <p:spPr>
          <a:xfrm>
            <a:off x="763960" y="13039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1800" dirty="0" smtClean="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11"/>
          <p:cNvSpPr/>
          <p:nvPr/>
        </p:nvSpPr>
        <p:spPr>
          <a:xfrm>
            <a:off x="1376772" y="6239053"/>
            <a:ext cx="6795628" cy="646331"/>
          </a:xfrm>
          <a:prstGeom prst="rect">
            <a:avLst/>
          </a:prstGeom>
        </p:spPr>
        <p:txBody>
          <a:bodyPr wrap="square">
            <a:spAutoFit/>
          </a:bodyPr>
          <a:lstStyle/>
          <a:p>
            <a:r>
              <a:rPr lang="en-US" sz="1200" dirty="0">
                <a:solidFill>
                  <a:schemeClr val="bg1"/>
                </a:solidFill>
              </a:rPr>
              <a:t>Robert, M., </a:t>
            </a:r>
            <a:r>
              <a:rPr lang="en-US" sz="1200" dirty="0" err="1">
                <a:solidFill>
                  <a:schemeClr val="bg1"/>
                </a:solidFill>
              </a:rPr>
              <a:t>Bergez</a:t>
            </a:r>
            <a:r>
              <a:rPr lang="en-US" sz="1200" dirty="0">
                <a:solidFill>
                  <a:schemeClr val="bg1"/>
                </a:solidFill>
              </a:rPr>
              <a:t>, J.E., Thomas, A., (2016) A stochastic dynamic programming approach to analyze adaptation to climate change - application to groundwater irrigation in India</a:t>
            </a:r>
            <a:r>
              <a:rPr lang="fr-FR" sz="1200" dirty="0">
                <a:solidFill>
                  <a:schemeClr val="bg1"/>
                </a:solidFill>
              </a:rPr>
              <a:t>, </a:t>
            </a:r>
            <a:r>
              <a:rPr lang="en-US" sz="1200" i="1" dirty="0">
                <a:solidFill>
                  <a:schemeClr val="bg1"/>
                </a:solidFill>
              </a:rPr>
              <a:t>European Journal of Operational Research</a:t>
            </a:r>
            <a:r>
              <a:rPr lang="en-US" sz="1200" dirty="0">
                <a:solidFill>
                  <a:schemeClr val="bg1"/>
                </a:solidFill>
              </a:rPr>
              <a:t> (to be submitted)</a:t>
            </a:r>
            <a:endParaRPr lang="fr-FR" sz="1200" dirty="0">
              <a:solidFill>
                <a:schemeClr val="bg1"/>
              </a:solidFill>
            </a:endParaRPr>
          </a:p>
        </p:txBody>
      </p:sp>
      <p:sp>
        <p:nvSpPr>
          <p:cNvPr id="14" name="Rectangle 13"/>
          <p:cNvSpPr/>
          <p:nvPr/>
        </p:nvSpPr>
        <p:spPr>
          <a:xfrm>
            <a:off x="611560" y="548680"/>
            <a:ext cx="7344816" cy="5909310"/>
          </a:xfrm>
          <a:prstGeom prst="rect">
            <a:avLst/>
          </a:prstGeom>
        </p:spPr>
        <p:txBody>
          <a:bodyPr wrap="square">
            <a:spAutoFit/>
          </a:bodyPr>
          <a:lstStyle/>
          <a:p>
            <a:r>
              <a:rPr lang="en-US" u="sng" dirty="0" smtClean="0"/>
              <a:t>Important issues:</a:t>
            </a:r>
          </a:p>
          <a:p>
            <a:pPr marL="342900" indent="-342900">
              <a:buFont typeface="+mj-lt"/>
              <a:buAutoNum type="arabicPeriod"/>
            </a:pPr>
            <a:r>
              <a:rPr lang="en-US" dirty="0" smtClean="0"/>
              <a:t>subsistence crops </a:t>
            </a:r>
          </a:p>
          <a:p>
            <a:pPr marL="285750" indent="-285750">
              <a:buFont typeface="Symbol"/>
              <a:buChar char="Þ"/>
            </a:pPr>
            <a:r>
              <a:rPr lang="en-US" dirty="0" smtClean="0"/>
              <a:t>systematically </a:t>
            </a:r>
            <a:r>
              <a:rPr lang="en-US" dirty="0"/>
              <a:t>allocate a plot to a subsistence crop (sorghum) and the size of the plot will be optimized in order to fill up the stock for the coming </a:t>
            </a:r>
            <a:r>
              <a:rPr lang="en-US" dirty="0" smtClean="0"/>
              <a:t>year</a:t>
            </a:r>
          </a:p>
          <a:p>
            <a:pPr marL="285750" indent="-285750">
              <a:buFont typeface="Symbol"/>
              <a:buChar char="Þ"/>
            </a:pPr>
            <a:r>
              <a:rPr lang="en-US" dirty="0" smtClean="0"/>
              <a:t>estimate </a:t>
            </a:r>
            <a:r>
              <a:rPr lang="en-US" dirty="0"/>
              <a:t>the costs of buying all subsistence grain at the market to cover the family needs and ensure that each season and each year the farm as enough capital to cover </a:t>
            </a:r>
            <a:r>
              <a:rPr lang="en-US" dirty="0" smtClean="0"/>
              <a:t>it</a:t>
            </a:r>
          </a:p>
          <a:p>
            <a:pPr marL="285750" indent="-285750">
              <a:buFont typeface="Symbol"/>
              <a:buChar char="Þ"/>
            </a:pPr>
            <a:endParaRPr lang="en-US" dirty="0"/>
          </a:p>
          <a:p>
            <a:pPr marL="342900" indent="-342900">
              <a:buFont typeface="+mj-lt"/>
              <a:buAutoNum type="arabicPeriod" startAt="2"/>
            </a:pPr>
            <a:r>
              <a:rPr lang="en-US" dirty="0" smtClean="0"/>
              <a:t>preferences </a:t>
            </a:r>
            <a:r>
              <a:rPr lang="en-US" dirty="0"/>
              <a:t>of farmers regarding risk and uncertainty </a:t>
            </a:r>
            <a:endParaRPr lang="en-US" dirty="0" smtClean="0"/>
          </a:p>
          <a:p>
            <a:pPr marL="285750" indent="-285750">
              <a:buFont typeface="Symbol"/>
              <a:buChar char="Þ"/>
            </a:pPr>
            <a:r>
              <a:rPr lang="en-US" dirty="0" smtClean="0"/>
              <a:t>risk </a:t>
            </a:r>
            <a:r>
              <a:rPr lang="en-US" dirty="0"/>
              <a:t>preferences from field surveys or literature</a:t>
            </a:r>
            <a:endParaRPr lang="en-US" dirty="0" smtClean="0"/>
          </a:p>
          <a:p>
            <a:pPr marL="285750" indent="-285750">
              <a:buFont typeface="Symbol"/>
              <a:buChar char="Þ"/>
            </a:pPr>
            <a:r>
              <a:rPr lang="en-US" dirty="0" smtClean="0"/>
              <a:t>expected-utility </a:t>
            </a:r>
            <a:r>
              <a:rPr lang="en-US" dirty="0"/>
              <a:t>framework or the prospect </a:t>
            </a:r>
            <a:r>
              <a:rPr lang="en-US" dirty="0" smtClean="0"/>
              <a:t>theory</a:t>
            </a:r>
          </a:p>
          <a:p>
            <a:pPr marL="285750" indent="-285750">
              <a:buFont typeface="Symbol"/>
              <a:buChar char="Þ"/>
            </a:pPr>
            <a:endParaRPr lang="en-US" dirty="0"/>
          </a:p>
          <a:p>
            <a:pPr marL="342900" indent="-342900">
              <a:buFont typeface="+mj-lt"/>
              <a:buAutoNum type="arabicPeriod" startAt="3"/>
            </a:pPr>
            <a:r>
              <a:rPr lang="en-US" dirty="0" smtClean="0"/>
              <a:t>Variables and estimation functions</a:t>
            </a:r>
          </a:p>
          <a:p>
            <a:pPr marL="285750" indent="-285750">
              <a:buFont typeface="Symbol"/>
              <a:buChar char="Þ"/>
            </a:pPr>
            <a:r>
              <a:rPr lang="en-US" dirty="0"/>
              <a:t>Price data (district level) – collect data on the watershed</a:t>
            </a:r>
          </a:p>
          <a:p>
            <a:pPr marL="285750" indent="-285750">
              <a:buFont typeface="Symbol"/>
              <a:buChar char="Þ"/>
            </a:pPr>
            <a:r>
              <a:rPr lang="en-US" dirty="0" smtClean="0"/>
              <a:t>Yield production function – to be calibrated based on STICS or even replace by STICS</a:t>
            </a:r>
          </a:p>
          <a:p>
            <a:pPr marL="285750" indent="-285750">
              <a:buFont typeface="Symbol"/>
              <a:buChar char="Þ"/>
            </a:pPr>
            <a:r>
              <a:rPr lang="en-US" dirty="0" err="1" smtClean="0"/>
              <a:t>Groudwater</a:t>
            </a:r>
            <a:r>
              <a:rPr lang="en-US" dirty="0" smtClean="0"/>
              <a:t> level function – to be calibrated with AMBHAS</a:t>
            </a:r>
            <a:endParaRPr lang="en-US" dirty="0"/>
          </a:p>
          <a:p>
            <a:endParaRPr lang="en-US" dirty="0" smtClean="0"/>
          </a:p>
          <a:p>
            <a:pPr marL="342900" indent="-342900">
              <a:buFont typeface="+mj-lt"/>
              <a:buAutoNum type="arabicPeriod" startAt="4"/>
            </a:pPr>
            <a:r>
              <a:rPr lang="en-US" dirty="0" smtClean="0"/>
              <a:t>Uncertainty Analysis</a:t>
            </a:r>
          </a:p>
          <a:p>
            <a:endParaRPr lang="en-US" dirty="0" smtClean="0"/>
          </a:p>
        </p:txBody>
      </p:sp>
    </p:spTree>
    <p:extLst>
      <p:ext uri="{BB962C8B-B14F-4D97-AF65-F5344CB8AC3E}">
        <p14:creationId xmlns:p14="http://schemas.microsoft.com/office/powerpoint/2010/main" val="569605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CONCLUSION</a:t>
            </a:r>
            <a:endParaRPr lang="fr-FR" sz="3200" b="1" dirty="0">
              <a:solidFill>
                <a:schemeClr val="accent3"/>
              </a:solidFill>
              <a:effectLst>
                <a:outerShdw blurRad="38100" dist="38100" dir="2700000" algn="tl">
                  <a:srgbClr val="000000">
                    <a:alpha val="43137"/>
                  </a:srgbClr>
                </a:outerShdw>
              </a:effectLst>
            </a:endParaRPr>
          </a:p>
        </p:txBody>
      </p:sp>
      <p:sp>
        <p:nvSpPr>
          <p:cNvPr id="4" name="Rectangle 3"/>
          <p:cNvSpPr/>
          <p:nvPr/>
        </p:nvSpPr>
        <p:spPr>
          <a:xfrm>
            <a:off x="611560" y="922382"/>
            <a:ext cx="7992888" cy="3970318"/>
          </a:xfrm>
          <a:prstGeom prst="rect">
            <a:avLst/>
          </a:prstGeom>
        </p:spPr>
        <p:txBody>
          <a:bodyPr wrap="square">
            <a:spAutoFit/>
          </a:bodyPr>
          <a:lstStyle/>
          <a:p>
            <a:pPr marL="1200150" lvl="2" indent="-285750">
              <a:buFont typeface="Arial" panose="020B0604020202020204" pitchFamily="34" charset="0"/>
              <a:buChar char="•"/>
              <a:defRPr/>
            </a:pPr>
            <a:endParaRPr lang="en-US" sz="900" i="1" dirty="0"/>
          </a:p>
          <a:p>
            <a:pPr>
              <a:defRPr/>
            </a:pPr>
            <a:r>
              <a:rPr lang="en-US" dirty="0" smtClean="0"/>
              <a:t>ECONOMIC MODEL:</a:t>
            </a:r>
          </a:p>
          <a:p>
            <a:pPr marL="285750" lvl="1" indent="-285750">
              <a:buFont typeface="Arial" panose="020B0604020202020204" pitchFamily="34" charset="0"/>
              <a:buChar char="•"/>
              <a:defRPr/>
            </a:pPr>
            <a:r>
              <a:rPr lang="en-US" dirty="0" smtClean="0"/>
              <a:t>Simulation of decision on </a:t>
            </a:r>
            <a:r>
              <a:rPr lang="en-US" dirty="0"/>
              <a:t>investments in </a:t>
            </a:r>
            <a:r>
              <a:rPr lang="en-US" dirty="0" err="1"/>
              <a:t>borewell</a:t>
            </a:r>
            <a:r>
              <a:rPr lang="en-US" dirty="0"/>
              <a:t> irrigation and on cropping system under climate uncertainty</a:t>
            </a:r>
          </a:p>
          <a:p>
            <a:pPr marL="285750" indent="-285750">
              <a:buFont typeface="Arial" panose="020B0604020202020204" pitchFamily="34" charset="0"/>
              <a:buChar char="•"/>
              <a:defRPr/>
            </a:pPr>
            <a:endParaRPr lang="en-US" dirty="0" smtClean="0"/>
          </a:p>
          <a:p>
            <a:pPr marL="742950" lvl="1" indent="-285750">
              <a:buFont typeface="Wingdings" panose="05000000000000000000" pitchFamily="2" charset="2"/>
              <a:buChar char="q"/>
              <a:defRPr/>
            </a:pPr>
            <a:r>
              <a:rPr lang="en-US" dirty="0" smtClean="0"/>
              <a:t>an </a:t>
            </a:r>
            <a:r>
              <a:rPr lang="en-US" dirty="0"/>
              <a:t>original dynamic stochastic programming model with recursive programming </a:t>
            </a:r>
            <a:endParaRPr lang="en-US" dirty="0" smtClean="0"/>
          </a:p>
          <a:p>
            <a:pPr marL="742950" lvl="1" indent="-285750">
              <a:buFont typeface="Wingdings" panose="05000000000000000000" pitchFamily="2" charset="2"/>
              <a:buChar char="q"/>
              <a:defRPr/>
            </a:pPr>
            <a:r>
              <a:rPr lang="en-US" dirty="0" smtClean="0"/>
              <a:t>test </a:t>
            </a:r>
            <a:r>
              <a:rPr lang="en-US" dirty="0"/>
              <a:t>socio-economic and water management policies under scenarios of climate </a:t>
            </a:r>
            <a:r>
              <a:rPr lang="en-US" dirty="0" smtClean="0"/>
              <a:t>change</a:t>
            </a:r>
          </a:p>
          <a:p>
            <a:pPr marL="742950" lvl="1" indent="-285750">
              <a:buFont typeface="Wingdings" panose="05000000000000000000" pitchFamily="2" charset="2"/>
              <a:buChar char="q"/>
              <a:defRPr/>
            </a:pPr>
            <a:r>
              <a:rPr lang="en-US" dirty="0" smtClean="0"/>
              <a:t>initially </a:t>
            </a:r>
            <a:r>
              <a:rPr lang="en-US" dirty="0"/>
              <a:t>developed to address critical issues of groundwater depletion and farming practices in a watershed in southwestern </a:t>
            </a:r>
            <a:r>
              <a:rPr lang="en-US" dirty="0" smtClean="0"/>
              <a:t>India</a:t>
            </a:r>
            <a:endParaRPr lang="en-US" dirty="0" smtClean="0"/>
          </a:p>
          <a:p>
            <a:pPr marL="742950" lvl="1" indent="-285750">
              <a:buFont typeface="Wingdings" panose="05000000000000000000" pitchFamily="2" charset="2"/>
              <a:buChar char="q"/>
              <a:defRPr/>
            </a:pPr>
            <a:r>
              <a:rPr lang="en-US" dirty="0" smtClean="0"/>
              <a:t>it structure </a:t>
            </a:r>
            <a:r>
              <a:rPr lang="en-US" dirty="0"/>
              <a:t>can be used in other </a:t>
            </a:r>
            <a:r>
              <a:rPr lang="en-US"/>
              <a:t>agricultural </a:t>
            </a:r>
            <a:r>
              <a:rPr lang="en-US" smtClean="0"/>
              <a:t>settings</a:t>
            </a:r>
            <a:endParaRPr lang="fr-FR" dirty="0"/>
          </a:p>
          <a:p>
            <a:pPr marL="1200150" lvl="2" indent="-285750">
              <a:buFont typeface="Arial" panose="020B0604020202020204" pitchFamily="34" charset="0"/>
              <a:buChar char="•"/>
              <a:defRPr/>
            </a:pPr>
            <a:endParaRPr lang="en-US" sz="900" i="1" dirty="0" smtClean="0"/>
          </a:p>
          <a:p>
            <a:pPr marL="1200150" lvl="2" indent="-285750">
              <a:buFont typeface="Arial" panose="020B0604020202020204" pitchFamily="34" charset="0"/>
              <a:buChar char="•"/>
              <a:defRPr/>
            </a:pPr>
            <a:endParaRPr lang="en-US" sz="900" i="1" dirty="0" smtClean="0"/>
          </a:p>
          <a:p>
            <a:pPr marL="1200150" lvl="2" indent="-285750">
              <a:buFont typeface="Arial" panose="020B0604020202020204" pitchFamily="34" charset="0"/>
              <a:buChar char="•"/>
              <a:defRPr/>
            </a:pPr>
            <a:endParaRPr lang="en-US" sz="900" i="1" dirty="0"/>
          </a:p>
          <a:p>
            <a:pPr algn="ctr">
              <a:defRPr/>
            </a:pPr>
            <a:r>
              <a:rPr lang="en-US" dirty="0" smtClean="0"/>
              <a:t>Contact: marion.robert@toulouse.inra.fr</a:t>
            </a:r>
            <a:endParaRPr lang="fr-FR" dirty="0" smtClean="0"/>
          </a:p>
        </p:txBody>
      </p:sp>
      <p:sp>
        <p:nvSpPr>
          <p:cNvPr id="5" name="Rectangle 4"/>
          <p:cNvSpPr/>
          <p:nvPr/>
        </p:nvSpPr>
        <p:spPr>
          <a:xfrm>
            <a:off x="575556" y="5154577"/>
            <a:ext cx="7992888" cy="938719"/>
          </a:xfrm>
          <a:prstGeom prst="rect">
            <a:avLst/>
          </a:prstGeom>
        </p:spPr>
        <p:txBody>
          <a:bodyPr wrap="square">
            <a:spAutoFit/>
          </a:bodyPr>
          <a:lstStyle/>
          <a:p>
            <a:pPr algn="just"/>
            <a:r>
              <a:rPr lang="en-US" sz="1100" b="1" cap="small" dirty="0"/>
              <a:t>Acknowledgements</a:t>
            </a:r>
            <a:endParaRPr lang="fr-FR" sz="1100" b="1" cap="small" dirty="0"/>
          </a:p>
          <a:p>
            <a:pPr algn="just"/>
            <a:r>
              <a:rPr lang="en-US" sz="1100" dirty="0" smtClean="0"/>
              <a:t>This </a:t>
            </a:r>
            <a:r>
              <a:rPr lang="en-US" sz="1100" dirty="0"/>
              <a:t>research work was funded by the Indo-French Centre for the Promotion of Advanced Research (CEFIPRA), the INRA flagship program on Adaptation to Climate Change of Agriculture and Forest (ACCAF) and the Doctoral School of the University of Toulouse (EDT). We are grateful to all the experts, farmers, and trainees who helped getting the data. A special thanks to Tony </a:t>
            </a:r>
            <a:r>
              <a:rPr lang="en-US" sz="1100" dirty="0" err="1"/>
              <a:t>Raveneau</a:t>
            </a:r>
            <a:r>
              <a:rPr lang="en-US" sz="1100" dirty="0"/>
              <a:t> and Ronan </a:t>
            </a:r>
            <a:r>
              <a:rPr lang="en-US" sz="1100" dirty="0" err="1"/>
              <a:t>Trepos</a:t>
            </a:r>
            <a:r>
              <a:rPr lang="en-US" sz="1100" dirty="0"/>
              <a:t> for their help with the computer implementation. </a:t>
            </a:r>
            <a:endParaRPr lang="fr-FR" sz="1100" dirty="0"/>
          </a:p>
        </p:txBody>
      </p:sp>
      <p:cxnSp>
        <p:nvCxnSpPr>
          <p:cNvPr id="7" name="Connecteur droit 6"/>
          <p:cNvCxnSpPr/>
          <p:nvPr/>
        </p:nvCxnSpPr>
        <p:spPr>
          <a:xfrm>
            <a:off x="395536" y="5154577"/>
            <a:ext cx="828092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50092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081154"/>
            <a:ext cx="9180512" cy="707886"/>
          </a:xfrm>
          <a:prstGeom prst="rect">
            <a:avLst/>
          </a:prstGeom>
          <a:noFill/>
        </p:spPr>
        <p:txBody>
          <a:bodyPr wrap="square" rtlCol="0">
            <a:spAutoFit/>
          </a:bodyPr>
          <a:lstStyle/>
          <a:p>
            <a:pPr algn="ctr"/>
            <a:r>
              <a:rPr lang="fr-FR" sz="4000" dirty="0" err="1" smtClean="0">
                <a:solidFill>
                  <a:schemeClr val="bg1"/>
                </a:solidFill>
              </a:rPr>
              <a:t>Thank</a:t>
            </a:r>
            <a:r>
              <a:rPr lang="fr-FR" sz="4000" dirty="0" smtClean="0">
                <a:solidFill>
                  <a:schemeClr val="bg1"/>
                </a:solidFill>
              </a:rPr>
              <a:t> </a:t>
            </a:r>
            <a:r>
              <a:rPr lang="fr-FR" sz="4000" dirty="0" err="1" smtClean="0">
                <a:solidFill>
                  <a:schemeClr val="bg1"/>
                </a:solidFill>
              </a:rPr>
              <a:t>you</a:t>
            </a:r>
            <a:r>
              <a:rPr lang="fr-FR" sz="4000" dirty="0" smtClean="0">
                <a:solidFill>
                  <a:schemeClr val="bg1"/>
                </a:solidFill>
              </a:rPr>
              <a:t> for </a:t>
            </a:r>
            <a:r>
              <a:rPr lang="fr-FR" sz="4000" dirty="0" err="1" smtClean="0">
                <a:solidFill>
                  <a:schemeClr val="bg1"/>
                </a:solidFill>
              </a:rPr>
              <a:t>your</a:t>
            </a:r>
            <a:r>
              <a:rPr lang="fr-FR" sz="4000" dirty="0" smtClean="0">
                <a:solidFill>
                  <a:schemeClr val="bg1"/>
                </a:solidFill>
              </a:rPr>
              <a:t> attention!</a:t>
            </a:r>
            <a:endParaRPr lang="fr-FR" sz="4000" dirty="0">
              <a:solidFill>
                <a:schemeClr val="bg1"/>
              </a:solidFill>
            </a:endParaRPr>
          </a:p>
        </p:txBody>
      </p:sp>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172463" cy="3129821"/>
          </a:xfrm>
          <a:prstGeom prst="rect">
            <a:avLst/>
          </a:prstGeom>
        </p:spPr>
      </p:pic>
      <p:pic>
        <p:nvPicPr>
          <p:cNvPr id="4"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2821" y="0"/>
            <a:ext cx="4207691" cy="3155768"/>
          </a:xfrm>
          <a:prstGeom prst="rect">
            <a:avLst/>
          </a:prstGeom>
        </p:spPr>
      </p:pic>
      <p:pic>
        <p:nvPicPr>
          <p:cNvPr id="5"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717032"/>
            <a:ext cx="4202708" cy="3152031"/>
          </a:xfrm>
          <a:prstGeom prst="rect">
            <a:avLst/>
          </a:prstGeom>
        </p:spPr>
      </p:pic>
      <p:pic>
        <p:nvPicPr>
          <p:cNvPr id="6"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6308" y="3735425"/>
            <a:ext cx="4207691" cy="3155768"/>
          </a:xfrm>
          <a:prstGeom prst="rect">
            <a:avLst/>
          </a:prstGeom>
        </p:spPr>
      </p:pic>
    </p:spTree>
    <p:extLst>
      <p:ext uri="{BB962C8B-B14F-4D97-AF65-F5344CB8AC3E}">
        <p14:creationId xmlns:p14="http://schemas.microsoft.com/office/powerpoint/2010/main" val="320473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580" y="1628800"/>
            <a:ext cx="7560840" cy="2862322"/>
          </a:xfrm>
          <a:prstGeom prst="rect">
            <a:avLst/>
          </a:prstGeom>
        </p:spPr>
        <p:txBody>
          <a:bodyPr wrap="square">
            <a:spAutoFit/>
          </a:bodyPr>
          <a:lstStyle/>
          <a:p>
            <a:r>
              <a:rPr lang="en-US" dirty="0" smtClean="0"/>
              <a:t>Model decisions </a:t>
            </a:r>
            <a:r>
              <a:rPr lang="en-US" dirty="0"/>
              <a:t>of farmers facing climate </a:t>
            </a:r>
            <a:r>
              <a:rPr lang="en-US" dirty="0" smtClean="0"/>
              <a:t>change</a:t>
            </a:r>
          </a:p>
          <a:p>
            <a:pPr marL="285750" indent="-285750">
              <a:buFont typeface="Wingdings" panose="05000000000000000000" pitchFamily="2" charset="2"/>
              <a:buChar char="q"/>
            </a:pPr>
            <a:r>
              <a:rPr lang="en-US" dirty="0" smtClean="0"/>
              <a:t>decisions </a:t>
            </a:r>
            <a:r>
              <a:rPr lang="en-US" dirty="0"/>
              <a:t>on investment in </a:t>
            </a:r>
            <a:r>
              <a:rPr lang="en-US" dirty="0" err="1"/>
              <a:t>borewell</a:t>
            </a:r>
            <a:r>
              <a:rPr lang="en-US" dirty="0"/>
              <a:t> irrigation </a:t>
            </a:r>
            <a:endParaRPr lang="en-US" dirty="0" smtClean="0"/>
          </a:p>
          <a:p>
            <a:pPr marL="285750" indent="-285750">
              <a:buFont typeface="Wingdings" panose="05000000000000000000" pitchFamily="2" charset="2"/>
              <a:buChar char="q"/>
            </a:pPr>
            <a:r>
              <a:rPr lang="en-US" dirty="0" smtClean="0"/>
              <a:t>decisions </a:t>
            </a:r>
            <a:r>
              <a:rPr lang="en-US" dirty="0"/>
              <a:t>on cropping </a:t>
            </a:r>
            <a:r>
              <a:rPr lang="en-US" dirty="0" smtClean="0"/>
              <a:t>systems and </a:t>
            </a:r>
            <a:r>
              <a:rPr lang="en-US" dirty="0"/>
              <a:t>irrigation water application rate on </a:t>
            </a:r>
            <a:r>
              <a:rPr lang="en-US" dirty="0" smtClean="0"/>
              <a:t>crops</a:t>
            </a:r>
          </a:p>
          <a:p>
            <a:endParaRPr lang="en-US" dirty="0"/>
          </a:p>
          <a:p>
            <a:endParaRPr lang="en-US" dirty="0"/>
          </a:p>
          <a:p>
            <a:r>
              <a:rPr lang="en-US" dirty="0" smtClean="0"/>
              <a:t>Test socio-economic </a:t>
            </a:r>
            <a:r>
              <a:rPr lang="en-US" dirty="0"/>
              <a:t>and water management policies under scenarios of climate </a:t>
            </a:r>
            <a:r>
              <a:rPr lang="en-US" dirty="0" smtClean="0"/>
              <a:t>change</a:t>
            </a:r>
          </a:p>
          <a:p>
            <a:pPr marL="285750" indent="-285750">
              <a:buFont typeface="Wingdings" panose="05000000000000000000" pitchFamily="2" charset="2"/>
              <a:buChar char="q"/>
            </a:pPr>
            <a:r>
              <a:rPr lang="en-US" dirty="0" smtClean="0"/>
              <a:t>subsidized </a:t>
            </a:r>
            <a:r>
              <a:rPr lang="en-US" dirty="0" err="1"/>
              <a:t>rainfed</a:t>
            </a:r>
            <a:r>
              <a:rPr lang="en-US" dirty="0"/>
              <a:t> </a:t>
            </a:r>
            <a:r>
              <a:rPr lang="en-US" dirty="0" smtClean="0"/>
              <a:t>crops</a:t>
            </a:r>
          </a:p>
          <a:p>
            <a:pPr marL="285750" indent="-285750">
              <a:buFont typeface="Wingdings" panose="05000000000000000000" pitchFamily="2" charset="2"/>
              <a:buChar char="q"/>
            </a:pPr>
            <a:r>
              <a:rPr lang="en-US" dirty="0" smtClean="0"/>
              <a:t>reform </a:t>
            </a:r>
            <a:r>
              <a:rPr lang="en-US" dirty="0"/>
              <a:t>of subsidized energy for </a:t>
            </a:r>
            <a:r>
              <a:rPr lang="en-US" dirty="0" smtClean="0"/>
              <a:t>irrigation</a:t>
            </a:r>
          </a:p>
          <a:p>
            <a:pPr marL="285750" indent="-285750">
              <a:buFont typeface="Wingdings" panose="05000000000000000000" pitchFamily="2" charset="2"/>
              <a:buChar char="q"/>
            </a:pPr>
            <a:r>
              <a:rPr lang="en-US" dirty="0" smtClean="0"/>
              <a:t>water </a:t>
            </a:r>
            <a:r>
              <a:rPr lang="en-US" dirty="0"/>
              <a:t>charge indexed on ambient groundwater </a:t>
            </a:r>
            <a:r>
              <a:rPr lang="en-US" dirty="0" smtClean="0"/>
              <a:t>level</a:t>
            </a: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Objectives</a:t>
            </a:r>
            <a:endParaRPr lang="fr-FR" sz="3200" b="1" dirty="0">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5845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Economic model</a:t>
            </a:r>
            <a:endParaRPr lang="fr-FR" sz="3200" b="1" dirty="0">
              <a:solidFill>
                <a:schemeClr val="accent3"/>
              </a:solidFill>
              <a:effectLst>
                <a:outerShdw blurRad="38100" dist="38100" dir="2700000" algn="tl">
                  <a:srgbClr val="000000">
                    <a:alpha val="43137"/>
                  </a:srgbClr>
                </a:outerShdw>
              </a:effectLst>
            </a:endParaRPr>
          </a:p>
        </p:txBody>
      </p:sp>
      <p:sp>
        <p:nvSpPr>
          <p:cNvPr id="5" name="Espace réservé du contenu 2"/>
          <p:cNvSpPr txBox="1">
            <a:spLocks/>
          </p:cNvSpPr>
          <p:nvPr/>
        </p:nvSpPr>
        <p:spPr>
          <a:xfrm>
            <a:off x="763960" y="980728"/>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2000" u="sng" dirty="0" smtClean="0"/>
              <a:t>Framework: </a:t>
            </a:r>
            <a:r>
              <a:rPr lang="en-US" sz="2000" dirty="0" smtClean="0"/>
              <a:t>bio-economic </a:t>
            </a:r>
            <a:r>
              <a:rPr lang="en-US" sz="2000" dirty="0"/>
              <a:t>model </a:t>
            </a:r>
            <a:r>
              <a:rPr lang="en-US" sz="2000" dirty="0" smtClean="0"/>
              <a:t>with season-specific </a:t>
            </a:r>
            <a:r>
              <a:rPr lang="en-US" sz="2000" dirty="0"/>
              <a:t>crop choice and </a:t>
            </a:r>
            <a:r>
              <a:rPr lang="en-US" sz="2000" dirty="0" smtClean="0"/>
              <a:t> </a:t>
            </a:r>
            <a:r>
              <a:rPr lang="en-US" sz="2000" dirty="0"/>
              <a:t>yearly investment decision in irrigation </a:t>
            </a:r>
            <a:r>
              <a:rPr lang="en-US" sz="2000" dirty="0" smtClean="0"/>
              <a:t>facilities </a:t>
            </a:r>
          </a:p>
          <a:p>
            <a:pPr marL="0" indent="0">
              <a:spcBef>
                <a:spcPts val="0"/>
              </a:spcBef>
              <a:buNone/>
              <a:defRPr/>
            </a:pPr>
            <a:r>
              <a:rPr lang="en-US" sz="2000" dirty="0" smtClean="0"/>
              <a:t>Stochastic dynamic programming approach</a:t>
            </a:r>
            <a:endParaRPr lang="fr-FR" sz="2000" dirty="0"/>
          </a:p>
          <a:p>
            <a:pPr marL="0" indent="0">
              <a:buNone/>
            </a:pPr>
            <a:endParaRPr lang="fr-FR" sz="2000" dirty="0" smtClean="0"/>
          </a:p>
          <a:p>
            <a:pPr marL="0" indent="0">
              <a:buNone/>
            </a:pPr>
            <a:r>
              <a:rPr lang="en-US" sz="2000" u="sng" dirty="0" smtClean="0"/>
              <a:t>Stages </a:t>
            </a:r>
            <a:r>
              <a:rPr lang="en-US" sz="2000" u="sng" dirty="0"/>
              <a:t>of the farmer decision-making </a:t>
            </a:r>
            <a:r>
              <a:rPr lang="en-US" sz="2000" u="sng" dirty="0" smtClean="0"/>
              <a:t>process:</a:t>
            </a:r>
            <a:endParaRPr lang="fr-FR" sz="2000" u="sng" dirty="0"/>
          </a:p>
        </p:txBody>
      </p:sp>
      <p:sp>
        <p:nvSpPr>
          <p:cNvPr id="6" name="Rectangle 5"/>
          <p:cNvSpPr/>
          <p:nvPr/>
        </p:nvSpPr>
        <p:spPr>
          <a:xfrm>
            <a:off x="323529" y="2852936"/>
            <a:ext cx="1684064" cy="461665"/>
          </a:xfrm>
          <a:prstGeom prst="rect">
            <a:avLst/>
          </a:prstGeom>
          <a:ln>
            <a:solidFill>
              <a:srgbClr val="FF0000"/>
            </a:solidFill>
          </a:ln>
        </p:spPr>
        <p:txBody>
          <a:bodyPr wrap="square">
            <a:spAutoFit/>
          </a:bodyPr>
          <a:lstStyle/>
          <a:p>
            <a:pPr algn="ctr"/>
            <a:r>
              <a:rPr lang="en-US" sz="1200" i="1" dirty="0">
                <a:solidFill>
                  <a:prstClr val="black"/>
                </a:solidFill>
              </a:rPr>
              <a:t>Beginning of the planning </a:t>
            </a:r>
            <a:r>
              <a:rPr lang="en-US" sz="1200" i="1" dirty="0" smtClean="0">
                <a:solidFill>
                  <a:prstClr val="black"/>
                </a:solidFill>
              </a:rPr>
              <a:t>horizon </a:t>
            </a:r>
            <a:endParaRPr lang="fr-FR" sz="1100" i="1" dirty="0"/>
          </a:p>
        </p:txBody>
      </p:sp>
      <p:sp>
        <p:nvSpPr>
          <p:cNvPr id="7" name="Rectangle 6"/>
          <p:cNvSpPr/>
          <p:nvPr/>
        </p:nvSpPr>
        <p:spPr>
          <a:xfrm>
            <a:off x="323528" y="3666510"/>
            <a:ext cx="1684065" cy="276999"/>
          </a:xfrm>
          <a:prstGeom prst="rect">
            <a:avLst/>
          </a:prstGeom>
          <a:ln>
            <a:solidFill>
              <a:srgbClr val="FF0000"/>
            </a:solidFill>
          </a:ln>
        </p:spPr>
        <p:txBody>
          <a:bodyPr wrap="square">
            <a:spAutoFit/>
          </a:bodyPr>
          <a:lstStyle/>
          <a:p>
            <a:pPr algn="ctr"/>
            <a:r>
              <a:rPr lang="en-US" sz="1200" i="1" dirty="0">
                <a:solidFill>
                  <a:prstClr val="black"/>
                </a:solidFill>
              </a:rPr>
              <a:t>Beginning of the year</a:t>
            </a:r>
            <a:endParaRPr lang="fr-FR" sz="1200" i="1" dirty="0">
              <a:solidFill>
                <a:prstClr val="black"/>
              </a:solidFill>
            </a:endParaRPr>
          </a:p>
        </p:txBody>
      </p:sp>
      <p:sp>
        <p:nvSpPr>
          <p:cNvPr id="8" name="Rectangle 7"/>
          <p:cNvSpPr/>
          <p:nvPr/>
        </p:nvSpPr>
        <p:spPr>
          <a:xfrm>
            <a:off x="323528" y="4149080"/>
            <a:ext cx="1665314" cy="461665"/>
          </a:xfrm>
          <a:prstGeom prst="rect">
            <a:avLst/>
          </a:prstGeom>
          <a:ln>
            <a:solidFill>
              <a:srgbClr val="FF0000"/>
            </a:solidFill>
          </a:ln>
        </p:spPr>
        <p:txBody>
          <a:bodyPr wrap="square">
            <a:spAutoFit/>
          </a:bodyPr>
          <a:lstStyle/>
          <a:p>
            <a:pPr algn="ctr"/>
            <a:r>
              <a:rPr lang="en-US" sz="1200" i="1" dirty="0">
                <a:solidFill>
                  <a:prstClr val="black"/>
                </a:solidFill>
              </a:rPr>
              <a:t>At the beginning of each growing </a:t>
            </a:r>
            <a:r>
              <a:rPr lang="en-US" sz="1200" i="1" dirty="0" smtClean="0">
                <a:solidFill>
                  <a:prstClr val="black"/>
                </a:solidFill>
              </a:rPr>
              <a:t>season </a:t>
            </a:r>
            <a:endParaRPr lang="fr-FR" sz="1200" i="1" dirty="0">
              <a:solidFill>
                <a:prstClr val="black"/>
              </a:solidFill>
            </a:endParaRPr>
          </a:p>
        </p:txBody>
      </p:sp>
      <p:sp>
        <p:nvSpPr>
          <p:cNvPr id="9" name="Rectangle 8"/>
          <p:cNvSpPr/>
          <p:nvPr/>
        </p:nvSpPr>
        <p:spPr>
          <a:xfrm>
            <a:off x="323528" y="4788441"/>
            <a:ext cx="1656186" cy="461665"/>
          </a:xfrm>
          <a:prstGeom prst="rect">
            <a:avLst/>
          </a:prstGeom>
          <a:ln>
            <a:solidFill>
              <a:srgbClr val="FF0000"/>
            </a:solidFill>
          </a:ln>
        </p:spPr>
        <p:txBody>
          <a:bodyPr wrap="square">
            <a:spAutoFit/>
          </a:bodyPr>
          <a:lstStyle/>
          <a:p>
            <a:pPr algn="ctr"/>
            <a:r>
              <a:rPr lang="en-US" sz="1200" i="1" dirty="0">
                <a:solidFill>
                  <a:prstClr val="black"/>
                </a:solidFill>
              </a:rPr>
              <a:t>For each growing </a:t>
            </a:r>
            <a:r>
              <a:rPr lang="en-US" sz="1200" i="1" dirty="0" smtClean="0">
                <a:solidFill>
                  <a:prstClr val="black"/>
                </a:solidFill>
              </a:rPr>
              <a:t>season </a:t>
            </a:r>
            <a:endParaRPr lang="fr-FR" sz="1200" i="1" dirty="0">
              <a:solidFill>
                <a:prstClr val="black"/>
              </a:solidFill>
            </a:endParaRPr>
          </a:p>
        </p:txBody>
      </p:sp>
      <p:sp>
        <p:nvSpPr>
          <p:cNvPr id="10" name="Rectangle 9"/>
          <p:cNvSpPr/>
          <p:nvPr/>
        </p:nvSpPr>
        <p:spPr>
          <a:xfrm>
            <a:off x="323528" y="5436513"/>
            <a:ext cx="1656185" cy="461665"/>
          </a:xfrm>
          <a:prstGeom prst="rect">
            <a:avLst/>
          </a:prstGeom>
          <a:ln>
            <a:solidFill>
              <a:srgbClr val="FF0000"/>
            </a:solidFill>
          </a:ln>
        </p:spPr>
        <p:txBody>
          <a:bodyPr wrap="square">
            <a:spAutoFit/>
          </a:bodyPr>
          <a:lstStyle/>
          <a:p>
            <a:pPr algn="ctr"/>
            <a:r>
              <a:rPr lang="en-US" sz="1200" i="1" dirty="0">
                <a:solidFill>
                  <a:prstClr val="black"/>
                </a:solidFill>
              </a:rPr>
              <a:t>For each growing </a:t>
            </a:r>
            <a:r>
              <a:rPr lang="en-US" sz="1200" i="1" dirty="0" smtClean="0">
                <a:solidFill>
                  <a:prstClr val="black"/>
                </a:solidFill>
              </a:rPr>
              <a:t>season </a:t>
            </a:r>
            <a:endParaRPr lang="fr-FR" sz="1200" i="1" dirty="0">
              <a:solidFill>
                <a:prstClr val="black"/>
              </a:solidFill>
            </a:endParaRPr>
          </a:p>
        </p:txBody>
      </p:sp>
      <p:sp>
        <p:nvSpPr>
          <p:cNvPr id="11" name="Rectangle 10"/>
          <p:cNvSpPr/>
          <p:nvPr/>
        </p:nvSpPr>
        <p:spPr>
          <a:xfrm>
            <a:off x="2123728" y="2730400"/>
            <a:ext cx="6994029" cy="3477875"/>
          </a:xfrm>
          <a:prstGeom prst="rect">
            <a:avLst/>
          </a:prstGeom>
        </p:spPr>
        <p:txBody>
          <a:bodyPr wrap="square">
            <a:spAutoFit/>
          </a:bodyPr>
          <a:lstStyle/>
          <a:p>
            <a:pPr marL="342900" lvl="0" indent="-342900">
              <a:buFont typeface="Arial" panose="020B0604020202020204" pitchFamily="34" charset="0"/>
              <a:buChar char="•"/>
            </a:pPr>
            <a:r>
              <a:rPr lang="en-US" sz="2000" dirty="0">
                <a:solidFill>
                  <a:prstClr val="black"/>
                </a:solidFill>
              </a:rPr>
              <a:t>Form expectation on several random variables (future </a:t>
            </a:r>
            <a:r>
              <a:rPr lang="en-US" sz="2000" dirty="0" smtClean="0">
                <a:solidFill>
                  <a:prstClr val="black"/>
                </a:solidFill>
              </a:rPr>
              <a:t>climate – probability of occurrence, </a:t>
            </a:r>
            <a:r>
              <a:rPr lang="en-US" sz="2000" dirty="0">
                <a:solidFill>
                  <a:prstClr val="black"/>
                </a:solidFill>
              </a:rPr>
              <a:t>future market prices for crops and groundwater availability for irrigation)</a:t>
            </a:r>
            <a:endParaRPr lang="fr-FR" sz="2000" dirty="0">
              <a:solidFill>
                <a:prstClr val="black"/>
              </a:solidFill>
            </a:endParaRPr>
          </a:p>
          <a:p>
            <a:pPr marL="342900" lvl="0" indent="-342900">
              <a:buFont typeface="Arial" panose="020B0604020202020204" pitchFamily="34" charset="0"/>
              <a:buChar char="•"/>
            </a:pPr>
            <a:r>
              <a:rPr lang="en-US" sz="2000" dirty="0">
                <a:solidFill>
                  <a:prstClr val="black"/>
                </a:solidFill>
              </a:rPr>
              <a:t>Decide whether to invest or not in irrigation, or to rely on rainfall for the coming year</a:t>
            </a:r>
            <a:endParaRPr lang="fr-FR" sz="2000" dirty="0">
              <a:solidFill>
                <a:prstClr val="black"/>
              </a:solidFill>
            </a:endParaRPr>
          </a:p>
          <a:p>
            <a:pPr marL="342900" lvl="0" indent="-342900">
              <a:buFont typeface="Arial" panose="020B0604020202020204" pitchFamily="34" charset="0"/>
              <a:buChar char="•"/>
            </a:pPr>
            <a:r>
              <a:rPr lang="en-US" sz="2000" dirty="0">
                <a:solidFill>
                  <a:prstClr val="black"/>
                </a:solidFill>
              </a:rPr>
              <a:t>Decide on the type of crops to grow and plot size</a:t>
            </a:r>
          </a:p>
          <a:p>
            <a:pPr marL="342900" lvl="0" indent="-342900">
              <a:buFont typeface="Arial" panose="020B0604020202020204" pitchFamily="34" charset="0"/>
              <a:buChar char="•"/>
            </a:pPr>
            <a:r>
              <a:rPr lang="en-US" sz="2000" dirty="0">
                <a:solidFill>
                  <a:prstClr val="black"/>
                </a:solidFill>
              </a:rPr>
              <a:t>Decide on the irrigation-water application rate for each crop, given total water availability and observed rainfall</a:t>
            </a:r>
            <a:endParaRPr lang="fr-FR" sz="2000" dirty="0">
              <a:solidFill>
                <a:prstClr val="black"/>
              </a:solidFill>
            </a:endParaRPr>
          </a:p>
          <a:p>
            <a:pPr marL="342900" lvl="0" indent="-342900">
              <a:buFont typeface="Arial" panose="020B0604020202020204" pitchFamily="34" charset="0"/>
              <a:buChar char="•"/>
            </a:pPr>
            <a:r>
              <a:rPr lang="en-US" sz="2000" dirty="0">
                <a:solidFill>
                  <a:prstClr val="black"/>
                </a:solidFill>
              </a:rPr>
              <a:t>Follow a set of irrigation rules to obtain the “best” crop yield, given the irrigation equipment, the selected crop, the actual climatic conditions. </a:t>
            </a:r>
            <a:endParaRPr lang="fr-FR" sz="2000" dirty="0">
              <a:solidFill>
                <a:prstClr val="black"/>
              </a:solidFill>
            </a:endParaRPr>
          </a:p>
        </p:txBody>
      </p:sp>
      <p:sp>
        <p:nvSpPr>
          <p:cNvPr id="12" name="Rectangle 11"/>
          <p:cNvSpPr/>
          <p:nvPr/>
        </p:nvSpPr>
        <p:spPr>
          <a:xfrm>
            <a:off x="1376772" y="6239053"/>
            <a:ext cx="6795628" cy="646331"/>
          </a:xfrm>
          <a:prstGeom prst="rect">
            <a:avLst/>
          </a:prstGeom>
        </p:spPr>
        <p:txBody>
          <a:bodyPr wrap="square">
            <a:spAutoFit/>
          </a:bodyPr>
          <a:lstStyle/>
          <a:p>
            <a:r>
              <a:rPr lang="en-US" sz="1200" dirty="0">
                <a:solidFill>
                  <a:schemeClr val="bg1"/>
                </a:solidFill>
              </a:rPr>
              <a:t>Robert, M., </a:t>
            </a:r>
            <a:r>
              <a:rPr lang="en-US" sz="1200" dirty="0" err="1">
                <a:solidFill>
                  <a:schemeClr val="bg1"/>
                </a:solidFill>
              </a:rPr>
              <a:t>Bergez</a:t>
            </a:r>
            <a:r>
              <a:rPr lang="en-US" sz="1200" dirty="0">
                <a:solidFill>
                  <a:schemeClr val="bg1"/>
                </a:solidFill>
              </a:rPr>
              <a:t>, J.E., Thomas, A., (2016) A stochastic dynamic programming approach to analyze adaptation to climate change - application to groundwater irrigation in India</a:t>
            </a:r>
            <a:r>
              <a:rPr lang="fr-FR" sz="1200" dirty="0">
                <a:solidFill>
                  <a:schemeClr val="bg1"/>
                </a:solidFill>
              </a:rPr>
              <a:t>, </a:t>
            </a:r>
            <a:r>
              <a:rPr lang="en-US" sz="1200" i="1" dirty="0">
                <a:solidFill>
                  <a:schemeClr val="bg1"/>
                </a:solidFill>
              </a:rPr>
              <a:t>European Journal of Operational Research</a:t>
            </a:r>
            <a:r>
              <a:rPr lang="en-US" sz="1200" dirty="0">
                <a:solidFill>
                  <a:schemeClr val="bg1"/>
                </a:solidFill>
              </a:rPr>
              <a:t> (to be submitted)</a:t>
            </a:r>
            <a:endParaRPr lang="fr-FR" sz="1200" dirty="0">
              <a:solidFill>
                <a:schemeClr val="bg1"/>
              </a:solidFill>
            </a:endParaRPr>
          </a:p>
        </p:txBody>
      </p:sp>
    </p:spTree>
    <p:extLst>
      <p:ext uri="{BB962C8B-B14F-4D97-AF65-F5344CB8AC3E}">
        <p14:creationId xmlns:p14="http://schemas.microsoft.com/office/powerpoint/2010/main" val="3740831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Economic model</a:t>
            </a:r>
            <a:endParaRPr lang="fr-FR" sz="3200" b="1" dirty="0">
              <a:solidFill>
                <a:schemeClr val="accent3"/>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5" name="Espace réservé du contenu 2"/>
              <p:cNvSpPr txBox="1">
                <a:spLocks/>
              </p:cNvSpPr>
              <p:nvPr/>
            </p:nvSpPr>
            <p:spPr>
              <a:xfrm>
                <a:off x="611560" y="980728"/>
                <a:ext cx="8776592" cy="58141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1800" i="1" dirty="0" smtClean="0"/>
                  <a:t>T</a:t>
                </a:r>
                <a:r>
                  <a:rPr lang="en-US" sz="1800" dirty="0"/>
                  <a:t> </a:t>
                </a:r>
                <a:r>
                  <a:rPr lang="en-US" sz="1800" dirty="0" smtClean="0"/>
                  <a:t>= years of </a:t>
                </a:r>
                <a:r>
                  <a:rPr lang="en-US" sz="1800" dirty="0"/>
                  <a:t>the planning </a:t>
                </a:r>
                <a:r>
                  <a:rPr lang="en-US" sz="1800" dirty="0" smtClean="0"/>
                  <a:t>horizon</a:t>
                </a:r>
              </a:p>
              <a:p>
                <a:pPr marL="0" indent="0">
                  <a:spcBef>
                    <a:spcPts val="0"/>
                  </a:spcBef>
                  <a:buNone/>
                  <a:defRPr/>
                </a:pPr>
                <a:r>
                  <a:rPr lang="en-US" sz="1800" i="1" dirty="0"/>
                  <a:t>B</a:t>
                </a:r>
                <a:r>
                  <a:rPr lang="en-US" sz="1800" dirty="0"/>
                  <a:t> </a:t>
                </a:r>
                <a:r>
                  <a:rPr lang="en-US" sz="1800" dirty="0" smtClean="0"/>
                  <a:t>= number of plots </a:t>
                </a:r>
              </a:p>
              <a:p>
                <a:pPr marL="0" indent="0">
                  <a:spcBef>
                    <a:spcPts val="0"/>
                  </a:spcBef>
                  <a:buNone/>
                  <a:defRPr/>
                </a:pPr>
                <a:r>
                  <a:rPr lang="en-US" sz="1800" i="1" dirty="0" smtClean="0"/>
                  <a:t>C = n</a:t>
                </a:r>
                <a:r>
                  <a:rPr lang="en-US" sz="1800" dirty="0" smtClean="0"/>
                  <a:t>umber </a:t>
                </a:r>
                <a:r>
                  <a:rPr lang="en-US" sz="1800" dirty="0"/>
                  <a:t>of </a:t>
                </a:r>
                <a:r>
                  <a:rPr lang="en-US" sz="1800" dirty="0" smtClean="0"/>
                  <a:t>crops</a:t>
                </a:r>
              </a:p>
              <a:p>
                <a:pPr marL="0" indent="0">
                  <a:spcBef>
                    <a:spcPts val="0"/>
                  </a:spcBef>
                  <a:buNone/>
                  <a:defRPr/>
                </a:pPr>
                <a:r>
                  <a:rPr lang="en-US" sz="1800" i="1" dirty="0" smtClean="0"/>
                  <a:t>τ </a:t>
                </a:r>
                <a:r>
                  <a:rPr lang="en-US" sz="1800" i="1" dirty="0"/>
                  <a:t>= S</a:t>
                </a:r>
                <a:r>
                  <a:rPr lang="en-US" sz="1800" i="1" baseline="-25000" dirty="0"/>
                  <a:t>1</a:t>
                </a:r>
                <a:r>
                  <a:rPr lang="en-US" sz="1800" i="1" dirty="0"/>
                  <a:t>, </a:t>
                </a:r>
                <a:r>
                  <a:rPr lang="en-US" sz="1800" i="1" dirty="0" smtClean="0"/>
                  <a:t>S</a:t>
                </a:r>
                <a:r>
                  <a:rPr lang="en-US" sz="1800" i="1" baseline="-25000" dirty="0" smtClean="0"/>
                  <a:t>2</a:t>
                </a:r>
                <a:r>
                  <a:rPr lang="en-US" sz="1800" dirty="0"/>
                  <a:t> cropping seasons </a:t>
                </a:r>
                <a:endParaRPr lang="en-US" sz="1800" dirty="0" smtClean="0"/>
              </a:p>
              <a:p>
                <a:pPr marL="0" indent="0">
                  <a:spcBef>
                    <a:spcPts val="0"/>
                  </a:spcBef>
                  <a:buNone/>
                  <a:defRPr/>
                </a:pPr>
                <a14:m>
                  <m:oMath xmlns:m="http://schemas.openxmlformats.org/officeDocument/2006/math">
                    <m:sSub>
                      <m:sSubPr>
                        <m:ctrlPr>
                          <a:rPr lang="fr-FR" sz="1800" i="1">
                            <a:latin typeface="Cambria Math"/>
                          </a:rPr>
                        </m:ctrlPr>
                      </m:sSubPr>
                      <m:e>
                        <m:r>
                          <a:rPr lang="en-US" sz="1800" i="1">
                            <a:latin typeface="Cambria Math"/>
                          </a:rPr>
                          <m:t>𝑆𝑒𝑎𝑠𝑜𝑛</m:t>
                        </m:r>
                        <m:r>
                          <a:rPr lang="en-US" sz="1800" i="1">
                            <a:latin typeface="Cambria Math"/>
                          </a:rPr>
                          <m:t>1</m:t>
                        </m:r>
                      </m:e>
                      <m:sub>
                        <m:r>
                          <a:rPr lang="en-US" sz="1800" i="1">
                            <a:latin typeface="Cambria Math"/>
                          </a:rPr>
                          <m:t>𝑙𝑒𝑛𝑔𝑡h</m:t>
                        </m:r>
                      </m:sub>
                    </m:sSub>
                  </m:oMath>
                </a14:m>
                <a:r>
                  <a:rPr lang="en-US" sz="1800" dirty="0" smtClean="0"/>
                  <a:t>, </a:t>
                </a:r>
                <a14:m>
                  <m:oMath xmlns:m="http://schemas.openxmlformats.org/officeDocument/2006/math">
                    <m:sSub>
                      <m:sSubPr>
                        <m:ctrlPr>
                          <a:rPr lang="fr-FR" sz="1800" i="1">
                            <a:latin typeface="Cambria Math"/>
                          </a:rPr>
                        </m:ctrlPr>
                      </m:sSubPr>
                      <m:e>
                        <m:r>
                          <a:rPr lang="en-US" sz="1800" i="1">
                            <a:latin typeface="Cambria Math"/>
                          </a:rPr>
                          <m:t>𝑆𝑒𝑎𝑠𝑜𝑛</m:t>
                        </m:r>
                        <m:r>
                          <a:rPr lang="en-US" sz="1800" i="1">
                            <a:latin typeface="Cambria Math"/>
                          </a:rPr>
                          <m:t>2</m:t>
                        </m:r>
                      </m:e>
                      <m:sub>
                        <m:r>
                          <a:rPr lang="en-US" sz="1800" i="1">
                            <a:latin typeface="Cambria Math"/>
                          </a:rPr>
                          <m:t>𝑙𝑒𝑛𝑔𝑡h</m:t>
                        </m:r>
                      </m:sub>
                    </m:sSub>
                  </m:oMath>
                </a14:m>
                <a:r>
                  <a:rPr lang="en-US" sz="1800" dirty="0" smtClean="0"/>
                  <a:t> = cropping season duration</a:t>
                </a:r>
                <a:endParaRPr lang="fr-FR" sz="1800" dirty="0" smtClean="0"/>
              </a:p>
              <a:p>
                <a:pPr marL="0" indent="0">
                  <a:spcBef>
                    <a:spcPts val="0"/>
                  </a:spcBef>
                  <a:buNone/>
                  <a:defRPr/>
                </a:pPr>
                <a:endParaRPr lang="en-US" sz="1800" dirty="0" smtClean="0"/>
              </a:p>
              <a:p>
                <a:pPr marL="0" indent="0">
                  <a:spcBef>
                    <a:spcPts val="0"/>
                  </a:spcBef>
                  <a:buNone/>
                  <a:defRPr/>
                </a:pPr>
                <a:r>
                  <a:rPr lang="en-US" sz="1800" u="sng" dirty="0" smtClean="0"/>
                  <a:t>Rainfall expectations:</a:t>
                </a:r>
              </a:p>
              <a:p>
                <a:pPr marL="0" indent="0">
                  <a:spcBef>
                    <a:spcPts val="0"/>
                  </a:spcBef>
                  <a:buNone/>
                  <a:defRPr/>
                </a:pPr>
                <a:r>
                  <a:rPr lang="en-US" sz="1800" dirty="0" smtClean="0"/>
                  <a:t>Distributed </a:t>
                </a:r>
                <a:r>
                  <a:rPr lang="en-US" sz="1800" dirty="0"/>
                  <a:t>according to a discrete distribution of five profiles </a:t>
                </a:r>
                <a:r>
                  <a:rPr lang="en-US" sz="1800" dirty="0" smtClean="0"/>
                  <a:t>(</a:t>
                </a:r>
                <a:r>
                  <a:rPr lang="en-US" sz="1800" dirty="0" err="1" smtClean="0"/>
                  <a:t>i</a:t>
                </a:r>
                <a:r>
                  <a:rPr lang="en-US" sz="1800" dirty="0" smtClean="0"/>
                  <a:t> = poor</a:t>
                </a:r>
                <a:r>
                  <a:rPr lang="en-US" sz="1800" dirty="0"/>
                  <a:t>, below average, average, above average or </a:t>
                </a:r>
                <a:r>
                  <a:rPr lang="en-US" sz="1800" dirty="0" smtClean="0"/>
                  <a:t>good)</a:t>
                </a:r>
              </a:p>
              <a:p>
                <a:pPr marL="0" indent="0">
                  <a:spcBef>
                    <a:spcPts val="0"/>
                  </a:spcBef>
                  <a:buNone/>
                  <a:defRPr/>
                </a:pPr>
                <a14:m>
                  <m:oMath xmlns:m="http://schemas.openxmlformats.org/officeDocument/2006/math">
                    <m:sSub>
                      <m:sSubPr>
                        <m:ctrlPr>
                          <a:rPr lang="fr-FR" sz="1800" i="1">
                            <a:latin typeface="Cambria Math"/>
                          </a:rPr>
                        </m:ctrlPr>
                      </m:sSubPr>
                      <m:e>
                        <m:r>
                          <a:rPr lang="en-US" sz="1800" i="1">
                            <a:latin typeface="Cambria Math"/>
                          </a:rPr>
                          <m:t>𝑟𝑎𝑖𝑛</m:t>
                        </m:r>
                      </m:e>
                      <m:sub>
                        <m:r>
                          <a:rPr lang="en-US" sz="1800" i="1">
                            <a:latin typeface="Cambria Math"/>
                          </a:rPr>
                          <m:t>𝑆</m:t>
                        </m:r>
                        <m:r>
                          <a:rPr lang="en-US" sz="1800" i="1">
                            <a:latin typeface="Cambria Math"/>
                          </a:rPr>
                          <m:t>1</m:t>
                        </m:r>
                      </m:sub>
                    </m:sSub>
                  </m:oMath>
                </a14:m>
                <a:r>
                  <a:rPr lang="en-US" sz="1800" dirty="0"/>
                  <a:t> and </a:t>
                </a:r>
                <a14:m>
                  <m:oMath xmlns:m="http://schemas.openxmlformats.org/officeDocument/2006/math">
                    <m:sSub>
                      <m:sSubPr>
                        <m:ctrlPr>
                          <a:rPr lang="fr-FR" sz="1800" i="1">
                            <a:latin typeface="Cambria Math"/>
                          </a:rPr>
                        </m:ctrlPr>
                      </m:sSubPr>
                      <m:e>
                        <m:r>
                          <a:rPr lang="en-US" sz="1800" i="1">
                            <a:latin typeface="Cambria Math"/>
                          </a:rPr>
                          <m:t>𝑟𝑎𝑖𝑛</m:t>
                        </m:r>
                      </m:e>
                      <m:sub>
                        <m:r>
                          <a:rPr lang="en-US" sz="1800" i="1">
                            <a:latin typeface="Cambria Math"/>
                          </a:rPr>
                          <m:t>𝑆</m:t>
                        </m:r>
                        <m:r>
                          <a:rPr lang="en-US" sz="1800" i="1">
                            <a:latin typeface="Cambria Math"/>
                          </a:rPr>
                          <m:t>2</m:t>
                        </m:r>
                      </m:sub>
                    </m:sSub>
                  </m:oMath>
                </a14:m>
                <a:r>
                  <a:rPr lang="en-US" sz="1800" dirty="0" smtClean="0"/>
                  <a:t>= average </a:t>
                </a:r>
                <a:r>
                  <a:rPr lang="en-US" sz="1800" dirty="0"/>
                  <a:t>season-specific rainfall </a:t>
                </a:r>
                <a:r>
                  <a:rPr lang="en-US" sz="1800" dirty="0" smtClean="0"/>
                  <a:t>level</a:t>
                </a:r>
              </a:p>
              <a:p>
                <a:pPr marL="0" indent="0">
                  <a:spcBef>
                    <a:spcPts val="0"/>
                  </a:spcBef>
                  <a:buNone/>
                  <a:defRPr/>
                </a:pPr>
                <a14:m>
                  <m:oMath xmlns:m="http://schemas.openxmlformats.org/officeDocument/2006/math">
                    <m:sSub>
                      <m:sSubPr>
                        <m:ctrlPr>
                          <a:rPr lang="fr-FR" sz="1800" i="1">
                            <a:latin typeface="Cambria Math"/>
                          </a:rPr>
                        </m:ctrlPr>
                      </m:sSubPr>
                      <m:e>
                        <m:r>
                          <a:rPr lang="en-US" sz="1800" i="1">
                            <a:latin typeface="Cambria Math"/>
                          </a:rPr>
                          <m:t>𝑝𝑟</m:t>
                        </m:r>
                      </m:e>
                      <m:sub>
                        <m:r>
                          <a:rPr lang="en-US" sz="1800" i="1">
                            <a:latin typeface="Cambria Math"/>
                          </a:rPr>
                          <m:t>𝑆</m:t>
                        </m:r>
                        <m:r>
                          <a:rPr lang="en-US" sz="1800" i="1">
                            <a:latin typeface="Cambria Math"/>
                          </a:rPr>
                          <m:t>1</m:t>
                        </m:r>
                      </m:sub>
                    </m:sSub>
                  </m:oMath>
                </a14:m>
                <a:r>
                  <a:rPr lang="en-US" sz="1800" dirty="0"/>
                  <a:t> and </a:t>
                </a:r>
                <a14:m>
                  <m:oMath xmlns:m="http://schemas.openxmlformats.org/officeDocument/2006/math">
                    <m:sSub>
                      <m:sSubPr>
                        <m:ctrlPr>
                          <a:rPr lang="fr-FR" sz="1800" i="1">
                            <a:latin typeface="Cambria Math"/>
                          </a:rPr>
                        </m:ctrlPr>
                      </m:sSubPr>
                      <m:e>
                        <m:r>
                          <a:rPr lang="en-US" sz="1800" i="1">
                            <a:latin typeface="Cambria Math"/>
                          </a:rPr>
                          <m:t>𝑝𝑟</m:t>
                        </m:r>
                      </m:e>
                      <m:sub>
                        <m:r>
                          <a:rPr lang="en-US" sz="1800" i="1">
                            <a:latin typeface="Cambria Math"/>
                          </a:rPr>
                          <m:t>𝑆</m:t>
                        </m:r>
                        <m:r>
                          <a:rPr lang="en-US" sz="1800" i="1">
                            <a:latin typeface="Cambria Math"/>
                          </a:rPr>
                          <m:t>2</m:t>
                        </m:r>
                      </m:sub>
                    </m:sSub>
                  </m:oMath>
                </a14:m>
                <a:r>
                  <a:rPr lang="en-US" sz="1800" dirty="0" smtClean="0"/>
                  <a:t> = probability </a:t>
                </a:r>
                <a:r>
                  <a:rPr lang="en-US" sz="1800" dirty="0"/>
                  <a:t>of occurrence of each rainfall </a:t>
                </a:r>
                <a:r>
                  <a:rPr lang="en-US" sz="1800" dirty="0" smtClean="0"/>
                  <a:t>regime </a:t>
                </a:r>
                <a:r>
                  <a:rPr lang="en-US" sz="1800" i="1" dirty="0" smtClean="0"/>
                  <a:t>(</a:t>
                </a:r>
                <a:r>
                  <a:rPr lang="en-US" sz="1800" i="1" dirty="0" err="1" smtClean="0"/>
                  <a:t>Maddur</a:t>
                </a:r>
                <a:r>
                  <a:rPr lang="en-US" sz="1800" i="1" dirty="0" smtClean="0"/>
                  <a:t> climatic series)</a:t>
                </a:r>
                <a:endParaRPr lang="fr-FR" sz="1800" i="1" u="sng" dirty="0"/>
              </a:p>
              <a:p>
                <a:pPr marL="0" indent="0">
                  <a:buNone/>
                </a:pPr>
                <a:endParaRPr lang="en-US" sz="1800" dirty="0" smtClean="0"/>
              </a:p>
              <a:p>
                <a:pPr marL="0" indent="0">
                  <a:buNone/>
                </a:pPr>
                <a:r>
                  <a:rPr lang="en-US" sz="1800" u="sng" dirty="0" smtClean="0"/>
                  <a:t>Crop price expectations:</a:t>
                </a:r>
              </a:p>
              <a:p>
                <a:pPr marL="0" indent="0">
                  <a:buNone/>
                </a:pPr>
                <a14:m>
                  <m:oMath xmlns:m="http://schemas.openxmlformats.org/officeDocument/2006/math">
                    <m:sSub>
                      <m:sSubPr>
                        <m:ctrlPr>
                          <a:rPr lang="fr-FR" sz="1800" i="1">
                            <a:latin typeface="Cambria Math"/>
                          </a:rPr>
                        </m:ctrlPr>
                      </m:sSubPr>
                      <m:e>
                        <m:r>
                          <a:rPr lang="en-US" sz="1800" i="1">
                            <a:latin typeface="Cambria Math"/>
                          </a:rPr>
                          <m:t>𝑃𝑅𝐼𝐶𝐸</m:t>
                        </m:r>
                      </m:e>
                      <m:sub>
                        <m:r>
                          <a:rPr lang="en-US" sz="1800" i="1">
                            <a:latin typeface="Cambria Math"/>
                          </a:rPr>
                          <m:t>𝑐</m:t>
                        </m:r>
                      </m:sub>
                    </m:sSub>
                  </m:oMath>
                </a14:m>
                <a:r>
                  <a:rPr lang="en-US" sz="1800" dirty="0"/>
                  <a:t> = </a:t>
                </a:r>
                <a14:m>
                  <m:oMath xmlns:m="http://schemas.openxmlformats.org/officeDocument/2006/math">
                    <m:r>
                      <a:rPr lang="en-US" sz="1800" i="1">
                        <a:latin typeface="Cambria Math"/>
                      </a:rPr>
                      <m:t> </m:t>
                    </m:r>
                    <m:sSub>
                      <m:sSubPr>
                        <m:ctrlPr>
                          <a:rPr lang="fr-FR" sz="1800" i="1">
                            <a:latin typeface="Cambria Math"/>
                          </a:rPr>
                        </m:ctrlPr>
                      </m:sSubPr>
                      <m:e>
                        <m:r>
                          <a:rPr lang="en-US" sz="1800" i="1">
                            <a:latin typeface="Cambria Math"/>
                          </a:rPr>
                          <m:t>𝑅𝐸𝐹</m:t>
                        </m:r>
                      </m:e>
                      <m:sub>
                        <m:r>
                          <a:rPr lang="en-US" sz="1800" i="1">
                            <a:latin typeface="Cambria Math"/>
                          </a:rPr>
                          <m:t>𝑐</m:t>
                        </m:r>
                      </m:sub>
                    </m:sSub>
                  </m:oMath>
                </a14:m>
                <a:r>
                  <a:rPr lang="en-US" sz="1800" dirty="0"/>
                  <a:t>*</a:t>
                </a:r>
                <a:r>
                  <a:rPr lang="en-US" sz="1800" i="1" dirty="0"/>
                  <a:t> </a:t>
                </a:r>
                <a14:m>
                  <m:oMath xmlns:m="http://schemas.openxmlformats.org/officeDocument/2006/math">
                    <m:sSub>
                      <m:sSubPr>
                        <m:ctrlPr>
                          <a:rPr lang="fr-FR" sz="1800" i="1">
                            <a:latin typeface="Cambria Math"/>
                          </a:rPr>
                        </m:ctrlPr>
                      </m:sSubPr>
                      <m:e>
                        <m:r>
                          <a:rPr lang="en-US" sz="1800" i="1">
                            <a:latin typeface="Cambria Math"/>
                          </a:rPr>
                          <m:t>𝛼</m:t>
                        </m:r>
                      </m:e>
                      <m:sub>
                        <m:r>
                          <a:rPr lang="en-US" sz="1800" i="1">
                            <a:latin typeface="Cambria Math"/>
                          </a:rPr>
                          <m:t>𝑖</m:t>
                        </m:r>
                      </m:sub>
                    </m:sSub>
                  </m:oMath>
                </a14:m>
                <a:endParaRPr lang="en-US" sz="1800" i="1" dirty="0" smtClean="0"/>
              </a:p>
              <a:p>
                <a:pPr marL="0" indent="0">
                  <a:buNone/>
                </a:pPr>
                <a14:m>
                  <m:oMath xmlns:m="http://schemas.openxmlformats.org/officeDocument/2006/math">
                    <m:sSub>
                      <m:sSubPr>
                        <m:ctrlPr>
                          <a:rPr lang="fr-FR" sz="1400" i="1">
                            <a:latin typeface="Cambria Math"/>
                          </a:rPr>
                        </m:ctrlPr>
                      </m:sSubPr>
                      <m:e>
                        <m:r>
                          <a:rPr lang="en-US" sz="1400" i="1">
                            <a:latin typeface="Cambria Math"/>
                          </a:rPr>
                          <m:t>𝑅𝐸𝐹</m:t>
                        </m:r>
                      </m:e>
                      <m:sub>
                        <m:r>
                          <a:rPr lang="en-US" sz="1400" i="1">
                            <a:latin typeface="Cambria Math"/>
                          </a:rPr>
                          <m:t>𝑐</m:t>
                        </m:r>
                      </m:sub>
                    </m:sSub>
                  </m:oMath>
                </a14:m>
                <a:r>
                  <a:rPr lang="en-US" sz="1400" dirty="0"/>
                  <a:t>= reference price </a:t>
                </a:r>
                <a:r>
                  <a:rPr lang="en-US" sz="1400" dirty="0" smtClean="0"/>
                  <a:t> </a:t>
                </a:r>
                <a:r>
                  <a:rPr lang="en-US" sz="1400" i="1" dirty="0" smtClean="0"/>
                  <a:t>(district data - Indian </a:t>
                </a:r>
                <a:r>
                  <a:rPr lang="en-US" sz="1400" i="1" dirty="0"/>
                  <a:t>Ministry of Agriculture and Cooperation / National Informatics Center)</a:t>
                </a:r>
                <a:endParaRPr lang="fr-FR" sz="1400" i="1" dirty="0"/>
              </a:p>
              <a:p>
                <a:pPr marL="0" indent="0">
                  <a:buNone/>
                </a:pPr>
                <a14:m>
                  <m:oMath xmlns:m="http://schemas.openxmlformats.org/officeDocument/2006/math">
                    <m:sSub>
                      <m:sSubPr>
                        <m:ctrlPr>
                          <a:rPr lang="fr-FR" sz="1400" i="1">
                            <a:latin typeface="Cambria Math"/>
                          </a:rPr>
                        </m:ctrlPr>
                      </m:sSubPr>
                      <m:e>
                        <m:r>
                          <a:rPr lang="en-US" sz="1400" i="1">
                            <a:latin typeface="Cambria Math"/>
                          </a:rPr>
                          <m:t>𝛼</m:t>
                        </m:r>
                      </m:e>
                      <m:sub>
                        <m:r>
                          <a:rPr lang="en-US" sz="1400" i="1">
                            <a:latin typeface="Cambria Math"/>
                          </a:rPr>
                          <m:t>𝑖</m:t>
                        </m:r>
                      </m:sub>
                    </m:sSub>
                  </m:oMath>
                </a14:m>
                <a:r>
                  <a:rPr lang="en-US" sz="1400" dirty="0"/>
                  <a:t>= crop price elasticity with respect to rainfall regime </a:t>
                </a:r>
                <a:r>
                  <a:rPr lang="en-US" sz="1400" dirty="0" err="1" smtClean="0"/>
                  <a:t>i</a:t>
                </a:r>
                <a:endParaRPr lang="en-US" sz="1400" dirty="0" smtClean="0"/>
              </a:p>
            </p:txBody>
          </p:sp>
        </mc:Choice>
        <mc:Fallback xmlns="">
          <p:sp>
            <p:nvSpPr>
              <p:cNvPr id="5" name="Espace réservé du contenu 2"/>
              <p:cNvSpPr txBox="1">
                <a:spLocks noRot="1" noChangeAspect="1" noMove="1" noResize="1" noEditPoints="1" noAdjustHandles="1" noChangeArrowheads="1" noChangeShapeType="1" noTextEdit="1"/>
              </p:cNvSpPr>
              <p:nvPr/>
            </p:nvSpPr>
            <p:spPr>
              <a:xfrm>
                <a:off x="611560" y="980728"/>
                <a:ext cx="8776592" cy="5814195"/>
              </a:xfrm>
              <a:prstGeom prst="rect">
                <a:avLst/>
              </a:prstGeom>
              <a:blipFill rotWithShape="1">
                <a:blip r:embed="rId3"/>
                <a:stretch>
                  <a:fillRect l="-556" t="-524"/>
                </a:stretch>
              </a:blipFill>
            </p:spPr>
            <p:txBody>
              <a:bodyPr/>
              <a:lstStyle/>
              <a:p>
                <a:r>
                  <a:rPr lang="fr-FR">
                    <a:noFill/>
                  </a:rPr>
                  <a:t> </a:t>
                </a:r>
              </a:p>
            </p:txBody>
          </p:sp>
        </mc:Fallback>
      </mc:AlternateContent>
      <p:sp>
        <p:nvSpPr>
          <p:cNvPr id="4" name="Rectangle 3"/>
          <p:cNvSpPr/>
          <p:nvPr/>
        </p:nvSpPr>
        <p:spPr>
          <a:xfrm>
            <a:off x="1376772" y="6239053"/>
            <a:ext cx="6795628" cy="646331"/>
          </a:xfrm>
          <a:prstGeom prst="rect">
            <a:avLst/>
          </a:prstGeom>
        </p:spPr>
        <p:txBody>
          <a:bodyPr wrap="square">
            <a:spAutoFit/>
          </a:bodyPr>
          <a:lstStyle/>
          <a:p>
            <a:r>
              <a:rPr lang="en-US" sz="1200" dirty="0">
                <a:solidFill>
                  <a:schemeClr val="bg1"/>
                </a:solidFill>
              </a:rPr>
              <a:t>Robert, M., </a:t>
            </a:r>
            <a:r>
              <a:rPr lang="en-US" sz="1200" dirty="0" err="1">
                <a:solidFill>
                  <a:schemeClr val="bg1"/>
                </a:solidFill>
              </a:rPr>
              <a:t>Bergez</a:t>
            </a:r>
            <a:r>
              <a:rPr lang="en-US" sz="1200" dirty="0">
                <a:solidFill>
                  <a:schemeClr val="bg1"/>
                </a:solidFill>
              </a:rPr>
              <a:t>, J.E., Thomas, A., (2016) A stochastic dynamic programming approach to analyze adaptation to climate change - application to groundwater irrigation in India</a:t>
            </a:r>
            <a:r>
              <a:rPr lang="fr-FR" sz="1200" dirty="0">
                <a:solidFill>
                  <a:schemeClr val="bg1"/>
                </a:solidFill>
              </a:rPr>
              <a:t>, </a:t>
            </a:r>
            <a:r>
              <a:rPr lang="en-US" sz="1200" i="1" dirty="0">
                <a:solidFill>
                  <a:schemeClr val="bg1"/>
                </a:solidFill>
              </a:rPr>
              <a:t>European Journal of Operational Research</a:t>
            </a:r>
            <a:r>
              <a:rPr lang="en-US" sz="1200" dirty="0">
                <a:solidFill>
                  <a:schemeClr val="bg1"/>
                </a:solidFill>
              </a:rPr>
              <a:t> (to be submitted)</a:t>
            </a:r>
            <a:endParaRPr lang="fr-FR" sz="1200" dirty="0">
              <a:solidFill>
                <a:schemeClr val="bg1"/>
              </a:solidFill>
            </a:endParaRPr>
          </a:p>
        </p:txBody>
      </p:sp>
      <p:sp>
        <p:nvSpPr>
          <p:cNvPr id="2" name="Rectangle 1"/>
          <p:cNvSpPr/>
          <p:nvPr/>
        </p:nvSpPr>
        <p:spPr>
          <a:xfrm>
            <a:off x="2843807" y="5013176"/>
            <a:ext cx="5877083" cy="369332"/>
          </a:xfrm>
          <a:prstGeom prst="rect">
            <a:avLst/>
          </a:prstGeom>
        </p:spPr>
        <p:txBody>
          <a:bodyPr wrap="square">
            <a:spAutoFit/>
          </a:bodyPr>
          <a:lstStyle/>
          <a:p>
            <a:endParaRPr lang="fr-FR" i="1" dirty="0"/>
          </a:p>
        </p:txBody>
      </p:sp>
    </p:spTree>
    <p:extLst>
      <p:ext uri="{BB962C8B-B14F-4D97-AF65-F5344CB8AC3E}">
        <p14:creationId xmlns:p14="http://schemas.microsoft.com/office/powerpoint/2010/main" val="521712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539552"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Economic model</a:t>
            </a:r>
            <a:endParaRPr lang="fr-FR" sz="3200" b="1" dirty="0">
              <a:solidFill>
                <a:schemeClr val="accent3"/>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5" name="Espace réservé du contenu 2"/>
              <p:cNvSpPr txBox="1">
                <a:spLocks/>
              </p:cNvSpPr>
              <p:nvPr/>
            </p:nvSpPr>
            <p:spPr>
              <a:xfrm>
                <a:off x="395536" y="1088895"/>
                <a:ext cx="10360768"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u="sng" dirty="0" smtClean="0"/>
                  <a:t>Yearly </a:t>
                </a:r>
                <a:r>
                  <a:rPr lang="en-US" sz="1800" u="sng" dirty="0"/>
                  <a:t>investment </a:t>
                </a:r>
                <a:r>
                  <a:rPr lang="en-US" sz="1800" u="sng" dirty="0" smtClean="0"/>
                  <a:t>cost:</a:t>
                </a:r>
              </a:p>
              <a:p>
                <a:pPr marL="0" indent="0">
                  <a:buNone/>
                </a:pPr>
                <a:r>
                  <a:rPr lang="en-US" sz="1800" i="1" dirty="0" smtClean="0"/>
                  <a:t>m</a:t>
                </a:r>
                <a:r>
                  <a:rPr lang="en-US" sz="1800" dirty="0" smtClean="0"/>
                  <a:t>-year </a:t>
                </a:r>
                <a:r>
                  <a:rPr lang="en-US" sz="1800" dirty="0"/>
                  <a:t>loan with </a:t>
                </a:r>
                <a:r>
                  <a:rPr lang="en-US" sz="1800" dirty="0" smtClean="0"/>
                  <a:t>fixed </a:t>
                </a:r>
                <a:r>
                  <a:rPr lang="en-US" sz="1800" dirty="0"/>
                  <a:t>interest rate of </a:t>
                </a:r>
                <a:r>
                  <a:rPr lang="en-US" sz="1800" i="1" dirty="0"/>
                  <a:t>r</a:t>
                </a:r>
                <a:r>
                  <a:rPr lang="en-US" sz="1800" dirty="0"/>
                  <a:t> </a:t>
                </a:r>
                <a:r>
                  <a:rPr lang="en-US" sz="1800" dirty="0" smtClean="0"/>
                  <a:t>percent </a:t>
                </a:r>
                <a:endParaRPr lang="fr-FR" sz="1800" dirty="0"/>
              </a:p>
              <a:p>
                <a:pPr marL="0" indent="0">
                  <a:buNone/>
                </a:pPr>
                <a14:m>
                  <m:oMath xmlns:m="http://schemas.openxmlformats.org/officeDocument/2006/math">
                    <m:sSub>
                      <m:sSubPr>
                        <m:ctrlPr>
                          <a:rPr lang="fr-FR" sz="1800" i="1">
                            <a:latin typeface="Cambria Math"/>
                          </a:rPr>
                        </m:ctrlPr>
                      </m:sSubPr>
                      <m:e>
                        <m:r>
                          <a:rPr lang="en-US" sz="1800" i="1">
                            <a:latin typeface="Cambria Math"/>
                          </a:rPr>
                          <m:t>𝐼</m:t>
                        </m:r>
                      </m:e>
                      <m:sub>
                        <m:r>
                          <a:rPr lang="en-US" sz="1800" i="1">
                            <a:latin typeface="Cambria Math"/>
                          </a:rPr>
                          <m:t>𝑡</m:t>
                        </m:r>
                      </m:sub>
                    </m:sSub>
                    <m:r>
                      <a:rPr lang="en-US" sz="1800" i="1">
                        <a:latin typeface="Cambria Math"/>
                      </a:rPr>
                      <m:t>=</m:t>
                    </m:r>
                    <m:d>
                      <m:dPr>
                        <m:ctrlPr>
                          <a:rPr lang="fr-FR" sz="1800" i="1">
                            <a:latin typeface="Cambria Math"/>
                          </a:rPr>
                        </m:ctrlPr>
                      </m:dPr>
                      <m:e>
                        <m:r>
                          <a:rPr lang="en-US" sz="1800" i="1">
                            <a:latin typeface="Cambria Math"/>
                          </a:rPr>
                          <m:t>1+</m:t>
                        </m:r>
                        <m:r>
                          <a:rPr lang="en-US" sz="1800" i="1">
                            <a:latin typeface="Cambria Math"/>
                          </a:rPr>
                          <m:t>𝑟</m:t>
                        </m:r>
                      </m:e>
                    </m:d>
                    <m:d>
                      <m:dPr>
                        <m:ctrlPr>
                          <a:rPr lang="fr-FR" sz="1800" i="1">
                            <a:latin typeface="Cambria Math"/>
                          </a:rPr>
                        </m:ctrlPr>
                      </m:dPr>
                      <m:e>
                        <m:f>
                          <m:fPr>
                            <m:ctrlPr>
                              <a:rPr lang="fr-FR" sz="1800" i="1">
                                <a:latin typeface="Cambria Math"/>
                              </a:rPr>
                            </m:ctrlPr>
                          </m:fPr>
                          <m:num>
                            <m:r>
                              <a:rPr lang="en-US" sz="1800" i="1">
                                <a:latin typeface="Cambria Math"/>
                              </a:rPr>
                              <m:t>1</m:t>
                            </m:r>
                          </m:num>
                          <m:den>
                            <m:r>
                              <a:rPr lang="en-US" sz="1800" i="1">
                                <a:latin typeface="Cambria Math"/>
                              </a:rPr>
                              <m:t>𝑚</m:t>
                            </m:r>
                          </m:den>
                        </m:f>
                      </m:e>
                    </m:d>
                    <m:r>
                      <a:rPr lang="en-US" sz="1800" i="1">
                        <a:latin typeface="Cambria Math"/>
                      </a:rPr>
                      <m:t>(</m:t>
                    </m:r>
                    <m:sSub>
                      <m:sSubPr>
                        <m:ctrlPr>
                          <a:rPr lang="fr-FR" sz="1800" i="1">
                            <a:latin typeface="Cambria Math"/>
                          </a:rPr>
                        </m:ctrlPr>
                      </m:sSubPr>
                      <m:e>
                        <m:r>
                          <a:rPr lang="en-US" sz="1800" i="1">
                            <a:latin typeface="Cambria Math"/>
                          </a:rPr>
                          <m:t>𝐶𝑂𝑆𝑇</m:t>
                        </m:r>
                      </m:e>
                      <m:sub>
                        <m:r>
                          <a:rPr lang="en-US" sz="1800" i="1">
                            <a:latin typeface="Cambria Math"/>
                          </a:rPr>
                          <m:t>𝑤𝑒𝑙𝑙</m:t>
                        </m:r>
                      </m:sub>
                    </m:sSub>
                  </m:oMath>
                </a14:m>
                <a:r>
                  <a:rPr lang="en-US" sz="1800" dirty="0"/>
                  <a:t> + </a:t>
                </a:r>
                <a14:m>
                  <m:oMath xmlns:m="http://schemas.openxmlformats.org/officeDocument/2006/math">
                    <m:sSub>
                      <m:sSubPr>
                        <m:ctrlPr>
                          <a:rPr lang="fr-FR" sz="1800" i="1">
                            <a:latin typeface="Cambria Math"/>
                          </a:rPr>
                        </m:ctrlPr>
                      </m:sSubPr>
                      <m:e>
                        <m:r>
                          <a:rPr lang="en-US" sz="1800" i="1">
                            <a:latin typeface="Cambria Math"/>
                          </a:rPr>
                          <m:t>𝐶𝑂𝑆𝑇</m:t>
                        </m:r>
                      </m:e>
                      <m:sub>
                        <m:r>
                          <a:rPr lang="en-US" sz="1800" i="1">
                            <a:latin typeface="Cambria Math"/>
                          </a:rPr>
                          <m:t>𝑝𝑢𝑚𝑝</m:t>
                        </m:r>
                      </m:sub>
                    </m:sSub>
                  </m:oMath>
                </a14:m>
                <a:r>
                  <a:rPr lang="en-US" sz="1800" dirty="0"/>
                  <a:t>) + </a:t>
                </a:r>
                <a14:m>
                  <m:oMath xmlns:m="http://schemas.openxmlformats.org/officeDocument/2006/math">
                    <m:sSub>
                      <m:sSubPr>
                        <m:ctrlPr>
                          <a:rPr lang="fr-FR" sz="1800" i="1">
                            <a:latin typeface="Cambria Math"/>
                          </a:rPr>
                        </m:ctrlPr>
                      </m:sSubPr>
                      <m:e>
                        <m:r>
                          <a:rPr lang="en-US" sz="1800" i="1">
                            <a:latin typeface="Cambria Math"/>
                          </a:rPr>
                          <m:t>𝐶𝑂𝑆𝑇</m:t>
                        </m:r>
                      </m:e>
                      <m:sub>
                        <m:r>
                          <a:rPr lang="en-US" sz="1800" i="1">
                            <a:latin typeface="Cambria Math"/>
                          </a:rPr>
                          <m:t>𝑚𝑎𝑖𝑛𝑡𝑒𝑛𝑎𝑛𝑐𝑒</m:t>
                        </m:r>
                      </m:sub>
                    </m:sSub>
                  </m:oMath>
                </a14:m>
                <a:r>
                  <a:rPr lang="fr-FR" sz="1800" dirty="0" smtClean="0"/>
                  <a:t>                </a:t>
                </a:r>
                <a:r>
                  <a:rPr lang="fr-FR" sz="1800" i="1" dirty="0" smtClean="0"/>
                  <a:t>(</a:t>
                </a:r>
                <a:r>
                  <a:rPr lang="fr-FR" sz="1800" i="1" dirty="0" err="1" smtClean="0"/>
                  <a:t>big</a:t>
                </a:r>
                <a:r>
                  <a:rPr lang="fr-FR" sz="1800" i="1" dirty="0" smtClean="0"/>
                  <a:t> </a:t>
                </a:r>
                <a:r>
                  <a:rPr lang="fr-FR" sz="1800" i="1" dirty="0" err="1" smtClean="0"/>
                  <a:t>survey</a:t>
                </a:r>
                <a:r>
                  <a:rPr lang="fr-FR" sz="1800" i="1" dirty="0" smtClean="0"/>
                  <a:t>)</a:t>
                </a:r>
                <a:endParaRPr lang="fr-FR" sz="1800" i="1" dirty="0"/>
              </a:p>
              <a:p>
                <a:pPr marL="0" indent="0">
                  <a:buNone/>
                </a:pPr>
                <a:endParaRPr lang="en-US" sz="1800" dirty="0" smtClean="0"/>
              </a:p>
              <a:p>
                <a:pPr marL="0" indent="0">
                  <a:buNone/>
                </a:pPr>
                <a:r>
                  <a:rPr lang="en-US" sz="1800" u="sng" dirty="0"/>
                  <a:t>C</a:t>
                </a:r>
                <a:r>
                  <a:rPr lang="en-US" sz="1800" u="sng" dirty="0" smtClean="0"/>
                  <a:t>ost </a:t>
                </a:r>
                <a:r>
                  <a:rPr lang="en-US" sz="1800" u="sng" dirty="0"/>
                  <a:t>of pumping groundwater for irrigating </a:t>
                </a:r>
                <a:r>
                  <a:rPr lang="en-US" sz="1800" u="sng" dirty="0" smtClean="0"/>
                  <a:t>crops:</a:t>
                </a:r>
              </a:p>
              <a:p>
                <a:pPr marL="0" indent="0">
                  <a:buNone/>
                </a:pPr>
                <a14:m>
                  <m:oMathPara xmlns:m="http://schemas.openxmlformats.org/officeDocument/2006/math">
                    <m:oMathParaPr>
                      <m:jc m:val="left"/>
                    </m:oMathParaPr>
                    <m:oMath xmlns:m="http://schemas.openxmlformats.org/officeDocument/2006/math">
                      <m:sSub>
                        <m:sSubPr>
                          <m:ctrlPr>
                            <a:rPr lang="fr-FR" sz="1800" i="1">
                              <a:latin typeface="Cambria Math"/>
                            </a:rPr>
                          </m:ctrlPr>
                        </m:sSubPr>
                        <m:e>
                          <m:r>
                            <a:rPr lang="en-US" sz="1800" i="1">
                              <a:latin typeface="Cambria Math"/>
                            </a:rPr>
                            <m:t>𝐻𝑂𝑈𝑅𝑆</m:t>
                          </m:r>
                        </m:e>
                        <m:sub>
                          <m:r>
                            <a:rPr lang="en-US" sz="1800" i="1">
                              <a:latin typeface="Cambria Math"/>
                            </a:rPr>
                            <m:t>𝑖𝑟𝑟𝑖𝑔𝑎𝑡𝑖𝑜𝑛</m:t>
                          </m:r>
                        </m:sub>
                      </m:sSub>
                      <m:r>
                        <a:rPr lang="en-US" sz="1800" i="1">
                          <a:latin typeface="Cambria Math"/>
                        </a:rPr>
                        <m:t>=(</m:t>
                      </m:r>
                      <m:r>
                        <a:rPr lang="fr-FR" sz="1800" b="0" i="1" smtClean="0">
                          <a:latin typeface="Cambria Math"/>
                        </a:rPr>
                        <m:t>𝑃𝑜𝑤𝑒𝑟</m:t>
                      </m:r>
                      <m:sSub>
                        <m:sSubPr>
                          <m:ctrlPr>
                            <a:rPr lang="fr-FR" sz="1800" i="1">
                              <a:latin typeface="Cambria Math"/>
                            </a:rPr>
                          </m:ctrlPr>
                        </m:sSubPr>
                        <m:e>
                          <m:sSub>
                            <m:sSubPr>
                              <m:ctrlPr>
                                <a:rPr lang="fr-FR" sz="1800" i="1">
                                  <a:latin typeface="Cambria Math"/>
                                </a:rPr>
                              </m:ctrlPr>
                            </m:sSubPr>
                            <m:e>
                              <m:r>
                                <a:rPr lang="en-US" sz="1800" i="1">
                                  <a:latin typeface="Cambria Math"/>
                                </a:rPr>
                                <m:t>×</m:t>
                              </m:r>
                              <m:r>
                                <a:rPr lang="en-US" sz="1800" i="1">
                                  <a:latin typeface="Cambria Math"/>
                                </a:rPr>
                                <m:t>𝑆𝑒𝑎𝑠𝑜𝑛</m:t>
                              </m:r>
                              <m:r>
                                <a:rPr lang="en-US" sz="1800" i="1">
                                  <a:latin typeface="Cambria Math"/>
                                </a:rPr>
                                <m:t>1</m:t>
                              </m:r>
                            </m:e>
                            <m:sub>
                              <m:r>
                                <a:rPr lang="en-US" sz="1800" i="1">
                                  <a:latin typeface="Cambria Math"/>
                                </a:rPr>
                                <m:t>𝑙𝑒𝑛𝑔𝑡h</m:t>
                              </m:r>
                            </m:sub>
                          </m:sSub>
                          <m:r>
                            <a:rPr lang="en-US" sz="1800" i="1">
                              <a:latin typeface="Cambria Math"/>
                            </a:rPr>
                            <m:t>+</m:t>
                          </m:r>
                          <m:r>
                            <a:rPr lang="fr-FR" sz="1800" b="0" i="1" smtClean="0">
                              <a:latin typeface="Cambria Math"/>
                            </a:rPr>
                            <m:t>𝑃𝑜𝑤𝑒𝑟</m:t>
                          </m:r>
                          <m:sSub>
                            <m:sSubPr>
                              <m:ctrlPr>
                                <a:rPr lang="fr-FR" sz="1800" i="1">
                                  <a:latin typeface="Cambria Math"/>
                                </a:rPr>
                              </m:ctrlPr>
                            </m:sSubPr>
                            <m:e>
                              <m:r>
                                <a:rPr lang="en-US" sz="1800" i="1">
                                  <a:latin typeface="Cambria Math"/>
                                </a:rPr>
                                <m:t>×</m:t>
                              </m:r>
                              <m:r>
                                <a:rPr lang="en-US" sz="1800" i="1">
                                  <a:latin typeface="Cambria Math"/>
                                </a:rPr>
                                <m:t>𝑆𝑒𝑎𝑠𝑜𝑛</m:t>
                              </m:r>
                              <m:r>
                                <a:rPr lang="en-US" sz="1800" i="1">
                                  <a:latin typeface="Cambria Math"/>
                                </a:rPr>
                                <m:t>2</m:t>
                              </m:r>
                            </m:e>
                            <m:sub>
                              <m:r>
                                <a:rPr lang="en-US" sz="1800" i="1">
                                  <a:latin typeface="Cambria Math"/>
                                </a:rPr>
                                <m:t>𝑙𝑒𝑛𝑔𝑡h</m:t>
                              </m:r>
                            </m:sub>
                          </m:sSub>
                          <m:r>
                            <a:rPr lang="en-US" sz="1800">
                              <a:latin typeface="Cambria Math"/>
                            </a:rPr>
                            <m:t>)×</m:t>
                          </m:r>
                          <m:r>
                            <a:rPr lang="en-US" sz="1800" i="1">
                              <a:latin typeface="Cambria Math"/>
                            </a:rPr>
                            <m:t>𝑅𝐴𝑇𝐸</m:t>
                          </m:r>
                        </m:e>
                        <m:sub>
                          <m:r>
                            <a:rPr lang="en-US" sz="1800" i="1">
                              <a:latin typeface="Cambria Math"/>
                            </a:rPr>
                            <m:t>𝑖𝑟𝑟𝑖𝑔𝑎𝑡𝑖𝑜𝑛</m:t>
                          </m:r>
                        </m:sub>
                      </m:sSub>
                    </m:oMath>
                  </m:oMathPara>
                </a14:m>
                <a:endParaRPr lang="fr-FR" sz="1800" i="1" dirty="0" smtClean="0"/>
              </a:p>
              <a:p>
                <a:pPr marL="0" indent="0">
                  <a:buNone/>
                </a:pPr>
                <a14:m>
                  <m:oMath xmlns:m="http://schemas.openxmlformats.org/officeDocument/2006/math">
                    <m:sSub>
                      <m:sSubPr>
                        <m:ctrlPr>
                          <a:rPr lang="fr-FR" sz="1800" i="1">
                            <a:latin typeface="Cambria Math"/>
                          </a:rPr>
                        </m:ctrlPr>
                      </m:sSubPr>
                      <m:e>
                        <m:r>
                          <a:rPr lang="en-US" sz="1800" i="1">
                            <a:latin typeface="Cambria Math"/>
                          </a:rPr>
                          <m:t>𝐶𝑂𝑆𝑇</m:t>
                        </m:r>
                      </m:e>
                      <m:sub>
                        <m:r>
                          <a:rPr lang="en-US" sz="1800" i="1">
                            <a:latin typeface="Cambria Math"/>
                          </a:rPr>
                          <m:t>𝑝𝑢𝑚𝑝𝑖𝑛𝑔</m:t>
                        </m:r>
                      </m:sub>
                    </m:sSub>
                    <m:r>
                      <a:rPr lang="en-US" sz="1800" i="1">
                        <a:latin typeface="Cambria Math"/>
                      </a:rPr>
                      <m:t>= </m:t>
                    </m:r>
                    <m:sSub>
                      <m:sSubPr>
                        <m:ctrlPr>
                          <a:rPr lang="fr-FR" sz="1800" i="1">
                            <a:latin typeface="Cambria Math"/>
                          </a:rPr>
                        </m:ctrlPr>
                      </m:sSubPr>
                      <m:e>
                        <m:r>
                          <a:rPr lang="en-US" sz="1800" i="1">
                            <a:latin typeface="Cambria Math"/>
                          </a:rPr>
                          <m:t>𝐻𝑂𝑈𝑅𝑆</m:t>
                        </m:r>
                      </m:e>
                      <m:sub>
                        <m:r>
                          <a:rPr lang="en-US" sz="1800" i="1">
                            <a:latin typeface="Cambria Math"/>
                          </a:rPr>
                          <m:t>𝑖𝑟𝑟𝑖𝑔𝑎𝑡𝑖𝑜𝑛</m:t>
                        </m:r>
                      </m:sub>
                    </m:sSub>
                    <m:r>
                      <a:rPr lang="en-US" sz="1800" i="1">
                        <a:latin typeface="Cambria Math"/>
                      </a:rPr>
                      <m:t> ×</m:t>
                    </m:r>
                  </m:oMath>
                </a14:m>
                <a:r>
                  <a:rPr lang="en-US" sz="1800" dirty="0"/>
                  <a:t> </a:t>
                </a:r>
                <a14:m>
                  <m:oMath xmlns:m="http://schemas.openxmlformats.org/officeDocument/2006/math">
                    <m:r>
                      <a:rPr lang="fr-FR" sz="1800" b="0" i="1" smtClean="0">
                        <a:latin typeface="Cambria Math"/>
                      </a:rPr>
                      <m:t>𝑃𝑜𝑤𝑒𝑟</m:t>
                    </m:r>
                  </m:oMath>
                </a14:m>
                <a:r>
                  <a:rPr lang="en-US" sz="1800" dirty="0"/>
                  <a:t> </a:t>
                </a:r>
                <a14:m>
                  <m:oMath xmlns:m="http://schemas.openxmlformats.org/officeDocument/2006/math">
                    <m:r>
                      <a:rPr lang="en-US" sz="1800" i="1">
                        <a:latin typeface="Cambria Math"/>
                      </a:rPr>
                      <m:t>×</m:t>
                    </m:r>
                    <m:sSub>
                      <m:sSubPr>
                        <m:ctrlPr>
                          <a:rPr lang="fr-FR" sz="1800" i="1">
                            <a:latin typeface="Cambria Math"/>
                          </a:rPr>
                        </m:ctrlPr>
                      </m:sSubPr>
                      <m:e>
                        <m:r>
                          <a:rPr lang="en-US" sz="1800" i="1">
                            <a:latin typeface="Cambria Math"/>
                          </a:rPr>
                          <m:t> </m:t>
                        </m:r>
                        <m:r>
                          <a:rPr lang="en-US" sz="1800" i="1">
                            <a:latin typeface="Cambria Math"/>
                          </a:rPr>
                          <m:t>𝐶𝑂𝑆𝑇</m:t>
                        </m:r>
                      </m:e>
                      <m:sub>
                        <m:r>
                          <a:rPr lang="en-US" sz="1800" i="1">
                            <a:latin typeface="Cambria Math"/>
                          </a:rPr>
                          <m:t>𝑒𝑙𝑒𝑐𝑡𝑟𝑖𝑐𝑖𝑡𝑦</m:t>
                        </m:r>
                      </m:sub>
                    </m:sSub>
                  </m:oMath>
                </a14:m>
                <a:endParaRPr lang="fr-FR" sz="1800" dirty="0" smtClean="0"/>
              </a:p>
              <a:p>
                <a:pPr marL="0" indent="0">
                  <a:buNone/>
                </a:pPr>
                <a:endParaRPr lang="en-US" sz="1800" dirty="0" smtClean="0"/>
              </a:p>
              <a:p>
                <a:pPr marL="0" indent="0">
                  <a:buNone/>
                </a:pPr>
                <a:r>
                  <a:rPr lang="en-US" sz="1800" u="sng" dirty="0" smtClean="0"/>
                  <a:t>Flow </a:t>
                </a:r>
                <a:r>
                  <a:rPr lang="en-US" sz="1800" u="sng" dirty="0"/>
                  <a:t>rate of the </a:t>
                </a:r>
                <a:r>
                  <a:rPr lang="en-US" sz="1800" u="sng" dirty="0" smtClean="0"/>
                  <a:t>well: </a:t>
                </a:r>
              </a:p>
              <a:p>
                <a:pPr marL="0" indent="0">
                  <a:buNone/>
                </a:pPr>
                <a:r>
                  <a:rPr lang="en-US" sz="1800" dirty="0" smtClean="0"/>
                  <a:t>maximum </a:t>
                </a:r>
                <a:r>
                  <a:rPr lang="en-US" sz="1800" dirty="0"/>
                  <a:t>water abstraction capacity from the irrigation </a:t>
                </a:r>
                <a:r>
                  <a:rPr lang="en-US" sz="1800" dirty="0" smtClean="0"/>
                  <a:t>system</a:t>
                </a:r>
              </a:p>
              <a:p>
                <a:pPr marL="0" indent="0">
                  <a:buNone/>
                </a:pPr>
                <a:endParaRPr lang="fr-FR" sz="1800" dirty="0"/>
              </a:p>
              <a:p>
                <a:pPr marL="0" indent="0">
                  <a:buNone/>
                </a:pPr>
                <a14:m>
                  <m:oMath xmlns:m="http://schemas.openxmlformats.org/officeDocument/2006/math">
                    <m:r>
                      <a:rPr lang="en-US" sz="1800" i="1">
                        <a:latin typeface="Cambria Math"/>
                      </a:rPr>
                      <m:t>𝐹𝑅</m:t>
                    </m:r>
                    <m:r>
                      <a:rPr lang="en-US" sz="1800" i="1">
                        <a:latin typeface="Cambria Math"/>
                      </a:rPr>
                      <m:t>=</m:t>
                    </m:r>
                    <m:r>
                      <a:rPr lang="en-US" sz="1800" i="1">
                        <a:latin typeface="Cambria Math"/>
                      </a:rPr>
                      <m:t>h</m:t>
                    </m:r>
                    <m:d>
                      <m:dPr>
                        <m:ctrlPr>
                          <a:rPr lang="fr-FR" sz="1800" i="1">
                            <a:latin typeface="Cambria Math"/>
                          </a:rPr>
                        </m:ctrlPr>
                      </m:dPr>
                      <m:e>
                        <m:r>
                          <a:rPr lang="en-US" sz="1800" i="1">
                            <a:latin typeface="Cambria Math"/>
                          </a:rPr>
                          <m:t>𝐻𝑃</m:t>
                        </m:r>
                        <m:r>
                          <a:rPr lang="en-US" sz="1800" i="1">
                            <a:latin typeface="Cambria Math"/>
                          </a:rPr>
                          <m:t>, </m:t>
                        </m:r>
                        <m:sSub>
                          <m:sSubPr>
                            <m:ctrlPr>
                              <a:rPr lang="fr-FR" sz="1800" i="1">
                                <a:latin typeface="Cambria Math"/>
                              </a:rPr>
                            </m:ctrlPr>
                          </m:sSubPr>
                          <m:e>
                            <m:r>
                              <a:rPr lang="en-US" sz="1800" i="1">
                                <a:latin typeface="Cambria Math"/>
                              </a:rPr>
                              <m:t>𝑊𝑇</m:t>
                            </m:r>
                          </m:e>
                          <m:sub>
                            <m:r>
                              <a:rPr lang="en-US" sz="1800" i="1">
                                <a:latin typeface="Cambria Math"/>
                              </a:rPr>
                              <m:t>𝑑𝑒𝑝𝑡h</m:t>
                            </m:r>
                          </m:sub>
                        </m:sSub>
                        <m:r>
                          <a:rPr lang="en-US" sz="1800" i="1">
                            <a:latin typeface="Cambria Math"/>
                          </a:rPr>
                          <m:t>, </m:t>
                        </m:r>
                        <m:sSub>
                          <m:sSubPr>
                            <m:ctrlPr>
                              <a:rPr lang="fr-FR" sz="1800" i="1">
                                <a:latin typeface="Cambria Math"/>
                              </a:rPr>
                            </m:ctrlPr>
                          </m:sSubPr>
                          <m:e>
                            <m:r>
                              <a:rPr lang="en-US" sz="1800" i="1">
                                <a:latin typeface="Cambria Math"/>
                              </a:rPr>
                              <m:t>𝑊𝐸𝐿𝐿</m:t>
                            </m:r>
                          </m:e>
                          <m:sub>
                            <m:r>
                              <a:rPr lang="en-US" sz="1800" i="1">
                                <a:latin typeface="Cambria Math"/>
                              </a:rPr>
                              <m:t>𝑑𝑒𝑝𝑡h</m:t>
                            </m:r>
                          </m:sub>
                        </m:sSub>
                      </m:e>
                    </m:d>
                  </m:oMath>
                </a14:m>
                <a:r>
                  <a:rPr lang="en-US" sz="1800" dirty="0"/>
                  <a:t>			</a:t>
                </a:r>
                <a:endParaRPr lang="fr-FR" sz="1800" dirty="0"/>
              </a:p>
            </p:txBody>
          </p:sp>
        </mc:Choice>
        <mc:Fallback xmlns="">
          <p:sp>
            <p:nvSpPr>
              <p:cNvPr id="5" name="Espace réservé du contenu 2"/>
              <p:cNvSpPr txBox="1">
                <a:spLocks noRot="1" noChangeAspect="1" noMove="1" noResize="1" noEditPoints="1" noAdjustHandles="1" noChangeArrowheads="1" noChangeShapeType="1" noTextEdit="1"/>
              </p:cNvSpPr>
              <p:nvPr/>
            </p:nvSpPr>
            <p:spPr>
              <a:xfrm>
                <a:off x="395536" y="1088895"/>
                <a:ext cx="10360768" cy="5661795"/>
              </a:xfrm>
              <a:prstGeom prst="rect">
                <a:avLst/>
              </a:prstGeom>
              <a:blipFill rotWithShape="1">
                <a:blip r:embed="rId3"/>
                <a:stretch>
                  <a:fillRect l="-530" t="-5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128418" y="5294608"/>
                <a:ext cx="14077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prstClr val="black"/>
                          </a:solidFill>
                          <a:latin typeface="Cambria Math"/>
                        </a:rPr>
                        <m:t>0 </m:t>
                      </m:r>
                      <m:r>
                        <m:rPr>
                          <m:sty m:val="p"/>
                        </m:rPr>
                        <a:rPr lang="en-US">
                          <a:solidFill>
                            <a:prstClr val="black"/>
                          </a:solidFill>
                          <a:latin typeface="Cambria Math"/>
                        </a:rPr>
                        <m:t>otherwise</m:t>
                      </m:r>
                    </m:oMath>
                  </m:oMathPara>
                </a14:m>
                <a:endParaRPr lang="fr-FR" dirty="0"/>
              </a:p>
            </p:txBody>
          </p:sp>
        </mc:Choice>
        <mc:Fallback xmlns="">
          <p:sp>
            <p:nvSpPr>
              <p:cNvPr id="4" name="Rectangle 3"/>
              <p:cNvSpPr>
                <a:spLocks noRot="1" noChangeAspect="1" noMove="1" noResize="1" noEditPoints="1" noAdjustHandles="1" noChangeArrowheads="1" noChangeShapeType="1" noTextEdit="1"/>
              </p:cNvSpPr>
              <p:nvPr/>
            </p:nvSpPr>
            <p:spPr>
              <a:xfrm>
                <a:off x="4128418" y="5294608"/>
                <a:ext cx="1407758" cy="369332"/>
              </a:xfrm>
              <a:prstGeom prst="rect">
                <a:avLst/>
              </a:prstGeom>
              <a:blipFill rotWithShape="1">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127946" y="4937991"/>
                <a:ext cx="3180358"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&gt;0 </m:t>
                      </m:r>
                      <m:r>
                        <m:rPr>
                          <m:sty m:val="p"/>
                        </m:rPr>
                        <a:rPr lang="en-US">
                          <a:latin typeface="Cambria Math"/>
                        </a:rPr>
                        <m:t>if</m:t>
                      </m:r>
                      <m:r>
                        <a:rPr lang="en-US">
                          <a:latin typeface="Cambria Math"/>
                        </a:rPr>
                        <m:t> </m:t>
                      </m:r>
                      <m:sSub>
                        <m:sSubPr>
                          <m:ctrlPr>
                            <a:rPr lang="fr-FR" i="1">
                              <a:latin typeface="Cambria Math"/>
                            </a:rPr>
                          </m:ctrlPr>
                        </m:sSubPr>
                        <m:e>
                          <m:r>
                            <a:rPr lang="en-US" i="1">
                              <a:latin typeface="Cambria Math"/>
                            </a:rPr>
                            <m:t>  </m:t>
                          </m:r>
                          <m:r>
                            <a:rPr lang="en-US" i="1">
                              <a:latin typeface="Cambria Math"/>
                            </a:rPr>
                            <m:t>𝑊𝐸𝐿𝐿</m:t>
                          </m:r>
                        </m:e>
                        <m:sub>
                          <m:r>
                            <a:rPr lang="en-US" i="1">
                              <a:latin typeface="Cambria Math"/>
                            </a:rPr>
                            <m:t>𝑑𝑒𝑝𝑡h</m:t>
                          </m:r>
                        </m:sub>
                      </m:sSub>
                      <m:r>
                        <a:rPr lang="en-US">
                          <a:latin typeface="Cambria Math"/>
                        </a:rPr>
                        <m:t>&gt;</m:t>
                      </m:r>
                      <m:sSub>
                        <m:sSubPr>
                          <m:ctrlPr>
                            <a:rPr lang="fr-FR" i="1">
                              <a:latin typeface="Cambria Math"/>
                            </a:rPr>
                          </m:ctrlPr>
                        </m:sSubPr>
                        <m:e>
                          <m:r>
                            <a:rPr lang="en-US" i="1">
                              <a:latin typeface="Cambria Math"/>
                            </a:rPr>
                            <m:t>𝑊𝑇</m:t>
                          </m:r>
                        </m:e>
                        <m:sub>
                          <m:r>
                            <a:rPr lang="en-US" i="1">
                              <a:latin typeface="Cambria Math"/>
                            </a:rPr>
                            <m:t>𝑑𝑒𝑝𝑡h</m:t>
                          </m:r>
                        </m:sub>
                      </m:sSub>
                    </m:oMath>
                  </m:oMathPara>
                </a14:m>
                <a:endParaRPr lang="fr-FR" dirty="0"/>
              </a:p>
            </p:txBody>
          </p:sp>
        </mc:Choice>
        <mc:Fallback xmlns="">
          <p:sp>
            <p:nvSpPr>
              <p:cNvPr id="6" name="Rectangle 5"/>
              <p:cNvSpPr>
                <a:spLocks noRot="1" noChangeAspect="1" noMove="1" noResize="1" noEditPoints="1" noAdjustHandles="1" noChangeArrowheads="1" noChangeShapeType="1" noTextEdit="1"/>
              </p:cNvSpPr>
              <p:nvPr/>
            </p:nvSpPr>
            <p:spPr>
              <a:xfrm>
                <a:off x="4127946" y="4937991"/>
                <a:ext cx="3180358" cy="390748"/>
              </a:xfrm>
              <a:prstGeom prst="rect">
                <a:avLst/>
              </a:prstGeom>
              <a:blipFill rotWithShape="1">
                <a:blip r:embed="rId5"/>
                <a:stretch>
                  <a:fillRect b="-7813"/>
                </a:stretch>
              </a:blipFill>
            </p:spPr>
            <p:txBody>
              <a:bodyPr/>
              <a:lstStyle/>
              <a:p>
                <a:r>
                  <a:rPr lang="fr-FR">
                    <a:noFill/>
                  </a:rPr>
                  <a:t> </a:t>
                </a:r>
              </a:p>
            </p:txBody>
          </p:sp>
        </mc:Fallback>
      </mc:AlternateContent>
      <p:sp>
        <p:nvSpPr>
          <p:cNvPr id="7" name="Accolade ouvrante 6"/>
          <p:cNvSpPr/>
          <p:nvPr/>
        </p:nvSpPr>
        <p:spPr>
          <a:xfrm>
            <a:off x="4067944" y="4937991"/>
            <a:ext cx="144016" cy="72594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8" name="Rectangle 7"/>
          <p:cNvSpPr/>
          <p:nvPr/>
        </p:nvSpPr>
        <p:spPr>
          <a:xfrm>
            <a:off x="1376772" y="6239053"/>
            <a:ext cx="6795628" cy="646331"/>
          </a:xfrm>
          <a:prstGeom prst="rect">
            <a:avLst/>
          </a:prstGeom>
        </p:spPr>
        <p:txBody>
          <a:bodyPr wrap="square">
            <a:spAutoFit/>
          </a:bodyPr>
          <a:lstStyle/>
          <a:p>
            <a:r>
              <a:rPr lang="en-US" sz="1200" dirty="0">
                <a:solidFill>
                  <a:schemeClr val="bg1"/>
                </a:solidFill>
              </a:rPr>
              <a:t>Robert, M., </a:t>
            </a:r>
            <a:r>
              <a:rPr lang="en-US" sz="1200" dirty="0" err="1">
                <a:solidFill>
                  <a:schemeClr val="bg1"/>
                </a:solidFill>
              </a:rPr>
              <a:t>Bergez</a:t>
            </a:r>
            <a:r>
              <a:rPr lang="en-US" sz="1200" dirty="0">
                <a:solidFill>
                  <a:schemeClr val="bg1"/>
                </a:solidFill>
              </a:rPr>
              <a:t>, J.E., Thomas, A., (2016) A stochastic dynamic programming approach to analyze adaptation to climate change - application to groundwater irrigation in India</a:t>
            </a:r>
            <a:r>
              <a:rPr lang="fr-FR" sz="1200" dirty="0">
                <a:solidFill>
                  <a:schemeClr val="bg1"/>
                </a:solidFill>
              </a:rPr>
              <a:t>, </a:t>
            </a:r>
            <a:r>
              <a:rPr lang="en-US" sz="1200" i="1" dirty="0">
                <a:solidFill>
                  <a:schemeClr val="bg1"/>
                </a:solidFill>
              </a:rPr>
              <a:t>European Journal of Operational Research</a:t>
            </a:r>
            <a:r>
              <a:rPr lang="en-US" sz="1200" dirty="0">
                <a:solidFill>
                  <a:schemeClr val="bg1"/>
                </a:solidFill>
              </a:rPr>
              <a:t> (to be submitted)</a:t>
            </a:r>
            <a:endParaRPr lang="fr-FR" sz="1200" dirty="0">
              <a:solidFill>
                <a:schemeClr val="bg1"/>
              </a:solidFill>
            </a:endParaRPr>
          </a:p>
        </p:txBody>
      </p:sp>
    </p:spTree>
    <p:extLst>
      <p:ext uri="{BB962C8B-B14F-4D97-AF65-F5344CB8AC3E}">
        <p14:creationId xmlns:p14="http://schemas.microsoft.com/office/powerpoint/2010/main" val="3826324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Economic model</a:t>
            </a:r>
            <a:endParaRPr lang="fr-FR" sz="3200" b="1" dirty="0">
              <a:solidFill>
                <a:schemeClr val="accent3"/>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5" name="Espace réservé du contenu 2"/>
              <p:cNvSpPr txBox="1">
                <a:spLocks/>
              </p:cNvSpPr>
              <p:nvPr/>
            </p:nvSpPr>
            <p:spPr>
              <a:xfrm>
                <a:off x="763960" y="13039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u="sng" dirty="0" smtClean="0"/>
                  <a:t>State variable:</a:t>
                </a:r>
              </a:p>
              <a:p>
                <a:pPr marL="0" indent="0">
                  <a:buNone/>
                </a:pPr>
                <a:r>
                  <a:rPr lang="en-US" sz="1800" i="1" dirty="0" smtClean="0"/>
                  <a:t>W = </a:t>
                </a:r>
                <a:r>
                  <a:rPr lang="en-US" sz="1800" dirty="0" smtClean="0"/>
                  <a:t>flow </a:t>
                </a:r>
                <a:r>
                  <a:rPr lang="en-US" sz="1800" dirty="0"/>
                  <a:t>rate a specific time-period </a:t>
                </a:r>
                <a:endParaRPr lang="en-US" sz="1800" dirty="0" smtClean="0"/>
              </a:p>
              <a:p>
                <a:pPr marL="0" indent="0">
                  <a:buNone/>
                </a:pPr>
                <a14:m>
                  <m:oMath xmlns:m="http://schemas.openxmlformats.org/officeDocument/2006/math">
                    <m:sSub>
                      <m:sSubPr>
                        <m:ctrlPr>
                          <a:rPr lang="fr-FR" sz="1800" i="1" smtClean="0">
                            <a:latin typeface="Cambria Math"/>
                          </a:rPr>
                        </m:ctrlPr>
                      </m:sSubPr>
                      <m:e>
                        <m:r>
                          <a:rPr lang="en-US" sz="1800" i="1">
                            <a:latin typeface="Cambria Math"/>
                          </a:rPr>
                          <m:t>𝑊</m:t>
                        </m:r>
                      </m:e>
                      <m:sub>
                        <m:r>
                          <a:rPr lang="en-US" sz="1800" i="1">
                            <a:latin typeface="Cambria Math"/>
                          </a:rPr>
                          <m:t>𝑆</m:t>
                        </m:r>
                        <m:r>
                          <a:rPr lang="en-US" sz="1800" i="1">
                            <a:latin typeface="Cambria Math"/>
                          </a:rPr>
                          <m:t>1</m:t>
                        </m:r>
                      </m:sub>
                    </m:sSub>
                  </m:oMath>
                </a14:m>
                <a:r>
                  <a:rPr lang="en-US" sz="1800" i="1" dirty="0" smtClean="0"/>
                  <a:t>= </a:t>
                </a:r>
                <a14:m>
                  <m:oMath xmlns:m="http://schemas.openxmlformats.org/officeDocument/2006/math">
                    <m:sSub>
                      <m:sSubPr>
                        <m:ctrlPr>
                          <a:rPr lang="fr-FR" sz="1800" i="1">
                            <a:latin typeface="Cambria Math"/>
                          </a:rPr>
                        </m:ctrlPr>
                      </m:sSubPr>
                      <m:e>
                        <m:r>
                          <a:rPr lang="en-US" sz="1800" i="1">
                            <a:latin typeface="Cambria Math"/>
                          </a:rPr>
                          <m:t>𝑝𝑟</m:t>
                        </m:r>
                      </m:e>
                      <m:sub>
                        <m:r>
                          <a:rPr lang="en-US" sz="1800" i="1">
                            <a:latin typeface="Cambria Math"/>
                          </a:rPr>
                          <m:t>𝑆</m:t>
                        </m:r>
                        <m:r>
                          <a:rPr lang="en-US" sz="1800" i="1">
                            <a:latin typeface="Cambria Math"/>
                          </a:rPr>
                          <m:t>1</m:t>
                        </m:r>
                      </m:sub>
                    </m:sSub>
                  </m:oMath>
                </a14:m>
                <a:r>
                  <a:rPr lang="en-US" sz="1800" i="1" dirty="0"/>
                  <a:t>*</a:t>
                </a:r>
                <a14:m>
                  <m:oMath xmlns:m="http://schemas.openxmlformats.org/officeDocument/2006/math">
                    <m:sSub>
                      <m:sSubPr>
                        <m:ctrlPr>
                          <a:rPr lang="fr-FR" sz="1800" i="1">
                            <a:latin typeface="Cambria Math"/>
                          </a:rPr>
                        </m:ctrlPr>
                      </m:sSubPr>
                      <m:e>
                        <m:r>
                          <a:rPr lang="en-US" sz="1800" i="1">
                            <a:latin typeface="Cambria Math"/>
                          </a:rPr>
                          <m:t>𝑅𝐴𝑇𝐸</m:t>
                        </m:r>
                      </m:e>
                      <m:sub>
                        <m:r>
                          <a:rPr lang="en-US" sz="1800" i="1">
                            <a:latin typeface="Cambria Math"/>
                          </a:rPr>
                          <m:t>𝑑𝑒𝑝𝑟𝑒𝑐𝑖𝑎𝑡𝑖𝑜𝑛</m:t>
                        </m:r>
                      </m:sub>
                    </m:sSub>
                  </m:oMath>
                </a14:m>
                <a:r>
                  <a:rPr lang="en-US" sz="1800" i="1" dirty="0"/>
                  <a:t>*</a:t>
                </a:r>
                <a:r>
                  <a:rPr lang="en-US" sz="1800" dirty="0"/>
                  <a:t>79.93*</a:t>
                </a:r>
                <a14:m>
                  <m:oMath xmlns:m="http://schemas.openxmlformats.org/officeDocument/2006/math">
                    <m:sSup>
                      <m:sSupPr>
                        <m:ctrlPr>
                          <a:rPr lang="fr-FR" sz="1800" i="1">
                            <a:latin typeface="Cambria Math"/>
                          </a:rPr>
                        </m:ctrlPr>
                      </m:sSupPr>
                      <m:e>
                        <m:sSub>
                          <m:sSubPr>
                            <m:ctrlPr>
                              <a:rPr lang="fr-FR" sz="1800" i="1">
                                <a:latin typeface="Cambria Math"/>
                              </a:rPr>
                            </m:ctrlPr>
                          </m:sSubPr>
                          <m:e>
                            <m:r>
                              <a:rPr lang="en-US" sz="1800" i="1">
                                <a:latin typeface="Cambria Math"/>
                              </a:rPr>
                              <m:t>(</m:t>
                            </m:r>
                            <m:r>
                              <a:rPr lang="en-US" sz="1800" i="1">
                                <a:latin typeface="Cambria Math"/>
                              </a:rPr>
                              <m:t>𝑊𝑇</m:t>
                            </m:r>
                          </m:e>
                          <m:sub>
                            <m:r>
                              <a:rPr lang="en-US" sz="1800" i="1">
                                <a:latin typeface="Cambria Math"/>
                              </a:rPr>
                              <m:t>𝑑𝑒𝑝𝑡h</m:t>
                            </m:r>
                          </m:sub>
                        </m:sSub>
                        <m:r>
                          <a:rPr lang="en-US" sz="1800" i="1">
                            <a:latin typeface="Cambria Math"/>
                          </a:rPr>
                          <m:t>−</m:t>
                        </m:r>
                        <m:sSub>
                          <m:sSubPr>
                            <m:ctrlPr>
                              <a:rPr lang="fr-FR" sz="1800" i="1">
                                <a:latin typeface="Cambria Math"/>
                              </a:rPr>
                            </m:ctrlPr>
                          </m:sSubPr>
                          <m:e>
                            <m:r>
                              <a:rPr lang="en-US" sz="1800" i="1">
                                <a:latin typeface="Cambria Math"/>
                              </a:rPr>
                              <m:t>𝑟𝑎𝑖𝑛</m:t>
                            </m:r>
                          </m:e>
                          <m:sub>
                            <m:r>
                              <a:rPr lang="en-US" sz="1800" i="1">
                                <a:latin typeface="Cambria Math"/>
                              </a:rPr>
                              <m:t>𝑆</m:t>
                            </m:r>
                            <m:r>
                              <a:rPr lang="en-US" sz="1800" i="1">
                                <a:latin typeface="Cambria Math"/>
                              </a:rPr>
                              <m:t>1</m:t>
                            </m:r>
                          </m:sub>
                        </m:sSub>
                        <m:r>
                          <a:rPr lang="en-US" sz="1800" i="1">
                            <a:latin typeface="Cambria Math"/>
                          </a:rPr>
                          <m:t>∗</m:t>
                        </m:r>
                        <m:sSub>
                          <m:sSubPr>
                            <m:ctrlPr>
                              <a:rPr lang="fr-FR" sz="1800" i="1">
                                <a:latin typeface="Cambria Math"/>
                              </a:rPr>
                            </m:ctrlPr>
                          </m:sSubPr>
                          <m:e>
                            <m:r>
                              <a:rPr lang="fr-FR" sz="1800" b="0" i="1" smtClean="0">
                                <a:latin typeface="Cambria Math"/>
                              </a:rPr>
                              <m:t>𝑟𝑒𝑐h𝑎𝑟𝑔𝑒</m:t>
                            </m:r>
                          </m:e>
                          <m:sub>
                            <m:r>
                              <a:rPr lang="fr-FR" sz="1800" b="0" i="1" smtClean="0">
                                <a:latin typeface="Cambria Math"/>
                              </a:rPr>
                              <m:t>𝑆</m:t>
                            </m:r>
                            <m:r>
                              <a:rPr lang="fr-FR" sz="1800" b="0" i="1" smtClean="0">
                                <a:latin typeface="Cambria Math"/>
                              </a:rPr>
                              <m:t>1</m:t>
                            </m:r>
                          </m:sub>
                        </m:sSub>
                        <m:r>
                          <a:rPr lang="en-US" sz="1800" i="1">
                            <a:latin typeface="Cambria Math"/>
                          </a:rPr>
                          <m:t>)</m:t>
                        </m:r>
                      </m:e>
                      <m:sup>
                        <m:r>
                          <a:rPr lang="en-US" sz="1800" i="1">
                            <a:latin typeface="Cambria Math"/>
                          </a:rPr>
                          <m:t>−0.728</m:t>
                        </m:r>
                      </m:sup>
                    </m:sSup>
                  </m:oMath>
                </a14:m>
                <a:endParaRPr lang="fr-FR" sz="1800" dirty="0" smtClean="0"/>
              </a:p>
              <a:p>
                <a:pPr marL="0" indent="0">
                  <a:buNone/>
                </a:pPr>
                <a14:m>
                  <m:oMath xmlns:m="http://schemas.openxmlformats.org/officeDocument/2006/math">
                    <m:sSub>
                      <m:sSubPr>
                        <m:ctrlPr>
                          <a:rPr lang="fr-FR" sz="1800" i="1">
                            <a:latin typeface="Cambria Math"/>
                          </a:rPr>
                        </m:ctrlPr>
                      </m:sSubPr>
                      <m:e>
                        <m:r>
                          <a:rPr lang="en-US" sz="1800" i="1">
                            <a:latin typeface="Cambria Math"/>
                          </a:rPr>
                          <m:t>𝑊</m:t>
                        </m:r>
                      </m:e>
                      <m:sub>
                        <m:r>
                          <a:rPr lang="en-US" sz="1800" i="1">
                            <a:latin typeface="Cambria Math"/>
                          </a:rPr>
                          <m:t>𝑆</m:t>
                        </m:r>
                        <m:r>
                          <a:rPr lang="fr-FR" sz="1800" b="0" i="1" smtClean="0">
                            <a:latin typeface="Cambria Math"/>
                          </a:rPr>
                          <m:t>2</m:t>
                        </m:r>
                      </m:sub>
                    </m:sSub>
                  </m:oMath>
                </a14:m>
                <a:r>
                  <a:rPr lang="en-US" sz="1800" i="1" dirty="0"/>
                  <a:t>= </a:t>
                </a:r>
                <a14:m>
                  <m:oMath xmlns:m="http://schemas.openxmlformats.org/officeDocument/2006/math">
                    <m:sSub>
                      <m:sSubPr>
                        <m:ctrlPr>
                          <a:rPr lang="fr-FR" sz="1800" i="1">
                            <a:latin typeface="Cambria Math"/>
                          </a:rPr>
                        </m:ctrlPr>
                      </m:sSubPr>
                      <m:e>
                        <m:r>
                          <a:rPr lang="en-US" sz="1800" i="1">
                            <a:latin typeface="Cambria Math"/>
                          </a:rPr>
                          <m:t>𝑝𝑟</m:t>
                        </m:r>
                      </m:e>
                      <m:sub>
                        <m:r>
                          <a:rPr lang="en-US" sz="1800" i="1">
                            <a:latin typeface="Cambria Math"/>
                          </a:rPr>
                          <m:t>𝑆</m:t>
                        </m:r>
                        <m:r>
                          <a:rPr lang="fr-FR" sz="1800" b="0" i="1" smtClean="0">
                            <a:latin typeface="Cambria Math"/>
                          </a:rPr>
                          <m:t>2</m:t>
                        </m:r>
                      </m:sub>
                    </m:sSub>
                  </m:oMath>
                </a14:m>
                <a:r>
                  <a:rPr lang="en-US" sz="1800" i="1" dirty="0"/>
                  <a:t>*</a:t>
                </a:r>
                <a14:m>
                  <m:oMath xmlns:m="http://schemas.openxmlformats.org/officeDocument/2006/math">
                    <m:sSub>
                      <m:sSubPr>
                        <m:ctrlPr>
                          <a:rPr lang="fr-FR" sz="1800" i="1">
                            <a:latin typeface="Cambria Math"/>
                          </a:rPr>
                        </m:ctrlPr>
                      </m:sSubPr>
                      <m:e>
                        <m:r>
                          <a:rPr lang="en-US" sz="1800" i="1">
                            <a:latin typeface="Cambria Math"/>
                          </a:rPr>
                          <m:t>𝑅𝐴𝑇𝐸</m:t>
                        </m:r>
                      </m:e>
                      <m:sub>
                        <m:r>
                          <a:rPr lang="en-US" sz="1800" i="1">
                            <a:latin typeface="Cambria Math"/>
                          </a:rPr>
                          <m:t>𝑑𝑒𝑝𝑟𝑒𝑐𝑖𝑎𝑡𝑖𝑜𝑛</m:t>
                        </m:r>
                      </m:sub>
                    </m:sSub>
                  </m:oMath>
                </a14:m>
                <a:r>
                  <a:rPr lang="en-US" sz="1800" i="1" dirty="0"/>
                  <a:t>*</a:t>
                </a:r>
                <a:r>
                  <a:rPr lang="en-US" sz="1800" dirty="0"/>
                  <a:t>79.93*</a:t>
                </a:r>
                <a14:m>
                  <m:oMath xmlns:m="http://schemas.openxmlformats.org/officeDocument/2006/math">
                    <m:sSup>
                      <m:sSupPr>
                        <m:ctrlPr>
                          <a:rPr lang="fr-FR" sz="1800" i="1">
                            <a:latin typeface="Cambria Math"/>
                          </a:rPr>
                        </m:ctrlPr>
                      </m:sSupPr>
                      <m:e>
                        <m:sSub>
                          <m:sSubPr>
                            <m:ctrlPr>
                              <a:rPr lang="fr-FR" sz="1800" i="1">
                                <a:latin typeface="Cambria Math"/>
                              </a:rPr>
                            </m:ctrlPr>
                          </m:sSubPr>
                          <m:e>
                            <m:r>
                              <a:rPr lang="en-US" sz="1800" i="1">
                                <a:latin typeface="Cambria Math"/>
                              </a:rPr>
                              <m:t>(</m:t>
                            </m:r>
                            <m:r>
                              <a:rPr lang="en-US" sz="1800" i="1">
                                <a:latin typeface="Cambria Math"/>
                              </a:rPr>
                              <m:t>𝑊𝑇</m:t>
                            </m:r>
                          </m:e>
                          <m:sub>
                            <m:r>
                              <a:rPr lang="en-US" sz="1800" i="1">
                                <a:latin typeface="Cambria Math"/>
                              </a:rPr>
                              <m:t>𝑑𝑒𝑝𝑡h</m:t>
                            </m:r>
                          </m:sub>
                        </m:sSub>
                        <m:r>
                          <a:rPr lang="en-US" sz="1800" i="1">
                            <a:latin typeface="Cambria Math"/>
                          </a:rPr>
                          <m:t>−</m:t>
                        </m:r>
                        <m:sSub>
                          <m:sSubPr>
                            <m:ctrlPr>
                              <a:rPr lang="fr-FR" sz="1800" i="1">
                                <a:latin typeface="Cambria Math"/>
                              </a:rPr>
                            </m:ctrlPr>
                          </m:sSubPr>
                          <m:e>
                            <m:r>
                              <a:rPr lang="en-US" sz="1800" i="1">
                                <a:latin typeface="Cambria Math"/>
                              </a:rPr>
                              <m:t>𝑟𝑎𝑖𝑛</m:t>
                            </m:r>
                          </m:e>
                          <m:sub>
                            <m:r>
                              <a:rPr lang="en-US" sz="1800" i="1">
                                <a:latin typeface="Cambria Math"/>
                              </a:rPr>
                              <m:t>𝑆</m:t>
                            </m:r>
                            <m:r>
                              <a:rPr lang="fr-FR" sz="1800" b="0" i="1" smtClean="0">
                                <a:latin typeface="Cambria Math"/>
                              </a:rPr>
                              <m:t>2</m:t>
                            </m:r>
                          </m:sub>
                        </m:sSub>
                        <m:r>
                          <a:rPr lang="en-US" sz="1800" i="1">
                            <a:latin typeface="Cambria Math"/>
                          </a:rPr>
                          <m:t>∗</m:t>
                        </m:r>
                        <m:sSub>
                          <m:sSubPr>
                            <m:ctrlPr>
                              <a:rPr lang="fr-FR" sz="1800" i="1">
                                <a:latin typeface="Cambria Math"/>
                              </a:rPr>
                            </m:ctrlPr>
                          </m:sSubPr>
                          <m:e>
                            <m:r>
                              <a:rPr lang="fr-FR" sz="1800" i="1">
                                <a:latin typeface="Cambria Math"/>
                              </a:rPr>
                              <m:t>𝑟𝑒𝑐h𝑎𝑟𝑔𝑒</m:t>
                            </m:r>
                          </m:e>
                          <m:sub>
                            <m:r>
                              <a:rPr lang="fr-FR" sz="1800" i="1">
                                <a:latin typeface="Cambria Math"/>
                              </a:rPr>
                              <m:t>𝑆</m:t>
                            </m:r>
                            <m:r>
                              <a:rPr lang="fr-FR" sz="1800" b="0" i="1" smtClean="0">
                                <a:latin typeface="Cambria Math"/>
                              </a:rPr>
                              <m:t>2</m:t>
                            </m:r>
                          </m:sub>
                        </m:sSub>
                        <m:r>
                          <a:rPr lang="en-US" sz="1800" i="1">
                            <a:latin typeface="Cambria Math"/>
                          </a:rPr>
                          <m:t>)</m:t>
                        </m:r>
                      </m:e>
                      <m:sup>
                        <m:r>
                          <a:rPr lang="en-US" sz="1800" i="1">
                            <a:latin typeface="Cambria Math"/>
                          </a:rPr>
                          <m:t>−0.728</m:t>
                        </m:r>
                      </m:sup>
                    </m:sSup>
                  </m:oMath>
                </a14:m>
                <a:endParaRPr lang="en-US" sz="1800" dirty="0" smtClean="0"/>
              </a:p>
              <a:p>
                <a:pPr marL="0" indent="0">
                  <a:buNone/>
                </a:pPr>
                <a:endParaRPr lang="en-US" sz="1800" u="sng" dirty="0" smtClean="0"/>
              </a:p>
              <a:p>
                <a:pPr marL="0" indent="0">
                  <a:buNone/>
                </a:pPr>
                <a:r>
                  <a:rPr lang="en-US" sz="1800" u="sng" dirty="0" smtClean="0"/>
                  <a:t>Expected </a:t>
                </a:r>
                <a:r>
                  <a:rPr lang="en-US" sz="1800" u="sng" dirty="0"/>
                  <a:t>water available for </a:t>
                </a:r>
                <a:r>
                  <a:rPr lang="en-US" sz="1800" u="sng" dirty="0" smtClean="0"/>
                  <a:t>irrigation:</a:t>
                </a:r>
              </a:p>
              <a:p>
                <a:pPr marL="0" indent="0">
                  <a:buNone/>
                </a:pPr>
                <a14:m>
                  <m:oMath xmlns:m="http://schemas.openxmlformats.org/officeDocument/2006/math">
                    <m:sSub>
                      <m:sSubPr>
                        <m:ctrlPr>
                          <a:rPr lang="fr-FR" sz="1800" i="1">
                            <a:latin typeface="Cambria Math"/>
                          </a:rPr>
                        </m:ctrlPr>
                      </m:sSubPr>
                      <m:e>
                        <m:acc>
                          <m:accPr>
                            <m:chr m:val="̅"/>
                            <m:ctrlPr>
                              <a:rPr lang="fr-FR" sz="1800" i="1">
                                <a:latin typeface="Cambria Math"/>
                              </a:rPr>
                            </m:ctrlPr>
                          </m:accPr>
                          <m:e>
                            <m:r>
                              <a:rPr lang="en-US" sz="1800" i="1">
                                <a:latin typeface="Cambria Math"/>
                              </a:rPr>
                              <m:t>𝑊</m:t>
                            </m:r>
                          </m:e>
                        </m:acc>
                      </m:e>
                      <m:sub>
                        <m:r>
                          <a:rPr lang="en-US" sz="1800" i="1">
                            <a:latin typeface="Cambria Math"/>
                          </a:rPr>
                          <m:t>𝑆</m:t>
                        </m:r>
                        <m:r>
                          <a:rPr lang="en-US" sz="1800" i="1">
                            <a:latin typeface="Cambria Math"/>
                          </a:rPr>
                          <m:t>1</m:t>
                        </m:r>
                      </m:sub>
                    </m:sSub>
                    <m:r>
                      <a:rPr lang="en-US" sz="1800" i="1">
                        <a:latin typeface="Cambria Math"/>
                      </a:rPr>
                      <m:t>= </m:t>
                    </m:r>
                    <m:r>
                      <a:rPr lang="en-US" sz="1800" i="1">
                        <a:latin typeface="Cambria Math"/>
                      </a:rPr>
                      <m:t>𝑊</m:t>
                    </m:r>
                    <m:r>
                      <a:rPr lang="en-US" sz="1800" i="1">
                        <a:latin typeface="Cambria Math"/>
                      </a:rPr>
                      <m:t>×</m:t>
                    </m:r>
                    <m:sSub>
                      <m:sSubPr>
                        <m:ctrlPr>
                          <a:rPr lang="fr-FR" sz="1800" i="1">
                            <a:latin typeface="Cambria Math"/>
                          </a:rPr>
                        </m:ctrlPr>
                      </m:sSubPr>
                      <m:e>
                        <m:r>
                          <a:rPr lang="en-US" sz="1800" i="1">
                            <a:latin typeface="Cambria Math"/>
                          </a:rPr>
                          <m:t>𝑃𝑜𝑤𝑒𝑟</m:t>
                        </m:r>
                        <m:r>
                          <a:rPr lang="en-US" sz="1800" i="1">
                            <a:latin typeface="Cambria Math"/>
                          </a:rPr>
                          <m:t>_</m:t>
                        </m:r>
                        <m:r>
                          <a:rPr lang="en-US" sz="1800" i="1">
                            <a:latin typeface="Cambria Math"/>
                          </a:rPr>
                          <m:t>𝑑𝑎𝑦</m:t>
                        </m:r>
                      </m:e>
                      <m:sub>
                        <m:r>
                          <a:rPr lang="en-US" sz="1800" i="1">
                            <a:latin typeface="Cambria Math"/>
                          </a:rPr>
                          <m:t>𝑆</m:t>
                        </m:r>
                        <m:r>
                          <a:rPr lang="en-US" sz="1800" i="1">
                            <a:latin typeface="Cambria Math"/>
                          </a:rPr>
                          <m:t>1</m:t>
                        </m:r>
                      </m:sub>
                    </m:sSub>
                    <m:r>
                      <a:rPr lang="en-US" sz="1800" i="1">
                        <a:latin typeface="Cambria Math"/>
                      </a:rPr>
                      <m:t>×</m:t>
                    </m:r>
                    <m:sSub>
                      <m:sSubPr>
                        <m:ctrlPr>
                          <a:rPr lang="fr-FR" sz="1800" i="1">
                            <a:latin typeface="Cambria Math"/>
                          </a:rPr>
                        </m:ctrlPr>
                      </m:sSubPr>
                      <m:e>
                        <m:r>
                          <a:rPr lang="en-US" sz="1800" i="1">
                            <a:latin typeface="Cambria Math"/>
                          </a:rPr>
                          <m:t>𝑆𝑒𝑎𝑠𝑜𝑛</m:t>
                        </m:r>
                        <m:r>
                          <a:rPr lang="en-US" sz="1800" i="1">
                            <a:latin typeface="Cambria Math"/>
                          </a:rPr>
                          <m:t>1</m:t>
                        </m:r>
                      </m:e>
                      <m:sub>
                        <m:r>
                          <a:rPr lang="en-US" sz="1800" i="1">
                            <a:latin typeface="Cambria Math"/>
                          </a:rPr>
                          <m:t>𝑙𝑒𝑛𝑔𝑡h</m:t>
                        </m:r>
                      </m:sub>
                    </m:sSub>
                  </m:oMath>
                </a14:m>
                <a:r>
                  <a:rPr lang="en-US" sz="1800" dirty="0"/>
                  <a:t> </a:t>
                </a:r>
                <a:endParaRPr lang="en-US" sz="1800" dirty="0" smtClean="0"/>
              </a:p>
              <a:p>
                <a:pPr marL="0" indent="0">
                  <a:buNone/>
                </a:pPr>
                <a14:m>
                  <m:oMath xmlns:m="http://schemas.openxmlformats.org/officeDocument/2006/math">
                    <m:sSub>
                      <m:sSubPr>
                        <m:ctrlPr>
                          <a:rPr lang="fr-FR" sz="1800" i="1">
                            <a:latin typeface="Cambria Math"/>
                          </a:rPr>
                        </m:ctrlPr>
                      </m:sSubPr>
                      <m:e>
                        <m:acc>
                          <m:accPr>
                            <m:chr m:val="̅"/>
                            <m:ctrlPr>
                              <a:rPr lang="fr-FR" sz="1800" i="1">
                                <a:latin typeface="Cambria Math"/>
                              </a:rPr>
                            </m:ctrlPr>
                          </m:accPr>
                          <m:e>
                            <m:r>
                              <a:rPr lang="en-US" sz="1800" i="1">
                                <a:latin typeface="Cambria Math"/>
                              </a:rPr>
                              <m:t>𝑊</m:t>
                            </m:r>
                          </m:e>
                        </m:acc>
                      </m:e>
                      <m:sub>
                        <m:r>
                          <a:rPr lang="en-US" sz="1800" i="1">
                            <a:latin typeface="Cambria Math"/>
                          </a:rPr>
                          <m:t>𝑆</m:t>
                        </m:r>
                        <m:r>
                          <a:rPr lang="en-US" sz="1800" i="1">
                            <a:latin typeface="Cambria Math"/>
                          </a:rPr>
                          <m:t>2</m:t>
                        </m:r>
                      </m:sub>
                    </m:sSub>
                    <m:r>
                      <a:rPr lang="en-US" sz="1800" i="1">
                        <a:latin typeface="Cambria Math"/>
                      </a:rPr>
                      <m:t>= </m:t>
                    </m:r>
                  </m:oMath>
                </a14:m>
                <a:r>
                  <a:rPr lang="en-US" sz="1800" dirty="0"/>
                  <a:t>*</a:t>
                </a:r>
                <a14:m>
                  <m:oMath xmlns:m="http://schemas.openxmlformats.org/officeDocument/2006/math">
                    <m:r>
                      <a:rPr lang="en-US" sz="1800" i="1">
                        <a:latin typeface="Cambria Math"/>
                      </a:rPr>
                      <m:t>𝑊</m:t>
                    </m:r>
                    <m:r>
                      <a:rPr lang="en-US" sz="1800" i="1">
                        <a:latin typeface="Cambria Math"/>
                      </a:rPr>
                      <m:t>×</m:t>
                    </m:r>
                    <m:sSub>
                      <m:sSubPr>
                        <m:ctrlPr>
                          <a:rPr lang="fr-FR" sz="1800" i="1">
                            <a:latin typeface="Cambria Math"/>
                          </a:rPr>
                        </m:ctrlPr>
                      </m:sSubPr>
                      <m:e>
                        <m:r>
                          <a:rPr lang="en-US" sz="1800" i="1">
                            <a:latin typeface="Cambria Math"/>
                          </a:rPr>
                          <m:t>𝑃𝑜𝑤𝑒𝑟</m:t>
                        </m:r>
                        <m:r>
                          <a:rPr lang="en-US" sz="1800" i="1">
                            <a:latin typeface="Cambria Math"/>
                          </a:rPr>
                          <m:t>_</m:t>
                        </m:r>
                        <m:r>
                          <a:rPr lang="en-US" sz="1800" i="1">
                            <a:latin typeface="Cambria Math"/>
                          </a:rPr>
                          <m:t>𝑑𝑎𝑦</m:t>
                        </m:r>
                      </m:e>
                      <m:sub>
                        <m:r>
                          <a:rPr lang="en-US" sz="1800" i="1">
                            <a:latin typeface="Cambria Math"/>
                          </a:rPr>
                          <m:t>𝑆</m:t>
                        </m:r>
                        <m:r>
                          <a:rPr lang="en-US" sz="1800" i="1">
                            <a:latin typeface="Cambria Math"/>
                          </a:rPr>
                          <m:t>2</m:t>
                        </m:r>
                      </m:sub>
                    </m:sSub>
                    <m:r>
                      <a:rPr lang="en-US" sz="1800" i="1">
                        <a:latin typeface="Cambria Math"/>
                      </a:rPr>
                      <m:t>×</m:t>
                    </m:r>
                    <m:sSub>
                      <m:sSubPr>
                        <m:ctrlPr>
                          <a:rPr lang="fr-FR" sz="1800" i="1">
                            <a:latin typeface="Cambria Math"/>
                          </a:rPr>
                        </m:ctrlPr>
                      </m:sSubPr>
                      <m:e>
                        <m:r>
                          <a:rPr lang="en-US" sz="1800" i="1">
                            <a:latin typeface="Cambria Math"/>
                          </a:rPr>
                          <m:t>𝑆𝑒𝑎𝑠𝑜𝑛</m:t>
                        </m:r>
                        <m:r>
                          <a:rPr lang="en-US" sz="1800" i="1">
                            <a:latin typeface="Cambria Math"/>
                          </a:rPr>
                          <m:t>2</m:t>
                        </m:r>
                      </m:e>
                      <m:sub>
                        <m:r>
                          <a:rPr lang="en-US" sz="1800" i="1">
                            <a:latin typeface="Cambria Math"/>
                          </a:rPr>
                          <m:t>𝑙𝑒𝑛𝑔𝑡h</m:t>
                        </m:r>
                      </m:sub>
                    </m:sSub>
                  </m:oMath>
                </a14:m>
                <a:endParaRPr lang="fr-FR" sz="1800" dirty="0" smtClean="0"/>
              </a:p>
              <a:p>
                <a:pPr marL="0" indent="0">
                  <a:buNone/>
                </a:pPr>
                <a:endParaRPr lang="en-US" sz="1800" dirty="0" smtClean="0"/>
              </a:p>
              <a:p>
                <a:pPr marL="0" indent="0">
                  <a:buNone/>
                </a:pPr>
                <a:r>
                  <a:rPr lang="en-US" sz="1800" u="sng" dirty="0" smtClean="0"/>
                  <a:t>Total irrigation capacity expected for the year: </a:t>
                </a:r>
              </a:p>
              <a:p>
                <a:pPr marL="0" indent="0">
                  <a:buNone/>
                </a:pPr>
                <a14:m>
                  <m:oMath xmlns:m="http://schemas.openxmlformats.org/officeDocument/2006/math">
                    <m:acc>
                      <m:accPr>
                        <m:chr m:val="̅"/>
                        <m:ctrlPr>
                          <a:rPr lang="fr-FR" sz="1800" i="1">
                            <a:latin typeface="Cambria Math"/>
                          </a:rPr>
                        </m:ctrlPr>
                      </m:accPr>
                      <m:e>
                        <m:r>
                          <a:rPr lang="en-US" sz="1800" i="1">
                            <a:latin typeface="Cambria Math"/>
                          </a:rPr>
                          <m:t>𝑊</m:t>
                        </m:r>
                      </m:e>
                    </m:acc>
                    <m:r>
                      <a:rPr lang="en-US" sz="1800" i="1">
                        <a:latin typeface="Cambria Math"/>
                      </a:rPr>
                      <m:t> </m:t>
                    </m:r>
                  </m:oMath>
                </a14:m>
                <a:r>
                  <a:rPr lang="en-US" sz="1800" dirty="0"/>
                  <a:t>= </a:t>
                </a:r>
                <a14:m>
                  <m:oMath xmlns:m="http://schemas.openxmlformats.org/officeDocument/2006/math">
                    <m:sSub>
                      <m:sSubPr>
                        <m:ctrlPr>
                          <a:rPr lang="fr-FR" sz="1800" i="1">
                            <a:latin typeface="Cambria Math"/>
                          </a:rPr>
                        </m:ctrlPr>
                      </m:sSubPr>
                      <m:e>
                        <m:acc>
                          <m:accPr>
                            <m:chr m:val="̅"/>
                            <m:ctrlPr>
                              <a:rPr lang="fr-FR" sz="1800" i="1">
                                <a:latin typeface="Cambria Math"/>
                              </a:rPr>
                            </m:ctrlPr>
                          </m:accPr>
                          <m:e>
                            <m:r>
                              <a:rPr lang="en-US" sz="1800" i="1">
                                <a:latin typeface="Cambria Math"/>
                              </a:rPr>
                              <m:t>𝑊</m:t>
                            </m:r>
                          </m:e>
                        </m:acc>
                      </m:e>
                      <m:sub>
                        <m:r>
                          <a:rPr lang="en-US" sz="1800" i="1">
                            <a:latin typeface="Cambria Math"/>
                          </a:rPr>
                          <m:t>𝑆</m:t>
                        </m:r>
                        <m:r>
                          <a:rPr lang="en-US" sz="1800" i="1">
                            <a:latin typeface="Cambria Math"/>
                          </a:rPr>
                          <m:t>1</m:t>
                        </m:r>
                      </m:sub>
                    </m:sSub>
                    <m:r>
                      <a:rPr lang="en-US" sz="1800" i="1">
                        <a:latin typeface="Cambria Math"/>
                      </a:rPr>
                      <m:t> </m:t>
                    </m:r>
                  </m:oMath>
                </a14:m>
                <a:r>
                  <a:rPr lang="en-US" sz="1800" dirty="0"/>
                  <a:t>+ </a:t>
                </a:r>
                <a14:m>
                  <m:oMath xmlns:m="http://schemas.openxmlformats.org/officeDocument/2006/math">
                    <m:sSub>
                      <m:sSubPr>
                        <m:ctrlPr>
                          <a:rPr lang="fr-FR" sz="1800" i="1">
                            <a:latin typeface="Cambria Math"/>
                          </a:rPr>
                        </m:ctrlPr>
                      </m:sSubPr>
                      <m:e>
                        <m:acc>
                          <m:accPr>
                            <m:chr m:val="̅"/>
                            <m:ctrlPr>
                              <a:rPr lang="fr-FR" sz="1800" i="1">
                                <a:latin typeface="Cambria Math"/>
                              </a:rPr>
                            </m:ctrlPr>
                          </m:accPr>
                          <m:e>
                            <m:r>
                              <a:rPr lang="en-US" sz="1800" i="1">
                                <a:latin typeface="Cambria Math"/>
                              </a:rPr>
                              <m:t>𝑊</m:t>
                            </m:r>
                          </m:e>
                        </m:acc>
                      </m:e>
                      <m:sub>
                        <m:r>
                          <a:rPr lang="en-US" sz="1800" i="1">
                            <a:latin typeface="Cambria Math"/>
                          </a:rPr>
                          <m:t>𝑆</m:t>
                        </m:r>
                        <m:r>
                          <a:rPr lang="en-US" sz="1800" i="1">
                            <a:latin typeface="Cambria Math"/>
                          </a:rPr>
                          <m:t>2</m:t>
                        </m:r>
                      </m:sub>
                    </m:sSub>
                  </m:oMath>
                </a14:m>
                <a:endParaRPr lang="fr-FR" sz="1800" dirty="0" smtClean="0"/>
              </a:p>
              <a:p>
                <a:pPr marL="0" indent="0">
                  <a:buNone/>
                </a:pPr>
                <a:endParaRPr lang="fr-FR" sz="1800" dirty="0"/>
              </a:p>
              <a:p>
                <a:pPr marL="0" indent="0">
                  <a:buNone/>
                </a:pPr>
                <a:r>
                  <a:rPr lang="fr-FR" sz="1800" dirty="0" smtClean="0"/>
                  <a:t>(</a:t>
                </a:r>
                <a14:m>
                  <m:oMath xmlns:m="http://schemas.openxmlformats.org/officeDocument/2006/math">
                    <m:sSub>
                      <m:sSubPr>
                        <m:ctrlPr>
                          <a:rPr lang="fr-FR" sz="1800" i="1">
                            <a:latin typeface="Cambria Math"/>
                          </a:rPr>
                        </m:ctrlPr>
                      </m:sSubPr>
                      <m:e>
                        <m:r>
                          <a:rPr lang="fr-FR" sz="1800" i="1">
                            <a:latin typeface="Cambria Math"/>
                          </a:rPr>
                          <m:t>𝑟𝑒𝑐h𝑎𝑟𝑔𝑒</m:t>
                        </m:r>
                      </m:e>
                      <m:sub>
                        <m:r>
                          <a:rPr lang="fr-FR" sz="1800" i="1">
                            <a:latin typeface="Cambria Math"/>
                          </a:rPr>
                          <m:t>𝑆</m:t>
                        </m:r>
                        <m:r>
                          <a:rPr lang="fr-FR" sz="1800" i="1">
                            <a:latin typeface="Cambria Math"/>
                          </a:rPr>
                          <m:t>1</m:t>
                        </m:r>
                      </m:sub>
                    </m:sSub>
                  </m:oMath>
                </a14:m>
                <a:r>
                  <a:rPr lang="fr-FR" sz="1800" dirty="0" smtClean="0"/>
                  <a:t> = 10%)</a:t>
                </a:r>
                <a:endParaRPr lang="fr-FR" sz="1800" dirty="0"/>
              </a:p>
            </p:txBody>
          </p:sp>
        </mc:Choice>
        <mc:Fallback xmlns="">
          <p:sp>
            <p:nvSpPr>
              <p:cNvPr id="5" name="Espace réservé du contenu 2"/>
              <p:cNvSpPr txBox="1">
                <a:spLocks noRot="1" noChangeAspect="1" noMove="1" noResize="1" noEditPoints="1" noAdjustHandles="1" noChangeArrowheads="1" noChangeShapeType="1" noTextEdit="1"/>
              </p:cNvSpPr>
              <p:nvPr/>
            </p:nvSpPr>
            <p:spPr>
              <a:xfrm>
                <a:off x="763960" y="1303981"/>
                <a:ext cx="7956931" cy="5661795"/>
              </a:xfrm>
              <a:prstGeom prst="rect">
                <a:avLst/>
              </a:prstGeom>
              <a:blipFill rotWithShape="1">
                <a:blip r:embed="rId3"/>
                <a:stretch>
                  <a:fillRect l="-613" t="-538"/>
                </a:stretch>
              </a:blipFill>
            </p:spPr>
            <p:txBody>
              <a:bodyPr/>
              <a:lstStyle/>
              <a:p>
                <a:r>
                  <a:rPr lang="fr-FR">
                    <a:noFill/>
                  </a:rPr>
                  <a:t> </a:t>
                </a:r>
              </a:p>
            </p:txBody>
          </p:sp>
        </mc:Fallback>
      </mc:AlternateContent>
      <p:sp>
        <p:nvSpPr>
          <p:cNvPr id="6" name="Rectangle 5"/>
          <p:cNvSpPr/>
          <p:nvPr/>
        </p:nvSpPr>
        <p:spPr>
          <a:xfrm>
            <a:off x="1376772" y="6239053"/>
            <a:ext cx="6795628" cy="646331"/>
          </a:xfrm>
          <a:prstGeom prst="rect">
            <a:avLst/>
          </a:prstGeom>
        </p:spPr>
        <p:txBody>
          <a:bodyPr wrap="square">
            <a:spAutoFit/>
          </a:bodyPr>
          <a:lstStyle/>
          <a:p>
            <a:r>
              <a:rPr lang="en-US" sz="1200" dirty="0">
                <a:solidFill>
                  <a:schemeClr val="bg1"/>
                </a:solidFill>
              </a:rPr>
              <a:t>Robert, M., </a:t>
            </a:r>
            <a:r>
              <a:rPr lang="en-US" sz="1200" dirty="0" err="1">
                <a:solidFill>
                  <a:schemeClr val="bg1"/>
                </a:solidFill>
              </a:rPr>
              <a:t>Bergez</a:t>
            </a:r>
            <a:r>
              <a:rPr lang="en-US" sz="1200" dirty="0">
                <a:solidFill>
                  <a:schemeClr val="bg1"/>
                </a:solidFill>
              </a:rPr>
              <a:t>, J.E., Thomas, A., (2016) A stochastic dynamic programming approach to analyze adaptation to climate change - application to groundwater irrigation in India</a:t>
            </a:r>
            <a:r>
              <a:rPr lang="fr-FR" sz="1200" dirty="0">
                <a:solidFill>
                  <a:schemeClr val="bg1"/>
                </a:solidFill>
              </a:rPr>
              <a:t>, </a:t>
            </a:r>
            <a:r>
              <a:rPr lang="en-US" sz="1200" i="1" dirty="0">
                <a:solidFill>
                  <a:schemeClr val="bg1"/>
                </a:solidFill>
              </a:rPr>
              <a:t>European Journal of Operational Research</a:t>
            </a:r>
            <a:r>
              <a:rPr lang="en-US" sz="1200" dirty="0">
                <a:solidFill>
                  <a:schemeClr val="bg1"/>
                </a:solidFill>
              </a:rPr>
              <a:t> (to be submitted)</a:t>
            </a:r>
            <a:endParaRPr lang="fr-FR" sz="1200" dirty="0">
              <a:solidFill>
                <a:schemeClr val="bg1"/>
              </a:solidFill>
            </a:endParaRPr>
          </a:p>
        </p:txBody>
      </p:sp>
    </p:spTree>
    <p:extLst>
      <p:ext uri="{BB962C8B-B14F-4D97-AF65-F5344CB8AC3E}">
        <p14:creationId xmlns:p14="http://schemas.microsoft.com/office/powerpoint/2010/main" val="3055668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Economic model</a:t>
            </a:r>
            <a:endParaRPr lang="fr-FR" sz="3200" b="1" dirty="0">
              <a:solidFill>
                <a:schemeClr val="accent3"/>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5" name="Espace réservé du contenu 2"/>
              <p:cNvSpPr txBox="1">
                <a:spLocks/>
              </p:cNvSpPr>
              <p:nvPr/>
            </p:nvSpPr>
            <p:spPr>
              <a:xfrm>
                <a:off x="763960" y="13039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u="sng" dirty="0"/>
                  <a:t>C</a:t>
                </a:r>
                <a:r>
                  <a:rPr lang="en-US" sz="1800" u="sng" dirty="0" smtClean="0"/>
                  <a:t>rop yield:</a:t>
                </a:r>
              </a:p>
              <a:p>
                <a:pPr marL="0" indent="0">
                  <a:buNone/>
                </a:pPr>
                <a:r>
                  <a:rPr lang="en-US" sz="1800" dirty="0" smtClean="0"/>
                  <a:t>quadratic </a:t>
                </a:r>
                <a:r>
                  <a:rPr lang="en-US" sz="1800" dirty="0"/>
                  <a:t>function of irrigation water distributed to the </a:t>
                </a:r>
                <a:r>
                  <a:rPr lang="en-US" sz="1800" dirty="0" smtClean="0"/>
                  <a:t>crop (</a:t>
                </a:r>
                <a:r>
                  <a:rPr lang="en-US" sz="1800" dirty="0" err="1" smtClean="0"/>
                  <a:t>Jalota</a:t>
                </a:r>
                <a:r>
                  <a:rPr lang="en-US" sz="1800" dirty="0" smtClean="0"/>
                  <a:t> </a:t>
                </a:r>
                <a:r>
                  <a:rPr lang="en-US" sz="1800" i="1" dirty="0" smtClean="0"/>
                  <a:t>et al., </a:t>
                </a:r>
                <a:r>
                  <a:rPr lang="en-US" sz="1800" dirty="0" smtClean="0"/>
                  <a:t>2007)</a:t>
                </a:r>
              </a:p>
              <a:p>
                <a:pPr marL="0" indent="0">
                  <a:buNone/>
                </a:pPr>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fr-FR" sz="1800" i="1">
                              <a:latin typeface="Cambria Math"/>
                            </a:rPr>
                          </m:ctrlPr>
                        </m:sSubPr>
                        <m:e>
                          <m:r>
                            <a:rPr lang="en-US" sz="1800" i="1">
                              <a:latin typeface="Cambria Math"/>
                            </a:rPr>
                            <m:t>𝑌𝐼𝐸𝐿𝐷</m:t>
                          </m:r>
                        </m:e>
                        <m:sub>
                          <m:r>
                            <a:rPr lang="en-US" sz="1800" i="1">
                              <a:latin typeface="Cambria Math"/>
                            </a:rPr>
                            <m:t>𝑐</m:t>
                          </m:r>
                        </m:sub>
                      </m:sSub>
                      <m:d>
                        <m:dPr>
                          <m:ctrlPr>
                            <a:rPr lang="fr-FR" sz="1800" i="1">
                              <a:latin typeface="Cambria Math"/>
                            </a:rPr>
                          </m:ctrlPr>
                        </m:dPr>
                        <m:e>
                          <m:acc>
                            <m:accPr>
                              <m:chr m:val="̃"/>
                              <m:ctrlPr>
                                <a:rPr lang="fr-FR" sz="1800" i="1">
                                  <a:latin typeface="Cambria Math"/>
                                </a:rPr>
                              </m:ctrlPr>
                            </m:accPr>
                            <m:e>
                              <m:r>
                                <a:rPr lang="en-US" sz="1800" i="1">
                                  <a:latin typeface="Cambria Math"/>
                                </a:rPr>
                                <m:t>𝑅</m:t>
                              </m:r>
                            </m:e>
                          </m:acc>
                          <m:r>
                            <a:rPr lang="en-US" sz="1800" i="1">
                              <a:latin typeface="Cambria Math"/>
                            </a:rPr>
                            <m:t>, </m:t>
                          </m:r>
                          <m:r>
                            <a:rPr lang="en-US" sz="1800" i="1">
                              <a:latin typeface="Cambria Math"/>
                            </a:rPr>
                            <m:t>𝑊</m:t>
                          </m:r>
                        </m:e>
                      </m:d>
                      <m:r>
                        <a:rPr lang="en-US" sz="1800" i="1">
                          <a:latin typeface="Cambria Math"/>
                        </a:rPr>
                        <m:t>= </m:t>
                      </m:r>
                      <m:sSub>
                        <m:sSubPr>
                          <m:ctrlPr>
                            <a:rPr lang="fr-FR" sz="1800" i="1">
                              <a:latin typeface="Cambria Math"/>
                            </a:rPr>
                          </m:ctrlPr>
                        </m:sSubPr>
                        <m:e>
                          <m:r>
                            <a:rPr lang="en-US" sz="1800" i="1">
                              <a:latin typeface="Cambria Math"/>
                            </a:rPr>
                            <m:t>𝑎</m:t>
                          </m:r>
                        </m:e>
                        <m:sub>
                          <m:r>
                            <a:rPr lang="en-US" sz="1800" i="1">
                              <a:latin typeface="Cambria Math"/>
                            </a:rPr>
                            <m:t>𝑐</m:t>
                          </m:r>
                        </m:sub>
                      </m:sSub>
                      <m:r>
                        <a:rPr lang="en-US" sz="1800" i="1">
                          <a:latin typeface="Cambria Math"/>
                        </a:rPr>
                        <m:t>+</m:t>
                      </m:r>
                      <m:sSub>
                        <m:sSubPr>
                          <m:ctrlPr>
                            <a:rPr lang="fr-FR" sz="1800" i="1">
                              <a:latin typeface="Cambria Math"/>
                            </a:rPr>
                          </m:ctrlPr>
                        </m:sSubPr>
                        <m:e>
                          <m:r>
                            <a:rPr lang="en-US" sz="1800" i="1">
                              <a:latin typeface="Cambria Math"/>
                            </a:rPr>
                            <m:t>𝑏</m:t>
                          </m:r>
                        </m:e>
                        <m:sub>
                          <m:r>
                            <a:rPr lang="en-US" sz="1800" i="1">
                              <a:latin typeface="Cambria Math"/>
                            </a:rPr>
                            <m:t>𝑐</m:t>
                          </m:r>
                        </m:sub>
                      </m:sSub>
                      <m:func>
                        <m:funcPr>
                          <m:ctrlPr>
                            <a:rPr lang="fr-FR" sz="1800" i="1">
                              <a:latin typeface="Cambria Math"/>
                            </a:rPr>
                          </m:ctrlPr>
                        </m:funcPr>
                        <m:fName>
                          <m:r>
                            <m:rPr>
                              <m:sty m:val="p"/>
                            </m:rPr>
                            <a:rPr lang="en-US" sz="1800">
                              <a:latin typeface="Cambria Math"/>
                            </a:rPr>
                            <m:t>min</m:t>
                          </m:r>
                        </m:fName>
                        <m:e>
                          <m:d>
                            <m:dPr>
                              <m:begChr m:val="["/>
                              <m:endChr m:val="]"/>
                              <m:ctrlPr>
                                <a:rPr lang="fr-FR" sz="1800" i="1">
                                  <a:latin typeface="Cambria Math"/>
                                </a:rPr>
                              </m:ctrlPr>
                            </m:dPr>
                            <m:e>
                              <m:r>
                                <a:rPr lang="en-US" sz="1800">
                                  <a:latin typeface="Cambria Math"/>
                                </a:rPr>
                                <m:t>(</m:t>
                              </m:r>
                              <m:sSub>
                                <m:sSubPr>
                                  <m:ctrlPr>
                                    <a:rPr lang="fr-FR" sz="1800" i="1">
                                      <a:latin typeface="Cambria Math"/>
                                    </a:rPr>
                                  </m:ctrlPr>
                                </m:sSubPr>
                                <m:e>
                                  <m:r>
                                    <a:rPr lang="en-US" sz="1800" i="1">
                                      <a:latin typeface="Cambria Math"/>
                                    </a:rPr>
                                    <m:t>𝑅𝐴𝑇𝐸</m:t>
                                  </m:r>
                                </m:e>
                                <m:sub>
                                  <m:r>
                                    <a:rPr lang="en-US" sz="1800" i="1">
                                      <a:latin typeface="Cambria Math"/>
                                    </a:rPr>
                                    <m:t>𝑖𝑟𝑟𝑖𝑔𝑎𝑡𝑖𝑜𝑛</m:t>
                                  </m:r>
                                  <m:r>
                                    <a:rPr lang="en-US" sz="1800" i="1">
                                      <a:latin typeface="Cambria Math"/>
                                    </a:rPr>
                                    <m:t>,</m:t>
                                  </m:r>
                                  <m:r>
                                    <a:rPr lang="en-US" sz="1800" i="1">
                                      <a:latin typeface="Cambria Math"/>
                                    </a:rPr>
                                    <m:t>𝑐</m:t>
                                  </m:r>
                                </m:sub>
                              </m:sSub>
                              <m:r>
                                <a:rPr lang="en-US" sz="1800" i="1">
                                  <a:latin typeface="Cambria Math"/>
                                </a:rPr>
                                <m:t> </m:t>
                              </m:r>
                              <m:d>
                                <m:dPr>
                                  <m:ctrlPr>
                                    <a:rPr lang="fr-FR" sz="1800" i="1">
                                      <a:latin typeface="Cambria Math"/>
                                    </a:rPr>
                                  </m:ctrlPr>
                                </m:dPr>
                                <m:e>
                                  <m:acc>
                                    <m:accPr>
                                      <m:chr m:val="̃"/>
                                      <m:ctrlPr>
                                        <a:rPr lang="fr-FR" sz="1800" i="1">
                                          <a:latin typeface="Cambria Math"/>
                                        </a:rPr>
                                      </m:ctrlPr>
                                    </m:accPr>
                                    <m:e>
                                      <m:r>
                                        <a:rPr lang="en-US" sz="1800" i="1">
                                          <a:latin typeface="Cambria Math"/>
                                        </a:rPr>
                                        <m:t>𝑅</m:t>
                                      </m:r>
                                    </m:e>
                                  </m:acc>
                                </m:e>
                              </m:d>
                              <m:r>
                                <a:rPr lang="en-US" sz="1800" i="1">
                                  <a:latin typeface="Cambria Math"/>
                                </a:rPr>
                                <m:t>×</m:t>
                              </m:r>
                              <m:sSub>
                                <m:sSubPr>
                                  <m:ctrlPr>
                                    <a:rPr lang="fr-FR" sz="1800" i="1">
                                      <a:latin typeface="Cambria Math"/>
                                    </a:rPr>
                                  </m:ctrlPr>
                                </m:sSubPr>
                                <m:e>
                                  <m:acc>
                                    <m:accPr>
                                      <m:chr m:val="̅"/>
                                      <m:ctrlPr>
                                        <a:rPr lang="fr-FR" sz="1800" i="1">
                                          <a:latin typeface="Cambria Math"/>
                                        </a:rPr>
                                      </m:ctrlPr>
                                    </m:accPr>
                                    <m:e>
                                      <m:r>
                                        <a:rPr lang="en-US" sz="1800" i="1">
                                          <a:latin typeface="Cambria Math"/>
                                        </a:rPr>
                                        <m:t>𝑊</m:t>
                                      </m:r>
                                    </m:e>
                                  </m:acc>
                                </m:e>
                                <m:sub>
                                  <m:r>
                                    <a:rPr lang="en-US" sz="1800" i="1">
                                      <a:latin typeface="Cambria Math"/>
                                    </a:rPr>
                                    <m:t>𝑆</m:t>
                                  </m:r>
                                  <m:r>
                                    <a:rPr lang="en-US" sz="1800" i="1">
                                      <a:latin typeface="Cambria Math"/>
                                    </a:rPr>
                                    <m:t>1</m:t>
                                  </m:r>
                                </m:sub>
                              </m:sSub>
                              <m:r>
                                <a:rPr lang="en-US" sz="1800">
                                  <a:latin typeface="Cambria Math"/>
                                </a:rPr>
                                <m:t> ,</m:t>
                              </m:r>
                              <m:r>
                                <a:rPr lang="en-US" sz="1800" i="1">
                                  <a:latin typeface="Cambria Math"/>
                                </a:rPr>
                                <m:t> </m:t>
                              </m:r>
                              <m:sSub>
                                <m:sSubPr>
                                  <m:ctrlPr>
                                    <a:rPr lang="fr-FR" sz="1800" i="1">
                                      <a:latin typeface="Cambria Math"/>
                                    </a:rPr>
                                  </m:ctrlPr>
                                </m:sSubPr>
                                <m:e>
                                  <m:r>
                                    <a:rPr lang="en-US" sz="1800" i="1">
                                      <a:latin typeface="Cambria Math"/>
                                    </a:rPr>
                                    <m:t>𝐼𝑟𝑟𝑖</m:t>
                                  </m:r>
                                </m:e>
                                <m:sub>
                                  <m:r>
                                    <a:rPr lang="en-US" sz="1800" i="1">
                                      <a:latin typeface="Cambria Math"/>
                                    </a:rPr>
                                    <m:t>𝑐</m:t>
                                  </m:r>
                                </m:sub>
                              </m:sSub>
                              <m:r>
                                <a:rPr lang="en-US" sz="1800" i="1">
                                  <a:latin typeface="Cambria Math"/>
                                </a:rPr>
                                <m:t> (</m:t>
                              </m:r>
                              <m:acc>
                                <m:accPr>
                                  <m:chr m:val="̃"/>
                                  <m:ctrlPr>
                                    <a:rPr lang="fr-FR" sz="1800" i="1">
                                      <a:latin typeface="Cambria Math"/>
                                    </a:rPr>
                                  </m:ctrlPr>
                                </m:accPr>
                                <m:e>
                                  <m:r>
                                    <a:rPr lang="en-US" sz="1800" i="1">
                                      <a:latin typeface="Cambria Math"/>
                                    </a:rPr>
                                    <m:t>𝑅</m:t>
                                  </m:r>
                                </m:e>
                              </m:acc>
                              <m:r>
                                <a:rPr lang="en-US" sz="1800" i="1">
                                  <a:latin typeface="Cambria Math"/>
                                </a:rPr>
                                <m:t>)</m:t>
                              </m:r>
                            </m:e>
                          </m:d>
                        </m:e>
                      </m:func>
                    </m:oMath>
                  </m:oMathPara>
                </a14:m>
                <a:endParaRPr lang="fr-FR" sz="1800" dirty="0"/>
              </a:p>
              <a:p>
                <a:pPr marL="0" indent="0">
                  <a:buNone/>
                </a:pPr>
                <a14:m>
                  <m:oMathPara xmlns:m="http://schemas.openxmlformats.org/officeDocument/2006/math">
                    <m:oMathParaPr>
                      <m:jc m:val="centerGroup"/>
                    </m:oMathParaPr>
                    <m:oMath xmlns:m="http://schemas.openxmlformats.org/officeDocument/2006/math">
                      <m:r>
                        <a:rPr lang="en-US" sz="1800" i="1">
                          <a:latin typeface="Cambria Math"/>
                        </a:rPr>
                        <m:t>+ </m:t>
                      </m:r>
                      <m:sSub>
                        <m:sSubPr>
                          <m:ctrlPr>
                            <a:rPr lang="fr-FR" sz="1800" i="1">
                              <a:latin typeface="Cambria Math"/>
                            </a:rPr>
                          </m:ctrlPr>
                        </m:sSubPr>
                        <m:e>
                          <m:r>
                            <a:rPr lang="fr-FR" sz="1800" i="1">
                              <a:latin typeface="Cambria Math"/>
                            </a:rPr>
                            <m:t>𝑑</m:t>
                          </m:r>
                        </m:e>
                        <m:sub>
                          <m:r>
                            <a:rPr lang="fr-FR" sz="1800" i="1">
                              <a:latin typeface="Cambria Math"/>
                            </a:rPr>
                            <m:t>𝑐</m:t>
                          </m:r>
                        </m:sub>
                      </m:sSub>
                      <m:r>
                        <a:rPr lang="fr-FR" sz="1800" i="1">
                          <a:latin typeface="Cambria Math"/>
                        </a:rPr>
                        <m:t> </m:t>
                      </m:r>
                      <m:sSup>
                        <m:sSupPr>
                          <m:ctrlPr>
                            <a:rPr lang="fr-FR" sz="1800" i="1">
                              <a:latin typeface="Cambria Math"/>
                            </a:rPr>
                          </m:ctrlPr>
                        </m:sSupPr>
                        <m:e>
                          <m:func>
                            <m:funcPr>
                              <m:ctrlPr>
                                <a:rPr lang="fr-FR" sz="1800" i="1">
                                  <a:latin typeface="Cambria Math"/>
                                </a:rPr>
                              </m:ctrlPr>
                            </m:funcPr>
                            <m:fName>
                              <m:r>
                                <m:rPr>
                                  <m:sty m:val="p"/>
                                </m:rPr>
                                <a:rPr lang="en-US" sz="1800">
                                  <a:latin typeface="Cambria Math"/>
                                </a:rPr>
                                <m:t>min</m:t>
                              </m:r>
                            </m:fName>
                            <m:e>
                              <m:d>
                                <m:dPr>
                                  <m:begChr m:val="["/>
                                  <m:endChr m:val="]"/>
                                  <m:ctrlPr>
                                    <a:rPr lang="fr-FR" sz="1800" i="1">
                                      <a:latin typeface="Cambria Math"/>
                                    </a:rPr>
                                  </m:ctrlPr>
                                </m:dPr>
                                <m:e>
                                  <m:sSub>
                                    <m:sSubPr>
                                      <m:ctrlPr>
                                        <a:rPr lang="fr-FR" sz="1800" i="1">
                                          <a:latin typeface="Cambria Math"/>
                                        </a:rPr>
                                      </m:ctrlPr>
                                    </m:sSubPr>
                                    <m:e>
                                      <m:r>
                                        <a:rPr lang="en-US" sz="1800" i="1">
                                          <a:latin typeface="Cambria Math"/>
                                        </a:rPr>
                                        <m:t>𝑅𝐴𝑇𝐸</m:t>
                                      </m:r>
                                    </m:e>
                                    <m:sub>
                                      <m:r>
                                        <a:rPr lang="en-US" sz="1800" i="1">
                                          <a:latin typeface="Cambria Math"/>
                                        </a:rPr>
                                        <m:t>𝑖𝑟𝑟𝑖𝑔𝑎𝑡𝑖𝑜𝑛</m:t>
                                      </m:r>
                                      <m:r>
                                        <a:rPr lang="en-US" sz="1800" i="1">
                                          <a:latin typeface="Cambria Math"/>
                                        </a:rPr>
                                        <m:t>,</m:t>
                                      </m:r>
                                      <m:r>
                                        <a:rPr lang="en-US" sz="1800" i="1">
                                          <a:latin typeface="Cambria Math"/>
                                        </a:rPr>
                                        <m:t>𝑐</m:t>
                                      </m:r>
                                      <m:r>
                                        <a:rPr lang="en-US" sz="1800" i="1">
                                          <a:latin typeface="Cambria Math"/>
                                        </a:rPr>
                                        <m:t> </m:t>
                                      </m:r>
                                    </m:sub>
                                  </m:sSub>
                                  <m:d>
                                    <m:dPr>
                                      <m:ctrlPr>
                                        <a:rPr lang="fr-FR" sz="1800" i="1">
                                          <a:latin typeface="Cambria Math"/>
                                        </a:rPr>
                                      </m:ctrlPr>
                                    </m:dPr>
                                    <m:e>
                                      <m:acc>
                                        <m:accPr>
                                          <m:chr m:val="̃"/>
                                          <m:ctrlPr>
                                            <a:rPr lang="fr-FR" sz="1800" i="1">
                                              <a:latin typeface="Cambria Math"/>
                                            </a:rPr>
                                          </m:ctrlPr>
                                        </m:accPr>
                                        <m:e>
                                          <m:r>
                                            <a:rPr lang="en-US" sz="1800" i="1">
                                              <a:latin typeface="Cambria Math"/>
                                            </a:rPr>
                                            <m:t>𝑅</m:t>
                                          </m:r>
                                        </m:e>
                                      </m:acc>
                                    </m:e>
                                  </m:d>
                                  <m:r>
                                    <a:rPr lang="en-US" sz="1800">
                                      <a:latin typeface="Cambria Math"/>
                                    </a:rPr>
                                    <m:t>×</m:t>
                                  </m:r>
                                  <m:sSub>
                                    <m:sSubPr>
                                      <m:ctrlPr>
                                        <a:rPr lang="fr-FR" sz="1800" i="1">
                                          <a:latin typeface="Cambria Math"/>
                                        </a:rPr>
                                      </m:ctrlPr>
                                    </m:sSubPr>
                                    <m:e>
                                      <m:acc>
                                        <m:accPr>
                                          <m:chr m:val="̅"/>
                                          <m:ctrlPr>
                                            <a:rPr lang="fr-FR" sz="1800" i="1">
                                              <a:latin typeface="Cambria Math"/>
                                            </a:rPr>
                                          </m:ctrlPr>
                                        </m:accPr>
                                        <m:e>
                                          <m:r>
                                            <a:rPr lang="en-US" sz="1800" i="1">
                                              <a:latin typeface="Cambria Math"/>
                                            </a:rPr>
                                            <m:t>𝑊</m:t>
                                          </m:r>
                                        </m:e>
                                      </m:acc>
                                    </m:e>
                                    <m:sub>
                                      <m:r>
                                        <a:rPr lang="en-US" sz="1800" i="1">
                                          <a:latin typeface="Cambria Math"/>
                                        </a:rPr>
                                        <m:t>𝑆</m:t>
                                      </m:r>
                                      <m:r>
                                        <a:rPr lang="en-US" sz="1800" i="1">
                                          <a:latin typeface="Cambria Math"/>
                                        </a:rPr>
                                        <m:t>1</m:t>
                                      </m:r>
                                    </m:sub>
                                  </m:sSub>
                                  <m:r>
                                    <a:rPr lang="en-US" sz="1800">
                                      <a:latin typeface="Cambria Math"/>
                                    </a:rPr>
                                    <m:t> ,</m:t>
                                  </m:r>
                                  <m:r>
                                    <a:rPr lang="en-US" sz="1800" i="1">
                                      <a:latin typeface="Cambria Math"/>
                                    </a:rPr>
                                    <m:t> </m:t>
                                  </m:r>
                                  <m:sSub>
                                    <m:sSubPr>
                                      <m:ctrlPr>
                                        <a:rPr lang="fr-FR" sz="1800" i="1">
                                          <a:latin typeface="Cambria Math"/>
                                        </a:rPr>
                                      </m:ctrlPr>
                                    </m:sSubPr>
                                    <m:e>
                                      <m:r>
                                        <a:rPr lang="en-US" sz="1800" i="1">
                                          <a:latin typeface="Cambria Math"/>
                                        </a:rPr>
                                        <m:t>𝐼𝑟𝑟𝑖</m:t>
                                      </m:r>
                                    </m:e>
                                    <m:sub>
                                      <m:r>
                                        <a:rPr lang="en-US" sz="1800" i="1">
                                          <a:latin typeface="Cambria Math"/>
                                        </a:rPr>
                                        <m:t>𝑐</m:t>
                                      </m:r>
                                    </m:sub>
                                  </m:sSub>
                                  <m:r>
                                    <a:rPr lang="en-US" sz="1800" i="1">
                                      <a:latin typeface="Cambria Math"/>
                                    </a:rPr>
                                    <m:t> (</m:t>
                                  </m:r>
                                  <m:acc>
                                    <m:accPr>
                                      <m:chr m:val="̃"/>
                                      <m:ctrlPr>
                                        <a:rPr lang="fr-FR" sz="1800" i="1">
                                          <a:latin typeface="Cambria Math"/>
                                        </a:rPr>
                                      </m:ctrlPr>
                                    </m:accPr>
                                    <m:e>
                                      <m:r>
                                        <a:rPr lang="en-US" sz="1800" i="1">
                                          <a:latin typeface="Cambria Math"/>
                                        </a:rPr>
                                        <m:t>𝑅</m:t>
                                      </m:r>
                                    </m:e>
                                  </m:acc>
                                  <m:r>
                                    <a:rPr lang="en-US" sz="1800" i="1">
                                      <a:latin typeface="Cambria Math"/>
                                    </a:rPr>
                                    <m:t>)</m:t>
                                  </m:r>
                                </m:e>
                              </m:d>
                            </m:e>
                          </m:func>
                        </m:e>
                        <m:sup>
                          <m:r>
                            <a:rPr lang="en-US" sz="1800" i="1">
                              <a:latin typeface="Cambria Math"/>
                            </a:rPr>
                            <m:t>2</m:t>
                          </m:r>
                        </m:sup>
                      </m:sSup>
                    </m:oMath>
                  </m:oMathPara>
                </a14:m>
                <a:endParaRPr lang="fr-FR" sz="1800" dirty="0" smtClean="0"/>
              </a:p>
              <a:p>
                <a:pPr marL="0" indent="0">
                  <a:buNone/>
                </a:pPr>
                <a:endParaRPr lang="fr-FR" sz="1800" dirty="0"/>
              </a:p>
              <a:p>
                <a:pPr marL="0" indent="0">
                  <a:buNone/>
                </a:pPr>
                <a:r>
                  <a:rPr lang="en-US" sz="1800" u="sng" dirty="0"/>
                  <a:t>Expected profit from crop </a:t>
                </a:r>
                <a:r>
                  <a:rPr lang="en-US" sz="1800" i="1" u="sng" dirty="0"/>
                  <a:t>c</a:t>
                </a:r>
                <a:r>
                  <a:rPr lang="en-US" sz="1800" u="sng" dirty="0"/>
                  <a:t> at season </a:t>
                </a:r>
                <a14:m>
                  <m:oMath xmlns:m="http://schemas.openxmlformats.org/officeDocument/2006/math">
                    <m:r>
                      <a:rPr lang="en-US" sz="1800" i="1" u="sng">
                        <a:latin typeface="Cambria Math"/>
                      </a:rPr>
                      <m:t>𝜏</m:t>
                    </m:r>
                  </m:oMath>
                </a14:m>
                <a:r>
                  <a:rPr lang="en-US" sz="1800" u="sng" dirty="0"/>
                  <a:t> and on plot </a:t>
                </a:r>
                <a:r>
                  <a:rPr lang="en-US" sz="1800" i="1" u="sng" dirty="0"/>
                  <a:t>b:</a:t>
                </a:r>
              </a:p>
              <a:p>
                <a:pPr marL="0" indent="0">
                  <a:buNone/>
                </a:pPr>
                <a14:m>
                  <m:oMath xmlns:m="http://schemas.openxmlformats.org/officeDocument/2006/math">
                    <m:sSub>
                      <m:sSubPr>
                        <m:ctrlPr>
                          <a:rPr lang="fr-FR" sz="1800" i="1">
                            <a:latin typeface="Cambria Math"/>
                          </a:rPr>
                        </m:ctrlPr>
                      </m:sSubPr>
                      <m:e>
                        <m:r>
                          <a:rPr lang="en-US" sz="1800" i="1">
                            <a:latin typeface="Cambria Math"/>
                          </a:rPr>
                          <m:t>𝜋</m:t>
                        </m:r>
                      </m:e>
                      <m:sub>
                        <m:r>
                          <a:rPr lang="en-US" sz="1800" i="1">
                            <a:latin typeface="Cambria Math"/>
                          </a:rPr>
                          <m:t>𝑏𝑐</m:t>
                        </m:r>
                        <m:r>
                          <a:rPr lang="en-US" sz="1800" i="1">
                            <a:latin typeface="Cambria Math"/>
                          </a:rPr>
                          <m:t>𝜏</m:t>
                        </m:r>
                      </m:sub>
                    </m:sSub>
                    <m:r>
                      <a:rPr lang="en-US" sz="1800" i="1">
                        <a:latin typeface="Cambria Math"/>
                      </a:rPr>
                      <m:t>≅</m:t>
                    </m:r>
                    <m:nary>
                      <m:naryPr>
                        <m:chr m:val="∑"/>
                        <m:limLoc m:val="undOvr"/>
                        <m:ctrlPr>
                          <a:rPr lang="fr-FR" sz="1800" i="1">
                            <a:latin typeface="Cambria Math"/>
                          </a:rPr>
                        </m:ctrlPr>
                      </m:naryPr>
                      <m:sub>
                        <m:r>
                          <a:rPr lang="en-US" sz="1800" i="1">
                            <a:latin typeface="Cambria Math"/>
                          </a:rPr>
                          <m:t>𝑖</m:t>
                        </m:r>
                        <m:r>
                          <a:rPr lang="en-US" sz="1800" i="1">
                            <a:latin typeface="Cambria Math"/>
                          </a:rPr>
                          <m:t>=1</m:t>
                        </m:r>
                      </m:sub>
                      <m:sup>
                        <m:r>
                          <a:rPr lang="en-US" sz="1800" i="1">
                            <a:latin typeface="Cambria Math"/>
                          </a:rPr>
                          <m:t>5</m:t>
                        </m:r>
                      </m:sup>
                      <m:e>
                        <m:sSub>
                          <m:sSubPr>
                            <m:ctrlPr>
                              <a:rPr lang="fr-FR" sz="1800" i="1">
                                <a:latin typeface="Cambria Math"/>
                              </a:rPr>
                            </m:ctrlPr>
                          </m:sSubPr>
                          <m:e>
                            <m:r>
                              <a:rPr lang="en-US" sz="1800" i="1">
                                <a:latin typeface="Cambria Math"/>
                              </a:rPr>
                              <m:t>𝑝𝑟</m:t>
                            </m:r>
                          </m:e>
                          <m:sub>
                            <m:r>
                              <a:rPr lang="en-US" sz="1800" i="1">
                                <a:latin typeface="Cambria Math"/>
                              </a:rPr>
                              <m:t>𝜏</m:t>
                            </m:r>
                            <m:r>
                              <a:rPr lang="en-US" sz="1800" i="1">
                                <a:latin typeface="Cambria Math"/>
                              </a:rPr>
                              <m:t>,</m:t>
                            </m:r>
                            <m:r>
                              <a:rPr lang="en-US" sz="1800" i="1">
                                <a:latin typeface="Cambria Math"/>
                              </a:rPr>
                              <m:t>𝑖</m:t>
                            </m:r>
                          </m:sub>
                        </m:sSub>
                        <m:r>
                          <a:rPr lang="en-US" sz="1800" i="1">
                            <a:latin typeface="Cambria Math"/>
                          </a:rPr>
                          <m:t>[</m:t>
                        </m:r>
                      </m:e>
                    </m:nary>
                    <m:d>
                      <m:dPr>
                        <m:ctrlPr>
                          <a:rPr lang="fr-FR" sz="1800" i="1">
                            <a:latin typeface="Cambria Math"/>
                          </a:rPr>
                        </m:ctrlPr>
                      </m:dPr>
                      <m:e>
                        <m:r>
                          <a:rPr lang="en-US" sz="1800" i="1">
                            <a:latin typeface="Cambria Math"/>
                          </a:rPr>
                          <m:t>1−</m:t>
                        </m:r>
                        <m:sSub>
                          <m:sSubPr>
                            <m:ctrlPr>
                              <a:rPr lang="fr-FR" sz="1800" i="1">
                                <a:latin typeface="Cambria Math"/>
                              </a:rPr>
                            </m:ctrlPr>
                          </m:sSubPr>
                          <m:e>
                            <m:r>
                              <a:rPr lang="en-US" sz="1800" i="1">
                                <a:latin typeface="Cambria Math"/>
                              </a:rPr>
                              <m:t>𝑅𝐴𝑇𝐸</m:t>
                            </m:r>
                          </m:e>
                          <m:sub>
                            <m:r>
                              <a:rPr lang="en-US" sz="1800" i="1">
                                <a:latin typeface="Cambria Math"/>
                              </a:rPr>
                              <m:t>𝑓𝑎𝑖𝑙𝑢𝑟𝑒</m:t>
                            </m:r>
                          </m:sub>
                        </m:sSub>
                      </m:e>
                    </m:d>
                  </m:oMath>
                </a14:m>
                <a:r>
                  <a:rPr lang="fr-FR" sz="1800" dirty="0"/>
                  <a:t> [</a:t>
                </a:r>
                <a14:m>
                  <m:oMath xmlns:m="http://schemas.openxmlformats.org/officeDocument/2006/math">
                    <m:sSub>
                      <m:sSubPr>
                        <m:ctrlPr>
                          <a:rPr lang="fr-FR" sz="1800" i="1">
                            <a:latin typeface="Cambria Math"/>
                          </a:rPr>
                        </m:ctrlPr>
                      </m:sSubPr>
                      <m:e>
                        <m:r>
                          <a:rPr lang="en-US" sz="1800" i="1">
                            <a:latin typeface="Cambria Math"/>
                          </a:rPr>
                          <m:t>𝑃𝑅𝐼𝐶𝐸</m:t>
                        </m:r>
                      </m:e>
                      <m:sub>
                        <m:r>
                          <a:rPr lang="en-US" sz="1800" i="1">
                            <a:latin typeface="Cambria Math"/>
                          </a:rPr>
                          <m:t>𝑐</m:t>
                        </m:r>
                        <m:r>
                          <a:rPr lang="en-US" sz="1800" i="1">
                            <a:latin typeface="Cambria Math"/>
                          </a:rPr>
                          <m:t>𝜏</m:t>
                        </m:r>
                      </m:sub>
                    </m:sSub>
                    <m:d>
                      <m:dPr>
                        <m:ctrlPr>
                          <a:rPr lang="fr-FR" sz="1800" i="1">
                            <a:latin typeface="Cambria Math"/>
                          </a:rPr>
                        </m:ctrlPr>
                      </m:dPr>
                      <m:e>
                        <m:sSub>
                          <m:sSubPr>
                            <m:ctrlPr>
                              <a:rPr lang="fr-FR" sz="1800" i="1">
                                <a:latin typeface="Cambria Math"/>
                              </a:rPr>
                            </m:ctrlPr>
                          </m:sSubPr>
                          <m:e>
                            <m:acc>
                              <m:accPr>
                                <m:chr m:val="̃"/>
                                <m:ctrlPr>
                                  <a:rPr lang="fr-FR" sz="1800" i="1">
                                    <a:latin typeface="Cambria Math"/>
                                  </a:rPr>
                                </m:ctrlPr>
                              </m:accPr>
                              <m:e>
                                <m:r>
                                  <a:rPr lang="en-US" sz="1800" i="1">
                                    <a:latin typeface="Cambria Math"/>
                                  </a:rPr>
                                  <m:t>𝑅</m:t>
                                </m:r>
                              </m:e>
                            </m:acc>
                          </m:e>
                          <m:sub>
                            <m:r>
                              <a:rPr lang="en-US" sz="1800" i="1">
                                <a:latin typeface="Cambria Math"/>
                              </a:rPr>
                              <m:t>𝜏</m:t>
                            </m:r>
                          </m:sub>
                        </m:sSub>
                      </m:e>
                    </m:d>
                    <m:sSub>
                      <m:sSubPr>
                        <m:ctrlPr>
                          <a:rPr lang="fr-FR" sz="1800" i="1">
                            <a:latin typeface="Cambria Math"/>
                          </a:rPr>
                        </m:ctrlPr>
                      </m:sSubPr>
                      <m:e>
                        <m:r>
                          <a:rPr lang="en-US" sz="1800" i="1">
                            <a:latin typeface="Cambria Math"/>
                          </a:rPr>
                          <m:t>𝑌𝐼𝐸𝐿𝐷</m:t>
                        </m:r>
                      </m:e>
                      <m:sub>
                        <m:r>
                          <a:rPr lang="en-US" sz="1800" i="1">
                            <a:latin typeface="Cambria Math"/>
                          </a:rPr>
                          <m:t>𝑏𝑐</m:t>
                        </m:r>
                        <m:r>
                          <a:rPr lang="en-US" sz="1800" i="1">
                            <a:latin typeface="Cambria Math"/>
                          </a:rPr>
                          <m:t>𝜏</m:t>
                        </m:r>
                      </m:sub>
                    </m:sSub>
                    <m:d>
                      <m:dPr>
                        <m:ctrlPr>
                          <a:rPr lang="fr-FR" sz="1800" i="1">
                            <a:latin typeface="Cambria Math"/>
                          </a:rPr>
                        </m:ctrlPr>
                      </m:dPr>
                      <m:e>
                        <m:sSub>
                          <m:sSubPr>
                            <m:ctrlPr>
                              <a:rPr lang="fr-FR" sz="1800" i="1">
                                <a:latin typeface="Cambria Math"/>
                              </a:rPr>
                            </m:ctrlPr>
                          </m:sSubPr>
                          <m:e>
                            <m:acc>
                              <m:accPr>
                                <m:chr m:val="̃"/>
                                <m:ctrlPr>
                                  <a:rPr lang="fr-FR" sz="1800" i="1">
                                    <a:latin typeface="Cambria Math"/>
                                  </a:rPr>
                                </m:ctrlPr>
                              </m:accPr>
                              <m:e>
                                <m:r>
                                  <a:rPr lang="en-US" sz="1800" i="1">
                                    <a:latin typeface="Cambria Math"/>
                                  </a:rPr>
                                  <m:t>𝑅</m:t>
                                </m:r>
                              </m:e>
                            </m:acc>
                          </m:e>
                          <m:sub>
                            <m:r>
                              <a:rPr lang="en-US" sz="1800" i="1">
                                <a:latin typeface="Cambria Math"/>
                              </a:rPr>
                              <m:t>𝜏</m:t>
                            </m:r>
                          </m:sub>
                        </m:sSub>
                        <m:r>
                          <a:rPr lang="en-US" sz="1800" i="1">
                            <a:latin typeface="Cambria Math"/>
                          </a:rPr>
                          <m:t>, </m:t>
                        </m:r>
                        <m:sSub>
                          <m:sSubPr>
                            <m:ctrlPr>
                              <a:rPr lang="fr-FR" sz="1800" i="1">
                                <a:latin typeface="Cambria Math"/>
                              </a:rPr>
                            </m:ctrlPr>
                          </m:sSubPr>
                          <m:e>
                            <m:r>
                              <a:rPr lang="en-US" sz="1800" i="1">
                                <a:latin typeface="Cambria Math"/>
                              </a:rPr>
                              <m:t>𝑊</m:t>
                            </m:r>
                          </m:e>
                          <m:sub>
                            <m:r>
                              <a:rPr lang="en-US" sz="1800" i="1">
                                <a:latin typeface="Cambria Math"/>
                              </a:rPr>
                              <m:t>𝑏𝑐</m:t>
                            </m:r>
                            <m:r>
                              <a:rPr lang="en-US" sz="1800" i="1">
                                <a:latin typeface="Cambria Math"/>
                              </a:rPr>
                              <m:t>𝜏</m:t>
                            </m:r>
                          </m:sub>
                        </m:sSub>
                      </m:e>
                    </m:d>
                    <m:r>
                      <a:rPr lang="en-US" sz="1800" i="1">
                        <a:latin typeface="Cambria Math"/>
                      </a:rPr>
                      <m:t>×</m:t>
                    </m:r>
                  </m:oMath>
                </a14:m>
                <a:endParaRPr lang="fr-FR" sz="1800" i="1" dirty="0">
                  <a:latin typeface="Cambria Math"/>
                </a:endParaRPr>
              </a:p>
              <a:p>
                <a:pPr marL="0" indent="0">
                  <a:buNone/>
                </a:pPr>
                <a:r>
                  <a:rPr lang="fr-FR" sz="1800" dirty="0"/>
                  <a:t>	</a:t>
                </a:r>
                <a14:m>
                  <m:oMath xmlns:m="http://schemas.openxmlformats.org/officeDocument/2006/math">
                    <m:sSub>
                      <m:sSubPr>
                        <m:ctrlPr>
                          <a:rPr lang="fr-FR" sz="1800" i="1">
                            <a:latin typeface="Cambria Math"/>
                          </a:rPr>
                        </m:ctrlPr>
                      </m:sSubPr>
                      <m:e>
                        <m:r>
                          <a:rPr lang="en-US" sz="1800" i="1">
                            <a:latin typeface="Cambria Math"/>
                          </a:rPr>
                          <m:t> </m:t>
                        </m:r>
                        <m:r>
                          <a:rPr lang="en-US" sz="1800" i="1">
                            <a:latin typeface="Cambria Math"/>
                          </a:rPr>
                          <m:t>𝑆𝐼𝑍𝐸</m:t>
                        </m:r>
                      </m:e>
                      <m:sub>
                        <m:r>
                          <a:rPr lang="en-US" sz="1800" i="1">
                            <a:latin typeface="Cambria Math"/>
                          </a:rPr>
                          <m:t>𝑝𝑙𝑜𝑡</m:t>
                        </m:r>
                      </m:sub>
                    </m:sSub>
                    <m:r>
                      <a:rPr lang="en-US" sz="1800" i="1">
                        <a:latin typeface="Cambria Math"/>
                      </a:rPr>
                      <m:t>−</m:t>
                    </m:r>
                    <m:sSub>
                      <m:sSubPr>
                        <m:ctrlPr>
                          <a:rPr lang="fr-FR" sz="1800" i="1">
                            <a:latin typeface="Cambria Math"/>
                          </a:rPr>
                        </m:ctrlPr>
                      </m:sSubPr>
                      <m:e>
                        <m:r>
                          <a:rPr lang="en-US" sz="1800" i="1">
                            <a:latin typeface="Cambria Math"/>
                          </a:rPr>
                          <m:t>𝐶𝑂𝑆𝑇</m:t>
                        </m:r>
                      </m:e>
                      <m:sub>
                        <m:r>
                          <a:rPr lang="en-US" sz="1800" i="1">
                            <a:latin typeface="Cambria Math"/>
                          </a:rPr>
                          <m:t>𝑐</m:t>
                        </m:r>
                      </m:sub>
                    </m:sSub>
                    <m:r>
                      <a:rPr lang="en-US" sz="1800" i="1">
                        <a:latin typeface="Cambria Math"/>
                      </a:rPr>
                      <m:t>−</m:t>
                    </m:r>
                    <m:sSub>
                      <m:sSubPr>
                        <m:ctrlPr>
                          <a:rPr lang="fr-FR" sz="1800" i="1">
                            <a:latin typeface="Cambria Math"/>
                          </a:rPr>
                        </m:ctrlPr>
                      </m:sSubPr>
                      <m:e>
                        <m:r>
                          <a:rPr lang="en-US" sz="1800" i="1">
                            <a:latin typeface="Cambria Math"/>
                          </a:rPr>
                          <m:t>𝐶𝑂𝑆𝑇</m:t>
                        </m:r>
                      </m:e>
                      <m:sub>
                        <m:r>
                          <a:rPr lang="en-US" sz="1800" i="1">
                            <a:latin typeface="Cambria Math"/>
                          </a:rPr>
                          <m:t>𝑝𝑢𝑚𝑝𝑖𝑛𝑔</m:t>
                        </m:r>
                      </m:sub>
                    </m:sSub>
                  </m:oMath>
                </a14:m>
                <a:r>
                  <a:rPr lang="fr-FR" sz="1800" dirty="0"/>
                  <a:t>]</a:t>
                </a:r>
                <a14:m>
                  <m:oMath xmlns:m="http://schemas.openxmlformats.org/officeDocument/2006/math">
                    <m:r>
                      <a:rPr lang="fr-FR" sz="1800">
                        <a:latin typeface="Cambria Math"/>
                      </a:rPr>
                      <m:t> </m:t>
                    </m:r>
                    <m:r>
                      <a:rPr lang="en-US" sz="1800" i="1">
                        <a:latin typeface="Cambria Math"/>
                      </a:rPr>
                      <m:t>+</m:t>
                    </m:r>
                    <m:r>
                      <a:rPr lang="fr-FR" sz="1800" i="1">
                        <a:latin typeface="Cambria Math"/>
                      </a:rPr>
                      <m:t> </m:t>
                    </m:r>
                    <m:r>
                      <a:rPr lang="en-US" sz="1800" i="1">
                        <a:latin typeface="Cambria Math"/>
                      </a:rPr>
                      <m:t> </m:t>
                    </m:r>
                  </m:oMath>
                </a14:m>
                <a:endParaRPr lang="fr-FR" sz="1800" i="1" dirty="0"/>
              </a:p>
              <a:p>
                <a:pPr marL="0" indent="0">
                  <a:buNone/>
                </a:pPr>
                <a:r>
                  <a:rPr lang="fr-FR" sz="1800" dirty="0"/>
                  <a:t>	</a:t>
                </a:r>
                <a14:m>
                  <m:oMath xmlns:m="http://schemas.openxmlformats.org/officeDocument/2006/math">
                    <m:d>
                      <m:dPr>
                        <m:ctrlPr>
                          <a:rPr lang="fr-FR" sz="1800" i="1">
                            <a:latin typeface="Cambria Math"/>
                          </a:rPr>
                        </m:ctrlPr>
                      </m:dPr>
                      <m:e>
                        <m:sSub>
                          <m:sSubPr>
                            <m:ctrlPr>
                              <a:rPr lang="fr-FR" sz="1800" i="1">
                                <a:latin typeface="Cambria Math"/>
                              </a:rPr>
                            </m:ctrlPr>
                          </m:sSubPr>
                          <m:e>
                            <m:r>
                              <a:rPr lang="en-US" sz="1800" i="1">
                                <a:latin typeface="Cambria Math"/>
                              </a:rPr>
                              <m:t>𝑅𝐴𝑇𝐸</m:t>
                            </m:r>
                          </m:e>
                          <m:sub>
                            <m:r>
                              <a:rPr lang="en-US" sz="1800" i="1">
                                <a:latin typeface="Cambria Math"/>
                              </a:rPr>
                              <m:t>𝑓𝑎𝑖𝑙𝑢𝑟𝑒</m:t>
                            </m:r>
                          </m:sub>
                        </m:sSub>
                      </m:e>
                    </m:d>
                  </m:oMath>
                </a14:m>
                <a:r>
                  <a:rPr lang="fr-FR" sz="1800" dirty="0"/>
                  <a:t> [</a:t>
                </a:r>
                <a14:m>
                  <m:oMath xmlns:m="http://schemas.openxmlformats.org/officeDocument/2006/math">
                    <m:sSub>
                      <m:sSubPr>
                        <m:ctrlPr>
                          <a:rPr lang="fr-FR" sz="1800" i="1">
                            <a:latin typeface="Cambria Math"/>
                          </a:rPr>
                        </m:ctrlPr>
                      </m:sSubPr>
                      <m:e>
                        <m:r>
                          <a:rPr lang="en-US" sz="1800" i="1">
                            <a:latin typeface="Cambria Math"/>
                          </a:rPr>
                          <m:t>𝑃𝑅𝐼𝐶𝐸</m:t>
                        </m:r>
                      </m:e>
                      <m:sub>
                        <m:sSub>
                          <m:sSubPr>
                            <m:ctrlPr>
                              <a:rPr lang="fr-FR" sz="1800" i="1">
                                <a:latin typeface="Cambria Math"/>
                              </a:rPr>
                            </m:ctrlPr>
                          </m:sSubPr>
                          <m:e>
                            <m:r>
                              <a:rPr lang="en-US" sz="1800" i="1">
                                <a:latin typeface="Cambria Math"/>
                              </a:rPr>
                              <m:t>𝑐</m:t>
                            </m:r>
                          </m:e>
                          <m:sub>
                            <m:r>
                              <a:rPr lang="en-US" sz="1800" i="1">
                                <a:latin typeface="Cambria Math"/>
                              </a:rPr>
                              <m:t>𝑟𝑒𝑝𝑙𝑎𝑐𝑒</m:t>
                            </m:r>
                          </m:sub>
                        </m:sSub>
                        <m:r>
                          <a:rPr lang="en-US" sz="1800" i="1">
                            <a:latin typeface="Cambria Math"/>
                          </a:rPr>
                          <m:t>,</m:t>
                        </m:r>
                        <m:r>
                          <a:rPr lang="en-US" sz="1800" i="1">
                            <a:latin typeface="Cambria Math"/>
                          </a:rPr>
                          <m:t>𝜏</m:t>
                        </m:r>
                      </m:sub>
                    </m:sSub>
                    <m:d>
                      <m:dPr>
                        <m:ctrlPr>
                          <a:rPr lang="fr-FR" sz="1800" i="1">
                            <a:latin typeface="Cambria Math"/>
                          </a:rPr>
                        </m:ctrlPr>
                      </m:dPr>
                      <m:e>
                        <m:sSub>
                          <m:sSubPr>
                            <m:ctrlPr>
                              <a:rPr lang="fr-FR" sz="1800" i="1">
                                <a:latin typeface="Cambria Math"/>
                              </a:rPr>
                            </m:ctrlPr>
                          </m:sSubPr>
                          <m:e>
                            <m:acc>
                              <m:accPr>
                                <m:chr m:val="̃"/>
                                <m:ctrlPr>
                                  <a:rPr lang="fr-FR" sz="1800" i="1">
                                    <a:latin typeface="Cambria Math"/>
                                  </a:rPr>
                                </m:ctrlPr>
                              </m:accPr>
                              <m:e>
                                <m:r>
                                  <a:rPr lang="en-US" sz="1800" i="1">
                                    <a:latin typeface="Cambria Math"/>
                                  </a:rPr>
                                  <m:t>𝑅</m:t>
                                </m:r>
                              </m:e>
                            </m:acc>
                          </m:e>
                          <m:sub>
                            <m:r>
                              <a:rPr lang="en-US" sz="1800" i="1">
                                <a:latin typeface="Cambria Math"/>
                              </a:rPr>
                              <m:t>𝜏</m:t>
                            </m:r>
                          </m:sub>
                        </m:sSub>
                      </m:e>
                    </m:d>
                    <m:sSub>
                      <m:sSubPr>
                        <m:ctrlPr>
                          <a:rPr lang="fr-FR" sz="1800" i="1">
                            <a:latin typeface="Cambria Math"/>
                          </a:rPr>
                        </m:ctrlPr>
                      </m:sSubPr>
                      <m:e>
                        <m:r>
                          <a:rPr lang="en-US" sz="1800" i="1">
                            <a:latin typeface="Cambria Math"/>
                          </a:rPr>
                          <m:t>𝑌𝐼𝐸𝐿𝐷</m:t>
                        </m:r>
                      </m:e>
                      <m:sub>
                        <m:r>
                          <a:rPr lang="en-US" sz="1800" i="1">
                            <a:latin typeface="Cambria Math"/>
                          </a:rPr>
                          <m:t>𝑏</m:t>
                        </m:r>
                        <m:r>
                          <a:rPr lang="en-US" sz="1800" i="1">
                            <a:latin typeface="Cambria Math"/>
                          </a:rPr>
                          <m:t>,</m:t>
                        </m:r>
                        <m:sSub>
                          <m:sSubPr>
                            <m:ctrlPr>
                              <a:rPr lang="fr-FR" sz="1800" i="1">
                                <a:latin typeface="Cambria Math"/>
                              </a:rPr>
                            </m:ctrlPr>
                          </m:sSubPr>
                          <m:e>
                            <m:r>
                              <a:rPr lang="en-US" sz="1800" i="1">
                                <a:latin typeface="Cambria Math"/>
                              </a:rPr>
                              <m:t>𝑐</m:t>
                            </m:r>
                          </m:e>
                          <m:sub>
                            <m:r>
                              <a:rPr lang="en-US" sz="1800" i="1">
                                <a:latin typeface="Cambria Math"/>
                              </a:rPr>
                              <m:t>𝑟𝑒𝑝𝑙𝑎𝑐𝑒</m:t>
                            </m:r>
                          </m:sub>
                        </m:sSub>
                        <m:r>
                          <a:rPr lang="en-US" sz="1800" i="1">
                            <a:latin typeface="Cambria Math"/>
                          </a:rPr>
                          <m:t>, </m:t>
                        </m:r>
                        <m:r>
                          <a:rPr lang="en-US" sz="1800" i="1">
                            <a:latin typeface="Cambria Math"/>
                          </a:rPr>
                          <m:t>𝜏</m:t>
                        </m:r>
                      </m:sub>
                    </m:sSub>
                    <m:d>
                      <m:dPr>
                        <m:ctrlPr>
                          <a:rPr lang="fr-FR" sz="1800" i="1">
                            <a:latin typeface="Cambria Math"/>
                          </a:rPr>
                        </m:ctrlPr>
                      </m:dPr>
                      <m:e>
                        <m:sSub>
                          <m:sSubPr>
                            <m:ctrlPr>
                              <a:rPr lang="fr-FR" sz="1800" i="1">
                                <a:latin typeface="Cambria Math"/>
                              </a:rPr>
                            </m:ctrlPr>
                          </m:sSubPr>
                          <m:e>
                            <m:acc>
                              <m:accPr>
                                <m:chr m:val="̃"/>
                                <m:ctrlPr>
                                  <a:rPr lang="fr-FR" sz="1800" i="1">
                                    <a:latin typeface="Cambria Math"/>
                                  </a:rPr>
                                </m:ctrlPr>
                              </m:accPr>
                              <m:e>
                                <m:r>
                                  <a:rPr lang="en-US" sz="1800" i="1">
                                    <a:latin typeface="Cambria Math"/>
                                  </a:rPr>
                                  <m:t>𝑅</m:t>
                                </m:r>
                              </m:e>
                            </m:acc>
                          </m:e>
                          <m:sub>
                            <m:r>
                              <a:rPr lang="en-US" sz="1800" i="1">
                                <a:latin typeface="Cambria Math"/>
                              </a:rPr>
                              <m:t>𝜏</m:t>
                            </m:r>
                          </m:sub>
                        </m:sSub>
                        <m:r>
                          <a:rPr lang="en-US" sz="1800" i="1">
                            <a:latin typeface="Cambria Math"/>
                          </a:rPr>
                          <m:t>, </m:t>
                        </m:r>
                        <m:sSub>
                          <m:sSubPr>
                            <m:ctrlPr>
                              <a:rPr lang="fr-FR" sz="1800" i="1">
                                <a:latin typeface="Cambria Math"/>
                              </a:rPr>
                            </m:ctrlPr>
                          </m:sSubPr>
                          <m:e>
                            <m:r>
                              <a:rPr lang="en-US" sz="1800" i="1">
                                <a:latin typeface="Cambria Math"/>
                              </a:rPr>
                              <m:t>𝑊</m:t>
                            </m:r>
                          </m:e>
                          <m:sub>
                            <m:r>
                              <a:rPr lang="en-US" sz="1800" i="1">
                                <a:latin typeface="Cambria Math"/>
                              </a:rPr>
                              <m:t>𝑏</m:t>
                            </m:r>
                            <m:r>
                              <a:rPr lang="en-US" sz="1800" i="1">
                                <a:latin typeface="Cambria Math"/>
                              </a:rPr>
                              <m:t>,</m:t>
                            </m:r>
                            <m:sSub>
                              <m:sSubPr>
                                <m:ctrlPr>
                                  <a:rPr lang="fr-FR" sz="1800" i="1">
                                    <a:latin typeface="Cambria Math"/>
                                  </a:rPr>
                                </m:ctrlPr>
                              </m:sSubPr>
                              <m:e>
                                <m:r>
                                  <a:rPr lang="en-US" sz="1800" i="1">
                                    <a:latin typeface="Cambria Math"/>
                                  </a:rPr>
                                  <m:t>𝑐</m:t>
                                </m:r>
                              </m:e>
                              <m:sub>
                                <m:r>
                                  <a:rPr lang="en-US" sz="1800" i="1">
                                    <a:latin typeface="Cambria Math"/>
                                  </a:rPr>
                                  <m:t>𝑟𝑒𝑝𝑙𝑎𝑐𝑒</m:t>
                                </m:r>
                              </m:sub>
                            </m:sSub>
                            <m:r>
                              <a:rPr lang="en-US" sz="1800" i="1">
                                <a:latin typeface="Cambria Math"/>
                              </a:rPr>
                              <m:t>, </m:t>
                            </m:r>
                            <m:r>
                              <a:rPr lang="en-US" sz="1800" i="1">
                                <a:latin typeface="Cambria Math"/>
                              </a:rPr>
                              <m:t>𝜏</m:t>
                            </m:r>
                          </m:sub>
                        </m:sSub>
                      </m:e>
                    </m:d>
                  </m:oMath>
                </a14:m>
                <a:r>
                  <a:rPr lang="fr-FR" sz="1800" dirty="0"/>
                  <a:t> x</a:t>
                </a:r>
              </a:p>
              <a:p>
                <a:pPr marL="0" indent="0">
                  <a:buNone/>
                </a:pPr>
                <a:r>
                  <a:rPr lang="fr-FR" sz="1800" dirty="0"/>
                  <a:t>	</a:t>
                </a:r>
                <a14:m>
                  <m:oMath xmlns:m="http://schemas.openxmlformats.org/officeDocument/2006/math">
                    <m:sSub>
                      <m:sSubPr>
                        <m:ctrlPr>
                          <a:rPr lang="fr-FR" sz="1800" i="1">
                            <a:latin typeface="Cambria Math"/>
                          </a:rPr>
                        </m:ctrlPr>
                      </m:sSubPr>
                      <m:e>
                        <m:r>
                          <a:rPr lang="en-US" sz="1800" i="1">
                            <a:latin typeface="Cambria Math"/>
                          </a:rPr>
                          <m:t> </m:t>
                        </m:r>
                        <m:r>
                          <a:rPr lang="en-US" sz="1800" i="1">
                            <a:latin typeface="Cambria Math"/>
                          </a:rPr>
                          <m:t>𝑆𝐼𝑍𝐸</m:t>
                        </m:r>
                      </m:e>
                      <m:sub>
                        <m:r>
                          <a:rPr lang="en-US" sz="1800" i="1">
                            <a:latin typeface="Cambria Math"/>
                          </a:rPr>
                          <m:t>𝑝𝑙𝑜𝑡</m:t>
                        </m:r>
                      </m:sub>
                    </m:sSub>
                    <m:r>
                      <a:rPr lang="en-US" sz="1800" i="1">
                        <a:latin typeface="Cambria Math"/>
                      </a:rPr>
                      <m:t> </m:t>
                    </m:r>
                    <m:sSub>
                      <m:sSubPr>
                        <m:ctrlPr>
                          <a:rPr lang="fr-FR" sz="1800" i="1">
                            <a:latin typeface="Cambria Math"/>
                          </a:rPr>
                        </m:ctrlPr>
                      </m:sSubPr>
                      <m:e>
                        <m:r>
                          <a:rPr lang="en-US" sz="1800" i="1">
                            <a:latin typeface="Cambria Math"/>
                          </a:rPr>
                          <m:t>− </m:t>
                        </m:r>
                        <m:r>
                          <a:rPr lang="en-US" sz="1800" i="1">
                            <a:latin typeface="Cambria Math"/>
                          </a:rPr>
                          <m:t>𝐶𝑂𝑆𝑇</m:t>
                        </m:r>
                      </m:e>
                      <m:sub>
                        <m:sSub>
                          <m:sSubPr>
                            <m:ctrlPr>
                              <a:rPr lang="fr-FR" sz="1800" i="1">
                                <a:latin typeface="Cambria Math"/>
                              </a:rPr>
                            </m:ctrlPr>
                          </m:sSubPr>
                          <m:e>
                            <m:r>
                              <a:rPr lang="en-US" sz="1800" i="1">
                                <a:latin typeface="Cambria Math"/>
                              </a:rPr>
                              <m:t>𝑐</m:t>
                            </m:r>
                          </m:e>
                          <m:sub>
                            <m:r>
                              <a:rPr lang="en-US" sz="1800" i="1">
                                <a:latin typeface="Cambria Math"/>
                              </a:rPr>
                              <m:t>𝑟𝑒𝑝𝑙𝑎𝑐𝑒</m:t>
                            </m:r>
                          </m:sub>
                        </m:sSub>
                      </m:sub>
                    </m:sSub>
                    <m:r>
                      <a:rPr lang="en-US" sz="1800" i="1">
                        <a:latin typeface="Cambria Math"/>
                      </a:rPr>
                      <m:t>−</m:t>
                    </m:r>
                    <m:sSub>
                      <m:sSubPr>
                        <m:ctrlPr>
                          <a:rPr lang="fr-FR" sz="1800" i="1">
                            <a:latin typeface="Cambria Math"/>
                          </a:rPr>
                        </m:ctrlPr>
                      </m:sSubPr>
                      <m:e>
                        <m:r>
                          <a:rPr lang="en-US" sz="1800" i="1">
                            <a:latin typeface="Cambria Math"/>
                          </a:rPr>
                          <m:t>𝐶𝑂𝑆𝑇</m:t>
                        </m:r>
                      </m:e>
                      <m:sub>
                        <m:r>
                          <a:rPr lang="en-US" sz="1800" i="1">
                            <a:latin typeface="Cambria Math"/>
                          </a:rPr>
                          <m:t>𝑐</m:t>
                        </m:r>
                      </m:sub>
                    </m:sSub>
                    <m:r>
                      <a:rPr lang="en-US" sz="1800" i="1">
                        <a:latin typeface="Cambria Math"/>
                      </a:rPr>
                      <m:t>−</m:t>
                    </m:r>
                    <m:sSub>
                      <m:sSubPr>
                        <m:ctrlPr>
                          <a:rPr lang="fr-FR" sz="1800" i="1">
                            <a:latin typeface="Cambria Math"/>
                          </a:rPr>
                        </m:ctrlPr>
                      </m:sSubPr>
                      <m:e>
                        <m:r>
                          <a:rPr lang="en-US" sz="1800" i="1">
                            <a:latin typeface="Cambria Math"/>
                          </a:rPr>
                          <m:t>𝐶𝑂𝑆𝑇</m:t>
                        </m:r>
                      </m:e>
                      <m:sub>
                        <m:r>
                          <a:rPr lang="en-US" sz="1800" i="1">
                            <a:latin typeface="Cambria Math"/>
                          </a:rPr>
                          <m:t>𝑝𝑢𝑚𝑝𝑖𝑛𝑔</m:t>
                        </m:r>
                      </m:sub>
                    </m:sSub>
                  </m:oMath>
                </a14:m>
                <a:r>
                  <a:rPr lang="fr-FR" sz="1800" dirty="0"/>
                  <a:t>]]</a:t>
                </a:r>
              </a:p>
              <a:p>
                <a:pPr marL="0" indent="0">
                  <a:buNone/>
                </a:pPr>
                <a:endParaRPr lang="fr-FR" sz="1800" dirty="0"/>
              </a:p>
            </p:txBody>
          </p:sp>
        </mc:Choice>
        <mc:Fallback xmlns="">
          <p:sp>
            <p:nvSpPr>
              <p:cNvPr id="5" name="Espace réservé du contenu 2"/>
              <p:cNvSpPr txBox="1">
                <a:spLocks noRot="1" noChangeAspect="1" noMove="1" noResize="1" noEditPoints="1" noAdjustHandles="1" noChangeArrowheads="1" noChangeShapeType="1" noTextEdit="1"/>
              </p:cNvSpPr>
              <p:nvPr/>
            </p:nvSpPr>
            <p:spPr>
              <a:xfrm>
                <a:off x="763960" y="1303981"/>
                <a:ext cx="7956931" cy="5661795"/>
              </a:xfrm>
              <a:prstGeom prst="rect">
                <a:avLst/>
              </a:prstGeom>
              <a:blipFill rotWithShape="1">
                <a:blip r:embed="rId3"/>
                <a:stretch>
                  <a:fillRect l="-613" t="-538"/>
                </a:stretch>
              </a:blipFill>
            </p:spPr>
            <p:txBody>
              <a:bodyPr/>
              <a:lstStyle/>
              <a:p>
                <a:r>
                  <a:rPr lang="fr-FR">
                    <a:noFill/>
                  </a:rPr>
                  <a:t> </a:t>
                </a:r>
              </a:p>
            </p:txBody>
          </p:sp>
        </mc:Fallback>
      </mc:AlternateContent>
      <p:sp>
        <p:nvSpPr>
          <p:cNvPr id="6" name="Rectangle 5"/>
          <p:cNvSpPr/>
          <p:nvPr/>
        </p:nvSpPr>
        <p:spPr>
          <a:xfrm>
            <a:off x="1376772" y="6239053"/>
            <a:ext cx="6795628" cy="646331"/>
          </a:xfrm>
          <a:prstGeom prst="rect">
            <a:avLst/>
          </a:prstGeom>
        </p:spPr>
        <p:txBody>
          <a:bodyPr wrap="square">
            <a:spAutoFit/>
          </a:bodyPr>
          <a:lstStyle/>
          <a:p>
            <a:r>
              <a:rPr lang="en-US" sz="1200" dirty="0">
                <a:solidFill>
                  <a:schemeClr val="bg1"/>
                </a:solidFill>
              </a:rPr>
              <a:t>Robert, M., </a:t>
            </a:r>
            <a:r>
              <a:rPr lang="en-US" sz="1200" dirty="0" err="1">
                <a:solidFill>
                  <a:schemeClr val="bg1"/>
                </a:solidFill>
              </a:rPr>
              <a:t>Bergez</a:t>
            </a:r>
            <a:r>
              <a:rPr lang="en-US" sz="1200" dirty="0">
                <a:solidFill>
                  <a:schemeClr val="bg1"/>
                </a:solidFill>
              </a:rPr>
              <a:t>, J.E., Thomas, A., (2016) A stochastic dynamic programming approach to analyze adaptation to climate change - application to groundwater irrigation in India</a:t>
            </a:r>
            <a:r>
              <a:rPr lang="fr-FR" sz="1200" dirty="0">
                <a:solidFill>
                  <a:schemeClr val="bg1"/>
                </a:solidFill>
              </a:rPr>
              <a:t>, </a:t>
            </a:r>
            <a:r>
              <a:rPr lang="en-US" sz="1200" i="1" dirty="0">
                <a:solidFill>
                  <a:schemeClr val="bg1"/>
                </a:solidFill>
              </a:rPr>
              <a:t>European Journal of Operational Research</a:t>
            </a:r>
            <a:r>
              <a:rPr lang="en-US" sz="1200" dirty="0">
                <a:solidFill>
                  <a:schemeClr val="bg1"/>
                </a:solidFill>
              </a:rPr>
              <a:t> (to be submitted)</a:t>
            </a:r>
            <a:endParaRPr lang="fr-FR" sz="1200" dirty="0">
              <a:solidFill>
                <a:schemeClr val="bg1"/>
              </a:solidFill>
            </a:endParaRPr>
          </a:p>
        </p:txBody>
      </p:sp>
    </p:spTree>
    <p:extLst>
      <p:ext uri="{BB962C8B-B14F-4D97-AF65-F5344CB8AC3E}">
        <p14:creationId xmlns:p14="http://schemas.microsoft.com/office/powerpoint/2010/main" val="208953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Economic model</a:t>
            </a:r>
            <a:endParaRPr lang="fr-FR" sz="3200" b="1" dirty="0">
              <a:solidFill>
                <a:schemeClr val="accent3"/>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5" name="Espace réservé du contenu 2"/>
              <p:cNvSpPr txBox="1">
                <a:spLocks/>
              </p:cNvSpPr>
              <p:nvPr/>
            </p:nvSpPr>
            <p:spPr>
              <a:xfrm>
                <a:off x="763960" y="980728"/>
                <a:ext cx="8380040"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u="sng" dirty="0" smtClean="0"/>
                  <a:t>The farmer’s problem over the planning horizon with </a:t>
                </a:r>
                <a:r>
                  <a:rPr lang="en-US" sz="1800" i="1" u="sng" dirty="0"/>
                  <a:t>T</a:t>
                </a:r>
                <a:r>
                  <a:rPr lang="en-US" sz="1800" u="sng" dirty="0"/>
                  <a:t> </a:t>
                </a:r>
                <a:r>
                  <a:rPr lang="en-US" sz="1800" u="sng" dirty="0" smtClean="0"/>
                  <a:t>years:</a:t>
                </a:r>
                <a:endParaRPr lang="fr-FR" sz="1800" u="sng" dirty="0"/>
              </a:p>
              <a:p>
                <a:pPr marL="0" indent="0">
                  <a:buNone/>
                </a:pPr>
                <a14:m>
                  <m:oMath xmlns:m="http://schemas.openxmlformats.org/officeDocument/2006/math">
                    <m:func>
                      <m:funcPr>
                        <m:ctrlPr>
                          <a:rPr lang="fr-FR" sz="1800" i="1">
                            <a:latin typeface="Cambria Math"/>
                          </a:rPr>
                        </m:ctrlPr>
                      </m:funcPr>
                      <m:fName>
                        <m:limLow>
                          <m:limLowPr>
                            <m:ctrlPr>
                              <a:rPr lang="fr-FR" sz="1800" i="1">
                                <a:latin typeface="Cambria Math"/>
                              </a:rPr>
                            </m:ctrlPr>
                          </m:limLowPr>
                          <m:e>
                            <m:r>
                              <m:rPr>
                                <m:sty m:val="p"/>
                              </m:rPr>
                              <a:rPr lang="en-US" sz="1800">
                                <a:latin typeface="Cambria Math"/>
                              </a:rPr>
                              <m:t>max</m:t>
                            </m:r>
                          </m:e>
                          <m:lim>
                            <m:d>
                              <m:dPr>
                                <m:begChr m:val="{"/>
                                <m:endChr m:val="}"/>
                                <m:ctrlPr>
                                  <a:rPr lang="fr-FR" sz="1800" i="1">
                                    <a:latin typeface="Cambria Math"/>
                                  </a:rPr>
                                </m:ctrlPr>
                              </m:dPr>
                              <m:e>
                                <m:sSub>
                                  <m:sSubPr>
                                    <m:ctrlPr>
                                      <a:rPr lang="fr-FR" sz="1800" i="1">
                                        <a:latin typeface="Cambria Math"/>
                                      </a:rPr>
                                    </m:ctrlPr>
                                  </m:sSubPr>
                                  <m:e>
                                    <m:r>
                                      <a:rPr lang="en-US" sz="1800" i="1">
                                        <a:latin typeface="Cambria Math"/>
                                      </a:rPr>
                                      <m:t>𝐼</m:t>
                                    </m:r>
                                  </m:e>
                                  <m:sub>
                                    <m:r>
                                      <a:rPr lang="en-US" sz="1800" i="1">
                                        <a:latin typeface="Cambria Math"/>
                                      </a:rPr>
                                      <m:t>𝑡</m:t>
                                    </m:r>
                                  </m:sub>
                                </m:sSub>
                              </m:e>
                            </m:d>
                          </m:lim>
                        </m:limLow>
                      </m:fName>
                      <m:e>
                        <m:nary>
                          <m:naryPr>
                            <m:chr m:val="∑"/>
                            <m:limLoc m:val="undOvr"/>
                            <m:ctrlPr>
                              <a:rPr lang="fr-FR" sz="1800" i="1">
                                <a:latin typeface="Cambria Math"/>
                              </a:rPr>
                            </m:ctrlPr>
                          </m:naryPr>
                          <m:sub>
                            <m:r>
                              <a:rPr lang="en-US" sz="1800" i="1">
                                <a:latin typeface="Cambria Math"/>
                              </a:rPr>
                              <m:t>𝑡</m:t>
                            </m:r>
                            <m:r>
                              <a:rPr lang="en-US" sz="1800" i="1">
                                <a:latin typeface="Cambria Math"/>
                              </a:rPr>
                              <m:t>=1</m:t>
                            </m:r>
                          </m:sub>
                          <m:sup>
                            <m:r>
                              <a:rPr lang="en-US" sz="1800" i="1">
                                <a:latin typeface="Cambria Math"/>
                              </a:rPr>
                              <m:t>𝑇</m:t>
                            </m:r>
                          </m:sup>
                          <m:e>
                            <m:sSup>
                              <m:sSupPr>
                                <m:ctrlPr>
                                  <a:rPr lang="fr-FR" sz="1800" i="1">
                                    <a:latin typeface="Cambria Math"/>
                                  </a:rPr>
                                </m:ctrlPr>
                              </m:sSupPr>
                              <m:e>
                                <m:d>
                                  <m:dPr>
                                    <m:ctrlPr>
                                      <a:rPr lang="fr-FR" sz="1800" i="1">
                                        <a:latin typeface="Cambria Math"/>
                                      </a:rPr>
                                    </m:ctrlPr>
                                  </m:dPr>
                                  <m:e>
                                    <m:r>
                                      <a:rPr lang="en-US" sz="1800" i="1">
                                        <a:latin typeface="Cambria Math"/>
                                      </a:rPr>
                                      <m:t>1+</m:t>
                                    </m:r>
                                    <m:r>
                                      <a:rPr lang="en-US" sz="1800" i="1">
                                        <a:latin typeface="Cambria Math"/>
                                      </a:rPr>
                                      <m:t>𝑟</m:t>
                                    </m:r>
                                  </m:e>
                                </m:d>
                              </m:e>
                              <m:sup>
                                <m:r>
                                  <a:rPr lang="en-US" sz="1800" i="1">
                                    <a:latin typeface="Cambria Math"/>
                                  </a:rPr>
                                  <m:t>−</m:t>
                                </m:r>
                                <m:r>
                                  <a:rPr lang="en-US" sz="1800" i="1">
                                    <a:latin typeface="Cambria Math"/>
                                  </a:rPr>
                                  <m:t>𝑡</m:t>
                                </m:r>
                              </m:sup>
                            </m:sSup>
                          </m:e>
                        </m:nary>
                      </m:e>
                    </m:func>
                    <m:d>
                      <m:dPr>
                        <m:begChr m:val="{"/>
                        <m:endChr m:val="}"/>
                        <m:ctrlPr>
                          <a:rPr lang="fr-FR" sz="1800" i="1">
                            <a:latin typeface="Cambria Math"/>
                          </a:rPr>
                        </m:ctrlPr>
                      </m:dPr>
                      <m:e>
                        <m:func>
                          <m:funcPr>
                            <m:ctrlPr>
                              <a:rPr lang="fr-FR" sz="1800" i="1">
                                <a:latin typeface="Cambria Math"/>
                              </a:rPr>
                            </m:ctrlPr>
                          </m:funcPr>
                          <m:fName>
                            <m:limLow>
                              <m:limLowPr>
                                <m:ctrlPr>
                                  <a:rPr lang="fr-FR" sz="1800" i="1">
                                    <a:latin typeface="Cambria Math"/>
                                  </a:rPr>
                                </m:ctrlPr>
                              </m:limLowPr>
                              <m:e>
                                <m:r>
                                  <m:rPr>
                                    <m:sty m:val="p"/>
                                  </m:rPr>
                                  <a:rPr lang="en-US" sz="1800">
                                    <a:latin typeface="Cambria Math"/>
                                  </a:rPr>
                                  <m:t>max</m:t>
                                </m:r>
                              </m:e>
                              <m:lim>
                                <m:d>
                                  <m:dPr>
                                    <m:begChr m:val="{"/>
                                    <m:endChr m:val="}"/>
                                    <m:ctrlPr>
                                      <a:rPr lang="fr-FR" sz="1800" i="1">
                                        <a:latin typeface="Cambria Math"/>
                                      </a:rPr>
                                    </m:ctrlPr>
                                  </m:dPr>
                                  <m:e>
                                    <m:sSub>
                                      <m:sSubPr>
                                        <m:ctrlPr>
                                          <a:rPr lang="fr-FR" sz="1800" i="1">
                                            <a:latin typeface="Cambria Math"/>
                                          </a:rPr>
                                        </m:ctrlPr>
                                      </m:sSubPr>
                                      <m:e>
                                        <m:r>
                                          <a:rPr lang="en-US" sz="1800" i="1">
                                            <a:latin typeface="Cambria Math"/>
                                          </a:rPr>
                                          <m:t>𝛿</m:t>
                                        </m:r>
                                      </m:e>
                                      <m:sub>
                                        <m:r>
                                          <a:rPr lang="en-US" sz="1800" i="1">
                                            <a:latin typeface="Cambria Math"/>
                                          </a:rPr>
                                          <m:t>𝑏𝑐</m:t>
                                        </m:r>
                                        <m:r>
                                          <a:rPr lang="en-US" sz="1800" i="1">
                                            <a:latin typeface="Cambria Math"/>
                                          </a:rPr>
                                          <m:t>𝜏</m:t>
                                        </m:r>
                                      </m:sub>
                                    </m:sSub>
                                  </m:e>
                                </m:d>
                              </m:lim>
                            </m:limLow>
                          </m:fName>
                          <m:e>
                            <m:d>
                              <m:dPr>
                                <m:begChr m:val="["/>
                                <m:endChr m:val="]"/>
                                <m:ctrlPr>
                                  <a:rPr lang="fr-FR" sz="1800" i="1">
                                    <a:latin typeface="Cambria Math"/>
                                  </a:rPr>
                                </m:ctrlPr>
                              </m:dPr>
                              <m:e>
                                <m:nary>
                                  <m:naryPr>
                                    <m:chr m:val="∑"/>
                                    <m:limLoc m:val="undOvr"/>
                                    <m:ctrlPr>
                                      <a:rPr lang="fr-FR" sz="1800" i="1">
                                        <a:latin typeface="Cambria Math"/>
                                      </a:rPr>
                                    </m:ctrlPr>
                                  </m:naryPr>
                                  <m:sub>
                                    <m:r>
                                      <a:rPr lang="en-US" sz="1800" i="1">
                                        <a:latin typeface="Cambria Math"/>
                                      </a:rPr>
                                      <m:t>𝑏</m:t>
                                    </m:r>
                                    <m:r>
                                      <a:rPr lang="en-US" sz="1800" i="1">
                                        <a:latin typeface="Cambria Math"/>
                                      </a:rPr>
                                      <m:t>=1</m:t>
                                    </m:r>
                                  </m:sub>
                                  <m:sup>
                                    <m:r>
                                      <a:rPr lang="en-US" sz="1800" i="1">
                                        <a:latin typeface="Cambria Math"/>
                                      </a:rPr>
                                      <m:t>𝐵</m:t>
                                    </m:r>
                                  </m:sup>
                                  <m:e>
                                    <m:nary>
                                      <m:naryPr>
                                        <m:chr m:val="∑"/>
                                        <m:limLoc m:val="undOvr"/>
                                        <m:ctrlPr>
                                          <a:rPr lang="fr-FR" sz="1800" i="1">
                                            <a:latin typeface="Cambria Math"/>
                                          </a:rPr>
                                        </m:ctrlPr>
                                      </m:naryPr>
                                      <m:sub>
                                        <m:r>
                                          <a:rPr lang="en-US" sz="1800" i="1">
                                            <a:latin typeface="Cambria Math"/>
                                          </a:rPr>
                                          <m:t>𝑐</m:t>
                                        </m:r>
                                        <m:r>
                                          <a:rPr lang="en-US" sz="1800" i="1">
                                            <a:latin typeface="Cambria Math"/>
                                          </a:rPr>
                                          <m:t>=1</m:t>
                                        </m:r>
                                      </m:sub>
                                      <m:sup>
                                        <m:r>
                                          <a:rPr lang="en-US" sz="1800" i="1">
                                            <a:latin typeface="Cambria Math"/>
                                          </a:rPr>
                                          <m:t>𝐶</m:t>
                                        </m:r>
                                      </m:sup>
                                      <m:e>
                                        <m:nary>
                                          <m:naryPr>
                                            <m:chr m:val="∑"/>
                                            <m:limLoc m:val="undOvr"/>
                                            <m:ctrlPr>
                                              <a:rPr lang="fr-FR" sz="1800" i="1">
                                                <a:latin typeface="Cambria Math"/>
                                              </a:rPr>
                                            </m:ctrlPr>
                                          </m:naryPr>
                                          <m:sub>
                                            <m:r>
                                              <a:rPr lang="en-US" sz="1800" i="1">
                                                <a:latin typeface="Cambria Math"/>
                                              </a:rPr>
                                              <m:t>𝜏</m:t>
                                            </m:r>
                                            <m:r>
                                              <a:rPr lang="en-US" sz="1800" i="1">
                                                <a:latin typeface="Cambria Math"/>
                                              </a:rPr>
                                              <m:t>=</m:t>
                                            </m:r>
                                            <m:r>
                                              <a:rPr lang="en-US" sz="1800" i="1">
                                                <a:latin typeface="Cambria Math"/>
                                              </a:rPr>
                                              <m:t>𝑆</m:t>
                                            </m:r>
                                            <m:r>
                                              <a:rPr lang="en-US" sz="1800" i="1">
                                                <a:latin typeface="Cambria Math"/>
                                              </a:rPr>
                                              <m:t>1</m:t>
                                            </m:r>
                                          </m:sub>
                                          <m:sup>
                                            <m:r>
                                              <a:rPr lang="en-US" sz="1800" i="1">
                                                <a:latin typeface="Cambria Math"/>
                                              </a:rPr>
                                              <m:t>𝑆</m:t>
                                            </m:r>
                                            <m:r>
                                              <a:rPr lang="en-US" sz="1800" i="1">
                                                <a:latin typeface="Cambria Math"/>
                                              </a:rPr>
                                              <m:t>2</m:t>
                                            </m:r>
                                          </m:sup>
                                          <m:e>
                                            <m:sSub>
                                              <m:sSubPr>
                                                <m:ctrlPr>
                                                  <a:rPr lang="fr-FR" sz="1800" i="1">
                                                    <a:latin typeface="Cambria Math"/>
                                                  </a:rPr>
                                                </m:ctrlPr>
                                              </m:sSubPr>
                                              <m:e>
                                                <m:sSub>
                                                  <m:sSubPr>
                                                    <m:ctrlPr>
                                                      <a:rPr lang="fr-FR" sz="1800" i="1">
                                                        <a:latin typeface="Cambria Math"/>
                                                      </a:rPr>
                                                    </m:ctrlPr>
                                                  </m:sSubPr>
                                                  <m:e>
                                                    <m:r>
                                                      <a:rPr lang="en-US" sz="1800" i="1">
                                                        <a:latin typeface="Cambria Math"/>
                                                      </a:rPr>
                                                      <m:t>𝛿</m:t>
                                                    </m:r>
                                                  </m:e>
                                                  <m:sub>
                                                    <m:r>
                                                      <a:rPr lang="en-US" sz="1800" i="1">
                                                        <a:latin typeface="Cambria Math"/>
                                                      </a:rPr>
                                                      <m:t>𝑏𝑐</m:t>
                                                    </m:r>
                                                    <m:r>
                                                      <a:rPr lang="en-US" sz="1800" i="1">
                                                        <a:latin typeface="Cambria Math"/>
                                                      </a:rPr>
                                                      <m:t>𝜏</m:t>
                                                    </m:r>
                                                  </m:sub>
                                                </m:sSub>
                                                <m:r>
                                                  <a:rPr lang="en-US" sz="1800" i="1">
                                                    <a:latin typeface="Cambria Math"/>
                                                  </a:rPr>
                                                  <m:t> </m:t>
                                                </m:r>
                                                <m:r>
                                                  <a:rPr lang="en-US" sz="1800" i="1">
                                                    <a:latin typeface="Cambria Math"/>
                                                  </a:rPr>
                                                  <m:t>𝜋</m:t>
                                                </m:r>
                                              </m:e>
                                              <m:sub>
                                                <m:r>
                                                  <a:rPr lang="en-US" sz="1800" i="1">
                                                    <a:latin typeface="Cambria Math"/>
                                                  </a:rPr>
                                                  <m:t>𝑏𝑐</m:t>
                                                </m:r>
                                                <m:r>
                                                  <a:rPr lang="en-US" sz="1800" i="1">
                                                    <a:latin typeface="Cambria Math"/>
                                                  </a:rPr>
                                                  <m:t>𝜏</m:t>
                                                </m:r>
                                              </m:sub>
                                            </m:sSub>
                                          </m:e>
                                        </m:nary>
                                      </m:e>
                                    </m:nary>
                                  </m:e>
                                </m:nary>
                              </m:e>
                            </m:d>
                            <m:r>
                              <a:rPr lang="en-US" sz="1800" i="1">
                                <a:latin typeface="Cambria Math"/>
                              </a:rPr>
                              <m:t>−</m:t>
                            </m:r>
                          </m:e>
                        </m:func>
                        <m:sSub>
                          <m:sSubPr>
                            <m:ctrlPr>
                              <a:rPr lang="fr-FR" sz="1800" i="1">
                                <a:latin typeface="Cambria Math"/>
                              </a:rPr>
                            </m:ctrlPr>
                          </m:sSubPr>
                          <m:e>
                            <m:r>
                              <a:rPr lang="en-US" sz="1800" i="1">
                                <a:latin typeface="Cambria Math"/>
                              </a:rPr>
                              <m:t>𝐼</m:t>
                            </m:r>
                          </m:e>
                          <m:sub>
                            <m:r>
                              <a:rPr lang="en-US" sz="1800" i="1">
                                <a:latin typeface="Cambria Math"/>
                              </a:rPr>
                              <m:t>𝑡</m:t>
                            </m:r>
                          </m:sub>
                        </m:sSub>
                      </m:e>
                    </m:d>
                  </m:oMath>
                </a14:m>
                <a:r>
                  <a:rPr lang="en-US" sz="1800" dirty="0" smtClean="0"/>
                  <a:t>		</a:t>
                </a:r>
                <a:endParaRPr lang="fr-FR" sz="1800" dirty="0"/>
              </a:p>
              <a:p>
                <a:pPr marL="0" indent="0">
                  <a:buNone/>
                </a:pPr>
                <a:r>
                  <a:rPr lang="en-US" sz="1400" i="1" dirty="0" smtClean="0"/>
                  <a:t>R =</a:t>
                </a:r>
                <a:r>
                  <a:rPr lang="en-US" sz="1400" dirty="0" smtClean="0"/>
                  <a:t> </a:t>
                </a:r>
                <a:r>
                  <a:rPr lang="en-US" sz="1400" dirty="0"/>
                  <a:t>constant discount </a:t>
                </a:r>
                <a:r>
                  <a:rPr lang="en-US" sz="1400" dirty="0" smtClean="0"/>
                  <a:t>rate</a:t>
                </a:r>
              </a:p>
              <a:p>
                <a:pPr marL="0" indent="0">
                  <a:buNone/>
                </a:pPr>
                <a14:m>
                  <m:oMath xmlns:m="http://schemas.openxmlformats.org/officeDocument/2006/math">
                    <m:sSub>
                      <m:sSubPr>
                        <m:ctrlPr>
                          <a:rPr lang="fr-FR" sz="1400" i="1">
                            <a:latin typeface="Cambria Math"/>
                          </a:rPr>
                        </m:ctrlPr>
                      </m:sSubPr>
                      <m:e>
                        <m:r>
                          <a:rPr lang="en-US" sz="1400" i="1">
                            <a:latin typeface="Cambria Math"/>
                          </a:rPr>
                          <m:t>𝛿</m:t>
                        </m:r>
                      </m:e>
                      <m:sub>
                        <m:r>
                          <a:rPr lang="en-US" sz="1400" i="1">
                            <a:latin typeface="Cambria Math"/>
                          </a:rPr>
                          <m:t>𝑏𝑐</m:t>
                        </m:r>
                        <m:r>
                          <a:rPr lang="en-US" sz="1400" i="1">
                            <a:latin typeface="Cambria Math"/>
                          </a:rPr>
                          <m:t>𝜏</m:t>
                        </m:r>
                      </m:sub>
                    </m:sSub>
                    <m:r>
                      <a:rPr lang="en-US" sz="1400" i="1">
                        <a:latin typeface="Cambria Math"/>
                      </a:rPr>
                      <m:t>=1</m:t>
                    </m:r>
                  </m:oMath>
                </a14:m>
                <a:r>
                  <a:rPr lang="en-US" sz="1400" dirty="0"/>
                  <a:t> if crop </a:t>
                </a:r>
                <a:r>
                  <a:rPr lang="en-US" sz="1400" i="1" dirty="0"/>
                  <a:t>c</a:t>
                </a:r>
                <a:r>
                  <a:rPr lang="en-US" sz="1400" dirty="0"/>
                  <a:t> is grown on plot </a:t>
                </a:r>
                <a:r>
                  <a:rPr lang="en-US" sz="1400" i="1" dirty="0"/>
                  <a:t>b</a:t>
                </a:r>
                <a:r>
                  <a:rPr lang="en-US" sz="1400" dirty="0"/>
                  <a:t> at season </a:t>
                </a:r>
                <a14:m>
                  <m:oMath xmlns:m="http://schemas.openxmlformats.org/officeDocument/2006/math">
                    <m:r>
                      <a:rPr lang="en-US" sz="1400" i="1">
                        <a:latin typeface="Cambria Math"/>
                      </a:rPr>
                      <m:t>𝜏</m:t>
                    </m:r>
                  </m:oMath>
                </a14:m>
                <a:r>
                  <a:rPr lang="en-US" sz="1400" dirty="0"/>
                  <a:t> and 0 </a:t>
                </a:r>
                <a:r>
                  <a:rPr lang="en-US" sz="1400" dirty="0" smtClean="0"/>
                  <a:t>otherwise</a:t>
                </a:r>
              </a:p>
              <a:p>
                <a:pPr marL="0" indent="0">
                  <a:buNone/>
                </a:pPr>
                <a:endParaRPr lang="en-US" sz="1800" dirty="0" smtClean="0"/>
              </a:p>
              <a:p>
                <a:pPr marL="0" indent="0">
                  <a:buNone/>
                </a:pPr>
                <a:r>
                  <a:rPr lang="en-US" sz="1800" u="sng" dirty="0"/>
                  <a:t>Bellman approach:</a:t>
                </a:r>
              </a:p>
              <a:p>
                <a:pPr marL="0" indent="0">
                  <a:buNone/>
                </a:pPr>
                <a14:m>
                  <m:oMath xmlns:m="http://schemas.openxmlformats.org/officeDocument/2006/math">
                    <m:r>
                      <a:rPr lang="en-US" sz="1800" i="1">
                        <a:latin typeface="Cambria Math"/>
                      </a:rPr>
                      <m:t>𝑉</m:t>
                    </m:r>
                    <m:d>
                      <m:dPr>
                        <m:ctrlPr>
                          <a:rPr lang="fr-FR" sz="1800" i="1">
                            <a:latin typeface="Cambria Math"/>
                          </a:rPr>
                        </m:ctrlPr>
                      </m:dPr>
                      <m:e>
                        <m:sSub>
                          <m:sSubPr>
                            <m:ctrlPr>
                              <a:rPr lang="fr-FR" sz="1800" i="1">
                                <a:latin typeface="Cambria Math"/>
                              </a:rPr>
                            </m:ctrlPr>
                          </m:sSubPr>
                          <m:e>
                            <m:r>
                              <a:rPr lang="en-US" sz="1800" i="1">
                                <a:latin typeface="Cambria Math"/>
                              </a:rPr>
                              <m:t>𝑊</m:t>
                            </m:r>
                          </m:e>
                          <m:sub>
                            <m:r>
                              <a:rPr lang="en-US" sz="1800" i="1">
                                <a:latin typeface="Cambria Math"/>
                              </a:rPr>
                              <m:t>𝑡</m:t>
                            </m:r>
                          </m:sub>
                        </m:sSub>
                      </m:e>
                    </m:d>
                  </m:oMath>
                </a14:m>
                <a:r>
                  <a:rPr lang="en-US" sz="1800" dirty="0"/>
                  <a:t> = </a:t>
                </a:r>
                <a14:m>
                  <m:oMath xmlns:m="http://schemas.openxmlformats.org/officeDocument/2006/math">
                    <m:func>
                      <m:funcPr>
                        <m:ctrlPr>
                          <a:rPr lang="fr-FR" sz="1800" i="1">
                            <a:latin typeface="Cambria Math"/>
                          </a:rPr>
                        </m:ctrlPr>
                      </m:funcPr>
                      <m:fName>
                        <m:limLow>
                          <m:limLowPr>
                            <m:ctrlPr>
                              <a:rPr lang="fr-FR" sz="1800" i="1">
                                <a:latin typeface="Cambria Math"/>
                              </a:rPr>
                            </m:ctrlPr>
                          </m:limLowPr>
                          <m:e>
                            <m:r>
                              <m:rPr>
                                <m:sty m:val="p"/>
                              </m:rPr>
                              <a:rPr lang="en-US" sz="1800">
                                <a:latin typeface="Cambria Math"/>
                              </a:rPr>
                              <m:t>max</m:t>
                            </m:r>
                          </m:e>
                          <m:lim>
                            <m:sSub>
                              <m:sSubPr>
                                <m:ctrlPr>
                                  <a:rPr lang="fr-FR" sz="1800" i="1">
                                    <a:latin typeface="Cambria Math"/>
                                  </a:rPr>
                                </m:ctrlPr>
                              </m:sSubPr>
                              <m:e>
                                <m:r>
                                  <a:rPr lang="en-US" sz="1800" i="1">
                                    <a:latin typeface="Cambria Math"/>
                                  </a:rPr>
                                  <m:t>𝐼</m:t>
                                </m:r>
                              </m:e>
                              <m:sub>
                                <m:r>
                                  <a:rPr lang="en-US" sz="1800" i="1">
                                    <a:latin typeface="Cambria Math"/>
                                  </a:rPr>
                                  <m:t>𝑡</m:t>
                                </m:r>
                              </m:sub>
                            </m:sSub>
                          </m:lim>
                        </m:limLow>
                        <m:d>
                          <m:dPr>
                            <m:begChr m:val="{"/>
                            <m:endChr m:val="}"/>
                            <m:ctrlPr>
                              <a:rPr lang="fr-FR" sz="1800" i="1">
                                <a:latin typeface="Cambria Math"/>
                              </a:rPr>
                            </m:ctrlPr>
                          </m:dPr>
                          <m:e>
                            <m:sSubSup>
                              <m:sSubSupPr>
                                <m:ctrlPr>
                                  <a:rPr lang="fr-FR" sz="1800" i="1">
                                    <a:latin typeface="Cambria Math"/>
                                  </a:rPr>
                                </m:ctrlPr>
                              </m:sSubSupPr>
                              <m:e>
                                <m:r>
                                  <a:rPr lang="en-US" sz="1800" i="1">
                                    <a:latin typeface="Cambria Math"/>
                                  </a:rPr>
                                  <m:t>𝜋</m:t>
                                </m:r>
                              </m:e>
                              <m:sub>
                                <m:r>
                                  <a:rPr lang="en-US" sz="1800" i="1">
                                    <a:latin typeface="Cambria Math"/>
                                  </a:rPr>
                                  <m:t>𝑡</m:t>
                                </m:r>
                              </m:sub>
                              <m:sup>
                                <m:r>
                                  <a:rPr lang="en-US" sz="1800" i="1">
                                    <a:latin typeface="Cambria Math"/>
                                  </a:rPr>
                                  <m:t>∗</m:t>
                                </m:r>
                              </m:sup>
                            </m:sSubSup>
                            <m:d>
                              <m:dPr>
                                <m:ctrlPr>
                                  <a:rPr lang="fr-FR" sz="1800" i="1">
                                    <a:latin typeface="Cambria Math"/>
                                  </a:rPr>
                                </m:ctrlPr>
                              </m:dPr>
                              <m:e>
                                <m:sSub>
                                  <m:sSubPr>
                                    <m:ctrlPr>
                                      <a:rPr lang="fr-FR" sz="1800" i="1">
                                        <a:latin typeface="Cambria Math"/>
                                      </a:rPr>
                                    </m:ctrlPr>
                                  </m:sSubPr>
                                  <m:e>
                                    <m:r>
                                      <a:rPr lang="en-US" sz="1800" i="1">
                                        <a:latin typeface="Cambria Math"/>
                                      </a:rPr>
                                      <m:t>𝐼</m:t>
                                    </m:r>
                                  </m:e>
                                  <m:sub>
                                    <m:r>
                                      <a:rPr lang="en-US" sz="1800" i="1">
                                        <a:latin typeface="Cambria Math"/>
                                      </a:rPr>
                                      <m:t>𝑡</m:t>
                                    </m:r>
                                  </m:sub>
                                </m:sSub>
                                <m:r>
                                  <a:rPr lang="en-US" sz="1800" i="1">
                                    <a:latin typeface="Cambria Math"/>
                                  </a:rPr>
                                  <m:t>,</m:t>
                                </m:r>
                                <m:sSub>
                                  <m:sSubPr>
                                    <m:ctrlPr>
                                      <a:rPr lang="fr-FR" sz="1800" i="1">
                                        <a:latin typeface="Cambria Math"/>
                                      </a:rPr>
                                    </m:ctrlPr>
                                  </m:sSubPr>
                                  <m:e>
                                    <m:r>
                                      <a:rPr lang="en-US" sz="1800" i="1">
                                        <a:latin typeface="Cambria Math"/>
                                      </a:rPr>
                                      <m:t>𝑊</m:t>
                                    </m:r>
                                  </m:e>
                                  <m:sub>
                                    <m:r>
                                      <a:rPr lang="en-US" sz="1800" i="1">
                                        <a:latin typeface="Cambria Math"/>
                                      </a:rPr>
                                      <m:t>𝑡</m:t>
                                    </m:r>
                                  </m:sub>
                                </m:sSub>
                              </m:e>
                            </m:d>
                            <m:r>
                              <a:rPr lang="en-US" sz="1800" i="1">
                                <a:latin typeface="Cambria Math"/>
                              </a:rPr>
                              <m:t>+</m:t>
                            </m:r>
                            <m:r>
                              <a:rPr lang="en-US" sz="1800" i="1">
                                <a:latin typeface="Cambria Math"/>
                              </a:rPr>
                              <m:t>𝛽</m:t>
                            </m:r>
                            <m:r>
                              <a:rPr lang="en-US" sz="1800" i="1">
                                <a:latin typeface="Cambria Math"/>
                              </a:rPr>
                              <m:t> </m:t>
                            </m:r>
                            <m:sSub>
                              <m:sSubPr>
                                <m:ctrlPr>
                                  <a:rPr lang="fr-FR" sz="1800" i="1">
                                    <a:latin typeface="Cambria Math"/>
                                  </a:rPr>
                                </m:ctrlPr>
                              </m:sSubPr>
                              <m:e>
                                <m:r>
                                  <a:rPr lang="en-US" sz="1800" i="1">
                                    <a:latin typeface="Cambria Math"/>
                                  </a:rPr>
                                  <m:t>𝐸</m:t>
                                </m:r>
                              </m:e>
                              <m:sub>
                                <m:acc>
                                  <m:accPr>
                                    <m:chr m:val="̃"/>
                                    <m:ctrlPr>
                                      <a:rPr lang="fr-FR" sz="1800" i="1">
                                        <a:latin typeface="Cambria Math"/>
                                      </a:rPr>
                                    </m:ctrlPr>
                                  </m:accPr>
                                  <m:e>
                                    <m:r>
                                      <a:rPr lang="en-US" sz="1800" i="1">
                                        <a:latin typeface="Cambria Math"/>
                                      </a:rPr>
                                      <m:t>𝑅</m:t>
                                    </m:r>
                                  </m:e>
                                </m:acc>
                              </m:sub>
                            </m:sSub>
                            <m:r>
                              <a:rPr lang="en-US" sz="1800" i="1">
                                <a:latin typeface="Cambria Math"/>
                              </a:rPr>
                              <m:t>𝑉</m:t>
                            </m:r>
                            <m:d>
                              <m:dPr>
                                <m:ctrlPr>
                                  <a:rPr lang="fr-FR" sz="1800" i="1">
                                    <a:latin typeface="Cambria Math"/>
                                  </a:rPr>
                                </m:ctrlPr>
                              </m:dPr>
                              <m:e>
                                <m:sSub>
                                  <m:sSubPr>
                                    <m:ctrlPr>
                                      <a:rPr lang="fr-FR" sz="1800" i="1">
                                        <a:latin typeface="Cambria Math"/>
                                      </a:rPr>
                                    </m:ctrlPr>
                                  </m:sSubPr>
                                  <m:e>
                                    <m:r>
                                      <a:rPr lang="en-US" sz="1800" i="1">
                                        <a:latin typeface="Cambria Math"/>
                                      </a:rPr>
                                      <m:t>𝑊</m:t>
                                    </m:r>
                                  </m:e>
                                  <m:sub>
                                    <m:r>
                                      <a:rPr lang="en-US" sz="1800" i="1">
                                        <a:latin typeface="Cambria Math"/>
                                      </a:rPr>
                                      <m:t>𝑡</m:t>
                                    </m:r>
                                    <m:r>
                                      <a:rPr lang="en-US" sz="1800" i="1">
                                        <a:latin typeface="Cambria Math"/>
                                      </a:rPr>
                                      <m:t>+1</m:t>
                                    </m:r>
                                  </m:sub>
                                </m:sSub>
                              </m:e>
                            </m:d>
                          </m:e>
                        </m:d>
                        <m:r>
                          <a:rPr lang="en-US" sz="1800" i="1">
                            <a:latin typeface="Cambria Math"/>
                          </a:rPr>
                          <m:t>,  </m:t>
                        </m:r>
                      </m:fName>
                      <m:e>
                        <m:r>
                          <a:rPr lang="en-US" sz="1800" i="1">
                            <a:latin typeface="Cambria Math"/>
                          </a:rPr>
                          <m:t>∀</m:t>
                        </m:r>
                        <m:r>
                          <a:rPr lang="en-US" sz="1800" i="1">
                            <a:latin typeface="Cambria Math"/>
                          </a:rPr>
                          <m:t>𝑡</m:t>
                        </m:r>
                      </m:e>
                    </m:func>
                    <m:r>
                      <a:rPr lang="fr-FR" sz="1800" b="0" i="0" smtClean="0">
                        <a:latin typeface="Cambria Math"/>
                      </a:rPr>
                      <m:t> (</m:t>
                    </m:r>
                  </m:oMath>
                </a14:m>
                <a:r>
                  <a:rPr lang="en-US" sz="1800" dirty="0" smtClean="0"/>
                  <a:t>transition </a:t>
                </a:r>
                <a:r>
                  <a:rPr lang="en-US" sz="1800" dirty="0"/>
                  <a:t>equation: </a:t>
                </a:r>
                <a14:m>
                  <m:oMath xmlns:m="http://schemas.openxmlformats.org/officeDocument/2006/math">
                    <m:sSub>
                      <m:sSubPr>
                        <m:ctrlPr>
                          <a:rPr lang="fr-FR" sz="1800" i="1">
                            <a:latin typeface="Cambria Math"/>
                          </a:rPr>
                        </m:ctrlPr>
                      </m:sSubPr>
                      <m:e>
                        <m:r>
                          <a:rPr lang="en-US" sz="1800" i="1">
                            <a:latin typeface="Cambria Math"/>
                          </a:rPr>
                          <m:t>𝑊</m:t>
                        </m:r>
                      </m:e>
                      <m:sub>
                        <m:r>
                          <a:rPr lang="en-US" sz="1800" i="1">
                            <a:latin typeface="Cambria Math"/>
                          </a:rPr>
                          <m:t>𝑡</m:t>
                        </m:r>
                        <m:r>
                          <a:rPr lang="en-US" sz="1800" i="1">
                            <a:latin typeface="Cambria Math"/>
                          </a:rPr>
                          <m:t>+1</m:t>
                        </m:r>
                      </m:sub>
                    </m:sSub>
                    <m:r>
                      <a:rPr lang="en-US" sz="1800" i="1">
                        <a:latin typeface="Cambria Math"/>
                      </a:rPr>
                      <m:t>=</m:t>
                    </m:r>
                    <m:r>
                      <a:rPr lang="en-US" sz="1800" i="1">
                        <a:latin typeface="Cambria Math"/>
                      </a:rPr>
                      <m:t>𝑓</m:t>
                    </m:r>
                    <m:r>
                      <a:rPr lang="en-US" sz="1800" i="1">
                        <a:latin typeface="Cambria Math"/>
                      </a:rPr>
                      <m:t>(</m:t>
                    </m:r>
                    <m:sSub>
                      <m:sSubPr>
                        <m:ctrlPr>
                          <a:rPr lang="fr-FR" sz="1800" i="1">
                            <a:latin typeface="Cambria Math"/>
                          </a:rPr>
                        </m:ctrlPr>
                      </m:sSubPr>
                      <m:e>
                        <m:r>
                          <a:rPr lang="en-US" sz="1800" i="1">
                            <a:latin typeface="Cambria Math"/>
                          </a:rPr>
                          <m:t>𝑊</m:t>
                        </m:r>
                      </m:e>
                      <m:sub>
                        <m:r>
                          <a:rPr lang="en-US" sz="1800" i="1">
                            <a:latin typeface="Cambria Math"/>
                          </a:rPr>
                          <m:t>𝑡</m:t>
                        </m:r>
                      </m:sub>
                    </m:sSub>
                  </m:oMath>
                </a14:m>
                <a:r>
                  <a:rPr lang="en-US" sz="1800" dirty="0"/>
                  <a:t>,</a:t>
                </a:r>
                <a14:m>
                  <m:oMath xmlns:m="http://schemas.openxmlformats.org/officeDocument/2006/math">
                    <m:r>
                      <a:rPr lang="en-US" sz="1800" i="1">
                        <a:latin typeface="Cambria Math"/>
                      </a:rPr>
                      <m:t> </m:t>
                    </m:r>
                    <m:sSub>
                      <m:sSubPr>
                        <m:ctrlPr>
                          <a:rPr lang="fr-FR" sz="1800" i="1">
                            <a:latin typeface="Cambria Math"/>
                          </a:rPr>
                        </m:ctrlPr>
                      </m:sSubPr>
                      <m:e>
                        <m:r>
                          <a:rPr lang="en-US" sz="1800" i="1">
                            <a:latin typeface="Cambria Math"/>
                          </a:rPr>
                          <m:t>𝐼</m:t>
                        </m:r>
                      </m:e>
                      <m:sub>
                        <m:r>
                          <a:rPr lang="en-US" sz="1800" i="1">
                            <a:latin typeface="Cambria Math"/>
                          </a:rPr>
                          <m:t>𝑡</m:t>
                        </m:r>
                      </m:sub>
                    </m:sSub>
                  </m:oMath>
                </a14:m>
                <a:r>
                  <a:rPr lang="en-US" sz="1800" dirty="0"/>
                  <a:t>)</a:t>
                </a:r>
                <a:r>
                  <a:rPr lang="en-US" sz="1800" dirty="0" smtClean="0"/>
                  <a:t> )</a:t>
                </a:r>
                <a:endParaRPr lang="en-US" sz="1800" dirty="0"/>
              </a:p>
              <a:p>
                <a:pPr marL="0" indent="0">
                  <a:buNone/>
                </a:pPr>
                <a14:m>
                  <m:oMath xmlns:m="http://schemas.openxmlformats.org/officeDocument/2006/math">
                    <m:r>
                      <a:rPr lang="en-US" sz="1400" i="1">
                        <a:latin typeface="Cambria Math"/>
                      </a:rPr>
                      <m:t>𝑉</m:t>
                    </m:r>
                    <m:d>
                      <m:dPr>
                        <m:ctrlPr>
                          <a:rPr lang="fr-FR" sz="1400" i="1">
                            <a:latin typeface="Cambria Math"/>
                          </a:rPr>
                        </m:ctrlPr>
                      </m:dPr>
                      <m:e>
                        <m:sSub>
                          <m:sSubPr>
                            <m:ctrlPr>
                              <a:rPr lang="fr-FR" sz="1400" i="1">
                                <a:latin typeface="Cambria Math"/>
                              </a:rPr>
                            </m:ctrlPr>
                          </m:sSubPr>
                          <m:e>
                            <m:r>
                              <a:rPr lang="en-US" sz="1400" i="1">
                                <a:latin typeface="Cambria Math"/>
                              </a:rPr>
                              <m:t>𝑊</m:t>
                            </m:r>
                          </m:e>
                          <m:sub>
                            <m:r>
                              <a:rPr lang="en-US" sz="1400" i="1">
                                <a:latin typeface="Cambria Math"/>
                              </a:rPr>
                              <m:t>𝑡</m:t>
                            </m:r>
                          </m:sub>
                        </m:sSub>
                      </m:e>
                    </m:d>
                  </m:oMath>
                </a14:m>
                <a:r>
                  <a:rPr lang="en-US" sz="1400" dirty="0"/>
                  <a:t> = value function </a:t>
                </a:r>
              </a:p>
              <a:p>
                <a:pPr marL="0" indent="0">
                  <a:buNone/>
                </a:pPr>
                <a14:m>
                  <m:oMath xmlns:m="http://schemas.openxmlformats.org/officeDocument/2006/math">
                    <m:r>
                      <a:rPr lang="en-US" sz="1400" i="1">
                        <a:latin typeface="Cambria Math"/>
                      </a:rPr>
                      <m:t>𝛽</m:t>
                    </m:r>
                  </m:oMath>
                </a14:m>
                <a:r>
                  <a:rPr lang="en-US" sz="1400" dirty="0"/>
                  <a:t> = discount factor </a:t>
                </a:r>
              </a:p>
              <a:p>
                <a:pPr marL="0" indent="0">
                  <a:buNone/>
                </a:pPr>
                <a:endParaRPr lang="en-US" sz="1800" dirty="0"/>
              </a:p>
              <a:p>
                <a:pPr marL="0" indent="0">
                  <a:buNone/>
                </a:pPr>
                <a:r>
                  <a:rPr lang="en-US" sz="1800" u="sng" dirty="0"/>
                  <a:t>Collocation method: </a:t>
                </a:r>
              </a:p>
              <a:p>
                <a:pPr marL="0" indent="0">
                  <a:buNone/>
                </a:pPr>
                <a14:m>
                  <m:oMath xmlns:m="http://schemas.openxmlformats.org/officeDocument/2006/math">
                    <m:nary>
                      <m:naryPr>
                        <m:chr m:val="∑"/>
                        <m:limLoc m:val="undOvr"/>
                        <m:ctrlPr>
                          <a:rPr lang="fr-FR" sz="1800" i="1">
                            <a:latin typeface="Cambria Math"/>
                          </a:rPr>
                        </m:ctrlPr>
                      </m:naryPr>
                      <m:sub>
                        <m:r>
                          <a:rPr lang="en-US" sz="1800" i="1">
                            <a:latin typeface="Cambria Math"/>
                          </a:rPr>
                          <m:t>𝑝</m:t>
                        </m:r>
                        <m:r>
                          <a:rPr lang="en-US" sz="1800" i="1">
                            <a:latin typeface="Cambria Math"/>
                          </a:rPr>
                          <m:t>=1</m:t>
                        </m:r>
                      </m:sub>
                      <m:sup>
                        <m:r>
                          <a:rPr lang="en-US" sz="1800" i="1">
                            <a:latin typeface="Cambria Math"/>
                          </a:rPr>
                          <m:t>𝑃</m:t>
                        </m:r>
                      </m:sup>
                      <m:e>
                        <m:sSub>
                          <m:sSubPr>
                            <m:ctrlPr>
                              <a:rPr lang="fr-FR" sz="1800" i="1">
                                <a:latin typeface="Cambria Math"/>
                              </a:rPr>
                            </m:ctrlPr>
                          </m:sSubPr>
                          <m:e>
                            <m:r>
                              <a:rPr lang="en-US" sz="1800" i="1">
                                <a:latin typeface="Cambria Math"/>
                              </a:rPr>
                              <m:t>𝑐</m:t>
                            </m:r>
                          </m:e>
                          <m:sub>
                            <m:r>
                              <a:rPr lang="en-US" sz="1800" i="1">
                                <a:latin typeface="Cambria Math"/>
                              </a:rPr>
                              <m:t>𝑝</m:t>
                            </m:r>
                          </m:sub>
                        </m:sSub>
                        <m:sSub>
                          <m:sSubPr>
                            <m:ctrlPr>
                              <a:rPr lang="fr-FR" sz="1800" i="1">
                                <a:latin typeface="Cambria Math"/>
                              </a:rPr>
                            </m:ctrlPr>
                          </m:sSubPr>
                          <m:e>
                            <m:r>
                              <m:rPr>
                                <m:sty m:val="p"/>
                              </m:rPr>
                              <a:rPr lang="en-US" sz="1800">
                                <a:latin typeface="Cambria Math"/>
                              </a:rPr>
                              <m:t>Φ</m:t>
                            </m:r>
                          </m:e>
                          <m:sub>
                            <m:r>
                              <a:rPr lang="en-US" sz="1800" i="1">
                                <a:latin typeface="Cambria Math"/>
                              </a:rPr>
                              <m:t>𝑝</m:t>
                            </m:r>
                          </m:sub>
                        </m:sSub>
                        <m:d>
                          <m:dPr>
                            <m:ctrlPr>
                              <a:rPr lang="fr-FR" sz="1800" i="1">
                                <a:latin typeface="Cambria Math"/>
                              </a:rPr>
                            </m:ctrlPr>
                          </m:dPr>
                          <m:e>
                            <m:sSub>
                              <m:sSubPr>
                                <m:ctrlPr>
                                  <a:rPr lang="fr-FR" sz="1800" i="1">
                                    <a:latin typeface="Cambria Math"/>
                                  </a:rPr>
                                </m:ctrlPr>
                              </m:sSubPr>
                              <m:e>
                                <m:r>
                                  <a:rPr lang="en-US" sz="1800" i="1">
                                    <a:latin typeface="Cambria Math"/>
                                  </a:rPr>
                                  <m:t>𝑊</m:t>
                                </m:r>
                              </m:e>
                              <m:sub>
                                <m:r>
                                  <a:rPr lang="en-US" sz="1800" i="1">
                                    <a:latin typeface="Cambria Math"/>
                                  </a:rPr>
                                  <m:t>𝑝</m:t>
                                </m:r>
                              </m:sub>
                            </m:sSub>
                          </m:e>
                        </m:d>
                        <m:r>
                          <a:rPr lang="en-US" sz="1800" i="1">
                            <a:latin typeface="Cambria Math"/>
                          </a:rPr>
                          <m:t>=</m:t>
                        </m:r>
                        <m:func>
                          <m:funcPr>
                            <m:ctrlPr>
                              <a:rPr lang="fr-FR" sz="1800" i="1">
                                <a:latin typeface="Cambria Math"/>
                              </a:rPr>
                            </m:ctrlPr>
                          </m:funcPr>
                          <m:fName>
                            <m:r>
                              <m:rPr>
                                <m:sty m:val="p"/>
                              </m:rPr>
                              <a:rPr lang="en-US" sz="1800">
                                <a:latin typeface="Cambria Math"/>
                              </a:rPr>
                              <m:t>max</m:t>
                            </m:r>
                            <m:r>
                              <a:rPr lang="en-US" sz="1800">
                                <a:latin typeface="Cambria Math"/>
                              </a:rPr>
                              <m:t> </m:t>
                            </m:r>
                          </m:fName>
                          <m:e>
                            <m:d>
                              <m:dPr>
                                <m:begChr m:val="{"/>
                                <m:endChr m:val="}"/>
                                <m:ctrlPr>
                                  <a:rPr lang="fr-FR" sz="1800" i="1">
                                    <a:latin typeface="Cambria Math"/>
                                  </a:rPr>
                                </m:ctrlPr>
                              </m:dPr>
                              <m:e>
                                <m:sSup>
                                  <m:sSupPr>
                                    <m:ctrlPr>
                                      <a:rPr lang="fr-FR" sz="1800" i="1">
                                        <a:latin typeface="Cambria Math"/>
                                      </a:rPr>
                                    </m:ctrlPr>
                                  </m:sSupPr>
                                  <m:e>
                                    <m:r>
                                      <a:rPr lang="en-US" sz="1800" i="1">
                                        <a:latin typeface="Cambria Math"/>
                                      </a:rPr>
                                      <m:t>𝜋</m:t>
                                    </m:r>
                                  </m:e>
                                  <m:sup>
                                    <m:r>
                                      <a:rPr lang="en-US" sz="1800" i="1">
                                        <a:latin typeface="Cambria Math"/>
                                      </a:rPr>
                                      <m:t>∗</m:t>
                                    </m:r>
                                  </m:sup>
                                </m:sSup>
                                <m:d>
                                  <m:dPr>
                                    <m:ctrlPr>
                                      <a:rPr lang="fr-FR" sz="1800" i="1">
                                        <a:latin typeface="Cambria Math"/>
                                      </a:rPr>
                                    </m:ctrlPr>
                                  </m:dPr>
                                  <m:e>
                                    <m:r>
                                      <a:rPr lang="en-US" sz="1800" i="1">
                                        <a:latin typeface="Cambria Math"/>
                                      </a:rPr>
                                      <m:t>𝐼</m:t>
                                    </m:r>
                                    <m:r>
                                      <a:rPr lang="en-US" sz="1800" i="1">
                                        <a:latin typeface="Cambria Math"/>
                                      </a:rPr>
                                      <m:t>,</m:t>
                                    </m:r>
                                    <m:sSub>
                                      <m:sSubPr>
                                        <m:ctrlPr>
                                          <a:rPr lang="fr-FR" sz="1800" i="1">
                                            <a:latin typeface="Cambria Math"/>
                                          </a:rPr>
                                        </m:ctrlPr>
                                      </m:sSubPr>
                                      <m:e>
                                        <m:r>
                                          <a:rPr lang="en-US" sz="1800" i="1">
                                            <a:latin typeface="Cambria Math"/>
                                          </a:rPr>
                                          <m:t>𝑊</m:t>
                                        </m:r>
                                      </m:e>
                                      <m:sub>
                                        <m:r>
                                          <a:rPr lang="en-US" sz="1800" i="1">
                                            <a:latin typeface="Cambria Math"/>
                                          </a:rPr>
                                          <m:t>𝑝</m:t>
                                        </m:r>
                                      </m:sub>
                                    </m:sSub>
                                  </m:e>
                                </m:d>
                                <m:r>
                                  <a:rPr lang="en-US" sz="1800" i="1">
                                    <a:latin typeface="Cambria Math"/>
                                  </a:rPr>
                                  <m:t>+ </m:t>
                                </m:r>
                                <m:r>
                                  <a:rPr lang="en-US" sz="1800" i="1">
                                    <a:latin typeface="Cambria Math"/>
                                  </a:rPr>
                                  <m:t>𝛽</m:t>
                                </m:r>
                                <m:sSub>
                                  <m:sSubPr>
                                    <m:ctrlPr>
                                      <a:rPr lang="fr-FR" sz="1800" i="1">
                                        <a:latin typeface="Cambria Math"/>
                                      </a:rPr>
                                    </m:ctrlPr>
                                  </m:sSubPr>
                                  <m:e>
                                    <m:r>
                                      <a:rPr lang="en-US" sz="1800" i="1">
                                        <a:latin typeface="Cambria Math"/>
                                      </a:rPr>
                                      <m:t>𝐸</m:t>
                                    </m:r>
                                  </m:e>
                                  <m:sub>
                                    <m:acc>
                                      <m:accPr>
                                        <m:chr m:val="̃"/>
                                        <m:ctrlPr>
                                          <a:rPr lang="fr-FR" sz="1800" i="1">
                                            <a:latin typeface="Cambria Math"/>
                                          </a:rPr>
                                        </m:ctrlPr>
                                      </m:accPr>
                                      <m:e>
                                        <m:r>
                                          <a:rPr lang="en-US" sz="1800" i="1">
                                            <a:latin typeface="Cambria Math"/>
                                          </a:rPr>
                                          <m:t>𝑅</m:t>
                                        </m:r>
                                      </m:e>
                                    </m:acc>
                                  </m:sub>
                                </m:sSub>
                                <m:nary>
                                  <m:naryPr>
                                    <m:chr m:val="∑"/>
                                    <m:limLoc m:val="undOvr"/>
                                    <m:ctrlPr>
                                      <a:rPr lang="fr-FR" sz="1800" i="1">
                                        <a:latin typeface="Cambria Math"/>
                                      </a:rPr>
                                    </m:ctrlPr>
                                  </m:naryPr>
                                  <m:sub>
                                    <m:r>
                                      <a:rPr lang="en-US" sz="1800" i="1">
                                        <a:latin typeface="Cambria Math"/>
                                      </a:rPr>
                                      <m:t>𝑝</m:t>
                                    </m:r>
                                    <m:r>
                                      <a:rPr lang="en-US" sz="1800" i="1">
                                        <a:latin typeface="Cambria Math"/>
                                      </a:rPr>
                                      <m:t>=1</m:t>
                                    </m:r>
                                  </m:sub>
                                  <m:sup>
                                    <m:r>
                                      <a:rPr lang="en-US" sz="1800" i="1">
                                        <a:latin typeface="Cambria Math"/>
                                      </a:rPr>
                                      <m:t>𝑃</m:t>
                                    </m:r>
                                  </m:sup>
                                  <m:e>
                                    <m:sSub>
                                      <m:sSubPr>
                                        <m:ctrlPr>
                                          <a:rPr lang="fr-FR" sz="1800" i="1">
                                            <a:latin typeface="Cambria Math"/>
                                          </a:rPr>
                                        </m:ctrlPr>
                                      </m:sSubPr>
                                      <m:e>
                                        <m:r>
                                          <a:rPr lang="en-US" sz="1800" i="1">
                                            <a:latin typeface="Cambria Math"/>
                                          </a:rPr>
                                          <m:t>𝑐</m:t>
                                        </m:r>
                                      </m:e>
                                      <m:sub>
                                        <m:r>
                                          <a:rPr lang="en-US" sz="1800" i="1">
                                            <a:latin typeface="Cambria Math"/>
                                          </a:rPr>
                                          <m:t>𝑝</m:t>
                                        </m:r>
                                      </m:sub>
                                    </m:sSub>
                                    <m:sSub>
                                      <m:sSubPr>
                                        <m:ctrlPr>
                                          <a:rPr lang="fr-FR" sz="1800" i="1">
                                            <a:latin typeface="Cambria Math"/>
                                          </a:rPr>
                                        </m:ctrlPr>
                                      </m:sSubPr>
                                      <m:e>
                                        <m:r>
                                          <m:rPr>
                                            <m:sty m:val="p"/>
                                          </m:rPr>
                                          <a:rPr lang="en-US" sz="1800">
                                            <a:latin typeface="Cambria Math"/>
                                          </a:rPr>
                                          <m:t>Φ</m:t>
                                        </m:r>
                                      </m:e>
                                      <m:sub>
                                        <m:r>
                                          <a:rPr lang="en-US" sz="1800" i="1">
                                            <a:latin typeface="Cambria Math"/>
                                          </a:rPr>
                                          <m:t>𝑝</m:t>
                                        </m:r>
                                      </m:sub>
                                    </m:sSub>
                                    <m:d>
                                      <m:dPr>
                                        <m:begChr m:val="["/>
                                        <m:endChr m:val="]"/>
                                        <m:ctrlPr>
                                          <a:rPr lang="fr-FR" sz="1800" i="1">
                                            <a:latin typeface="Cambria Math"/>
                                          </a:rPr>
                                        </m:ctrlPr>
                                      </m:dPr>
                                      <m:e>
                                        <m:r>
                                          <a:rPr lang="en-US" sz="1800" i="1">
                                            <a:latin typeface="Cambria Math"/>
                                          </a:rPr>
                                          <m:t>𝑓</m:t>
                                        </m:r>
                                        <m:d>
                                          <m:dPr>
                                            <m:ctrlPr>
                                              <a:rPr lang="fr-FR" sz="1800" i="1">
                                                <a:latin typeface="Cambria Math"/>
                                              </a:rPr>
                                            </m:ctrlPr>
                                          </m:dPr>
                                          <m:e>
                                            <m:sSub>
                                              <m:sSubPr>
                                                <m:ctrlPr>
                                                  <a:rPr lang="fr-FR" sz="1800" i="1">
                                                    <a:latin typeface="Cambria Math"/>
                                                  </a:rPr>
                                                </m:ctrlPr>
                                              </m:sSubPr>
                                              <m:e>
                                                <m:r>
                                                  <a:rPr lang="en-US" sz="1800" i="1">
                                                    <a:latin typeface="Cambria Math"/>
                                                  </a:rPr>
                                                  <m:t>𝑊</m:t>
                                                </m:r>
                                              </m:e>
                                              <m:sub>
                                                <m:r>
                                                  <a:rPr lang="en-US" sz="1800" i="1">
                                                    <a:latin typeface="Cambria Math"/>
                                                  </a:rPr>
                                                  <m:t>𝑝</m:t>
                                                </m:r>
                                              </m:sub>
                                            </m:sSub>
                                          </m:e>
                                        </m:d>
                                      </m:e>
                                    </m:d>
                                  </m:e>
                                </m:nary>
                              </m:e>
                            </m:d>
                          </m:e>
                        </m:func>
                      </m:e>
                    </m:nary>
                    <m:r>
                      <a:rPr lang="en-US" sz="1800" i="1">
                        <a:latin typeface="Cambria Math"/>
                      </a:rPr>
                      <m:t>, </m:t>
                    </m:r>
                    <m:r>
                      <a:rPr lang="en-US" sz="1800" i="1">
                        <a:latin typeface="Cambria Math"/>
                      </a:rPr>
                      <m:t>𝑝</m:t>
                    </m:r>
                    <m:r>
                      <a:rPr lang="en-US" sz="1800" i="1">
                        <a:latin typeface="Cambria Math"/>
                      </a:rPr>
                      <m:t>=1,…,</m:t>
                    </m:r>
                    <m:r>
                      <a:rPr lang="en-US" sz="1800" i="1">
                        <a:latin typeface="Cambria Math"/>
                      </a:rPr>
                      <m:t>𝑃</m:t>
                    </m:r>
                  </m:oMath>
                </a14:m>
                <a:r>
                  <a:rPr lang="en-US" sz="1800" dirty="0"/>
                  <a:t>,	</a:t>
                </a:r>
                <a:endParaRPr lang="fr-FR" sz="1800" dirty="0"/>
              </a:p>
              <a:p>
                <a:pPr marL="0" indent="0">
                  <a:buNone/>
                </a:pPr>
                <a14:m>
                  <m:oMath xmlns:m="http://schemas.openxmlformats.org/officeDocument/2006/math">
                    <m:r>
                      <a:rPr lang="en-US" sz="1400" i="1">
                        <a:latin typeface="Cambria Math"/>
                      </a:rPr>
                      <m:t> </m:t>
                    </m:r>
                    <m:sSub>
                      <m:sSubPr>
                        <m:ctrlPr>
                          <a:rPr lang="fr-FR" sz="1400" i="1">
                            <a:latin typeface="Cambria Math"/>
                          </a:rPr>
                        </m:ctrlPr>
                      </m:sSubPr>
                      <m:e>
                        <m:r>
                          <m:rPr>
                            <m:sty m:val="p"/>
                          </m:rPr>
                          <a:rPr lang="en-US" sz="1400">
                            <a:latin typeface="Cambria Math"/>
                          </a:rPr>
                          <m:t>Φ</m:t>
                        </m:r>
                      </m:e>
                      <m:sub>
                        <m:r>
                          <a:rPr lang="en-US" sz="1400" i="1">
                            <a:latin typeface="Cambria Math"/>
                          </a:rPr>
                          <m:t>𝑝</m:t>
                        </m:r>
                      </m:sub>
                    </m:sSub>
                  </m:oMath>
                </a14:m>
                <a:r>
                  <a:rPr lang="en-US" sz="1400" dirty="0"/>
                  <a:t> = Chebyshev polynomial of order </a:t>
                </a:r>
                <a:r>
                  <a:rPr lang="en-US" sz="1400" i="1" dirty="0"/>
                  <a:t>p</a:t>
                </a:r>
                <a:endParaRPr lang="en-US" sz="1400" dirty="0"/>
              </a:p>
              <a:p>
                <a:pPr marL="0" indent="0">
                  <a:buNone/>
                </a:pPr>
                <a14:m>
                  <m:oMath xmlns:m="http://schemas.openxmlformats.org/officeDocument/2006/math">
                    <m:sSub>
                      <m:sSubPr>
                        <m:ctrlPr>
                          <a:rPr lang="fr-FR" sz="1400" i="1">
                            <a:latin typeface="Cambria Math"/>
                          </a:rPr>
                        </m:ctrlPr>
                      </m:sSubPr>
                      <m:e>
                        <m:r>
                          <a:rPr lang="en-US" sz="1400" i="1">
                            <a:latin typeface="Cambria Math"/>
                          </a:rPr>
                          <m:t>𝑐</m:t>
                        </m:r>
                      </m:e>
                      <m:sub>
                        <m:r>
                          <a:rPr lang="en-US" sz="1400" i="1">
                            <a:latin typeface="Cambria Math"/>
                          </a:rPr>
                          <m:t>𝑝</m:t>
                        </m:r>
                      </m:sub>
                    </m:sSub>
                  </m:oMath>
                </a14:m>
                <a:r>
                  <a:rPr lang="en-US" sz="1400" dirty="0"/>
                  <a:t> = associated coefficient (to be evaluated)</a:t>
                </a:r>
                <a:endParaRPr lang="fr-FR" sz="1400" u="sng" dirty="0"/>
              </a:p>
              <a:p>
                <a:pPr marL="0" indent="0">
                  <a:buNone/>
                </a:pPr>
                <a:endParaRPr lang="fr-FR" sz="1800" dirty="0"/>
              </a:p>
            </p:txBody>
          </p:sp>
        </mc:Choice>
        <mc:Fallback xmlns="">
          <p:sp>
            <p:nvSpPr>
              <p:cNvPr id="5" name="Espace réservé du contenu 2"/>
              <p:cNvSpPr txBox="1">
                <a:spLocks noRot="1" noChangeAspect="1" noMove="1" noResize="1" noEditPoints="1" noAdjustHandles="1" noChangeArrowheads="1" noChangeShapeType="1" noTextEdit="1"/>
              </p:cNvSpPr>
              <p:nvPr/>
            </p:nvSpPr>
            <p:spPr>
              <a:xfrm>
                <a:off x="763960" y="980728"/>
                <a:ext cx="8380040" cy="5661795"/>
              </a:xfrm>
              <a:prstGeom prst="rect">
                <a:avLst/>
              </a:prstGeom>
              <a:blipFill rotWithShape="1">
                <a:blip r:embed="rId3"/>
                <a:stretch>
                  <a:fillRect l="-4000" t="-538"/>
                </a:stretch>
              </a:blipFill>
            </p:spPr>
            <p:txBody>
              <a:bodyPr/>
              <a:lstStyle/>
              <a:p>
                <a:r>
                  <a:rPr lang="fr-FR">
                    <a:noFill/>
                  </a:rPr>
                  <a:t> </a:t>
                </a:r>
              </a:p>
            </p:txBody>
          </p:sp>
        </mc:Fallback>
      </mc:AlternateContent>
      <p:sp>
        <p:nvSpPr>
          <p:cNvPr id="6" name="Rectangle 5"/>
          <p:cNvSpPr/>
          <p:nvPr/>
        </p:nvSpPr>
        <p:spPr>
          <a:xfrm>
            <a:off x="1376772" y="6239053"/>
            <a:ext cx="6795628" cy="646331"/>
          </a:xfrm>
          <a:prstGeom prst="rect">
            <a:avLst/>
          </a:prstGeom>
        </p:spPr>
        <p:txBody>
          <a:bodyPr wrap="square">
            <a:spAutoFit/>
          </a:bodyPr>
          <a:lstStyle/>
          <a:p>
            <a:r>
              <a:rPr lang="en-US" sz="1200" dirty="0">
                <a:solidFill>
                  <a:schemeClr val="bg1"/>
                </a:solidFill>
              </a:rPr>
              <a:t>Robert, M., </a:t>
            </a:r>
            <a:r>
              <a:rPr lang="en-US" sz="1200" dirty="0" err="1">
                <a:solidFill>
                  <a:schemeClr val="bg1"/>
                </a:solidFill>
              </a:rPr>
              <a:t>Bergez</a:t>
            </a:r>
            <a:r>
              <a:rPr lang="en-US" sz="1200" dirty="0">
                <a:solidFill>
                  <a:schemeClr val="bg1"/>
                </a:solidFill>
              </a:rPr>
              <a:t>, J.E., Thomas, A., (2016) A stochastic dynamic programming approach to analyze adaptation to climate change - application to groundwater irrigation in India</a:t>
            </a:r>
            <a:r>
              <a:rPr lang="fr-FR" sz="1200" dirty="0">
                <a:solidFill>
                  <a:schemeClr val="bg1"/>
                </a:solidFill>
              </a:rPr>
              <a:t>, </a:t>
            </a:r>
            <a:r>
              <a:rPr lang="en-US" sz="1200" i="1" dirty="0">
                <a:solidFill>
                  <a:schemeClr val="bg1"/>
                </a:solidFill>
              </a:rPr>
              <a:t>European Journal of Operational Research</a:t>
            </a:r>
            <a:r>
              <a:rPr lang="en-US" sz="1200" dirty="0">
                <a:solidFill>
                  <a:schemeClr val="bg1"/>
                </a:solidFill>
              </a:rPr>
              <a:t> (to be submitted)</a:t>
            </a:r>
            <a:endParaRPr lang="fr-FR" sz="1200" dirty="0">
              <a:solidFill>
                <a:schemeClr val="bg1"/>
              </a:solidFill>
            </a:endParaRPr>
          </a:p>
        </p:txBody>
      </p:sp>
    </p:spTree>
    <p:extLst>
      <p:ext uri="{BB962C8B-B14F-4D97-AF65-F5344CB8AC3E}">
        <p14:creationId xmlns:p14="http://schemas.microsoft.com/office/powerpoint/2010/main" val="756189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11560" y="1151581"/>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400" i="1" dirty="0">
              <a:solidFill>
                <a:srgbClr val="663300"/>
              </a:solidFill>
            </a:endParaRPr>
          </a:p>
        </p:txBody>
      </p:sp>
      <p:sp>
        <p:nvSpPr>
          <p:cNvPr id="3" name="Rectangle 2"/>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Economic model - scenarios</a:t>
            </a:r>
            <a:endParaRPr lang="fr-FR" sz="3200" b="1" dirty="0">
              <a:solidFill>
                <a:schemeClr val="accent3"/>
              </a:solidFill>
              <a:effectLst>
                <a:outerShdw blurRad="38100" dist="38100" dir="2700000" algn="tl">
                  <a:srgbClr val="000000">
                    <a:alpha val="43137"/>
                  </a:srgbClr>
                </a:outerShdw>
              </a:effectLst>
            </a:endParaRPr>
          </a:p>
        </p:txBody>
      </p:sp>
      <p:sp>
        <p:nvSpPr>
          <p:cNvPr id="5" name="Espace réservé du contenu 2"/>
          <p:cNvSpPr txBox="1">
            <a:spLocks/>
          </p:cNvSpPr>
          <p:nvPr/>
        </p:nvSpPr>
        <p:spPr>
          <a:xfrm>
            <a:off x="763960" y="1124744"/>
            <a:ext cx="7956931" cy="56617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1800" u="sng" dirty="0"/>
          </a:p>
        </p:txBody>
      </p:sp>
      <p:sp>
        <p:nvSpPr>
          <p:cNvPr id="6" name="Rectangle 5"/>
          <p:cNvSpPr/>
          <p:nvPr/>
        </p:nvSpPr>
        <p:spPr>
          <a:xfrm>
            <a:off x="395536" y="908720"/>
            <a:ext cx="5040560" cy="3416320"/>
          </a:xfrm>
          <a:prstGeom prst="rect">
            <a:avLst/>
          </a:prstGeom>
        </p:spPr>
        <p:txBody>
          <a:bodyPr wrap="square">
            <a:spAutoFit/>
          </a:bodyPr>
          <a:lstStyle/>
          <a:p>
            <a:r>
              <a:rPr lang="en-US" b="1" i="1" dirty="0"/>
              <a:t>Baseline scenario</a:t>
            </a:r>
            <a:endParaRPr lang="fr-FR" b="1" dirty="0"/>
          </a:p>
          <a:p>
            <a:r>
              <a:rPr lang="en-US" dirty="0" smtClean="0"/>
              <a:t>Average </a:t>
            </a:r>
            <a:r>
              <a:rPr lang="en-US" dirty="0"/>
              <a:t>values </a:t>
            </a:r>
            <a:r>
              <a:rPr lang="en-US" dirty="0" smtClean="0"/>
              <a:t>for climate</a:t>
            </a:r>
            <a:r>
              <a:rPr lang="en-US" dirty="0"/>
              <a:t>, </a:t>
            </a:r>
            <a:r>
              <a:rPr lang="en-US" dirty="0" smtClean="0"/>
              <a:t>crop marketing, water </a:t>
            </a:r>
            <a:r>
              <a:rPr lang="en-US" dirty="0"/>
              <a:t>pumping </a:t>
            </a:r>
            <a:r>
              <a:rPr lang="en-US" dirty="0" smtClean="0"/>
              <a:t>conditions</a:t>
            </a:r>
          </a:p>
          <a:p>
            <a:endParaRPr lang="en-US" dirty="0" smtClean="0"/>
          </a:p>
          <a:p>
            <a:r>
              <a:rPr lang="en-US" dirty="0" smtClean="0"/>
              <a:t>Y1: invests </a:t>
            </a:r>
            <a:r>
              <a:rPr lang="en-US" dirty="0"/>
              <a:t>in a </a:t>
            </a:r>
            <a:r>
              <a:rPr lang="en-US" dirty="0" err="1" smtClean="0"/>
              <a:t>borewell</a:t>
            </a:r>
            <a:r>
              <a:rPr lang="en-US" dirty="0" smtClean="0"/>
              <a:t> (100m)</a:t>
            </a:r>
            <a:endParaRPr lang="en-US" dirty="0"/>
          </a:p>
          <a:p>
            <a:pPr marL="285750" indent="-285750">
              <a:buFont typeface="Symbol"/>
              <a:buChar char="Þ"/>
            </a:pPr>
            <a:r>
              <a:rPr lang="en-US" dirty="0" smtClean="0"/>
              <a:t>irrigated </a:t>
            </a:r>
            <a:r>
              <a:rPr lang="en-US" dirty="0"/>
              <a:t>system </a:t>
            </a:r>
            <a:r>
              <a:rPr lang="en-US" dirty="0" smtClean="0"/>
              <a:t>(sunflower/turmeric)</a:t>
            </a:r>
          </a:p>
          <a:p>
            <a:pPr marL="285750" indent="-285750">
              <a:buFont typeface="Symbol"/>
              <a:buChar char="Þ"/>
            </a:pPr>
            <a:r>
              <a:rPr lang="en-US" dirty="0" smtClean="0"/>
              <a:t>Decreasing groundwater level</a:t>
            </a:r>
          </a:p>
          <a:p>
            <a:r>
              <a:rPr lang="en-US" dirty="0" smtClean="0"/>
              <a:t>Y20: </a:t>
            </a:r>
            <a:r>
              <a:rPr lang="en-US" dirty="0" err="1" smtClean="0"/>
              <a:t>borewell</a:t>
            </a:r>
            <a:r>
              <a:rPr lang="en-US" dirty="0" smtClean="0"/>
              <a:t> dried</a:t>
            </a:r>
          </a:p>
          <a:p>
            <a:r>
              <a:rPr lang="en-US" dirty="0" smtClean="0"/>
              <a:t>Y21: new </a:t>
            </a:r>
            <a:r>
              <a:rPr lang="en-US" dirty="0" err="1" smtClean="0"/>
              <a:t>borewell</a:t>
            </a:r>
            <a:r>
              <a:rPr lang="en-US" dirty="0" smtClean="0"/>
              <a:t> (150m)</a:t>
            </a:r>
          </a:p>
          <a:p>
            <a:endParaRPr lang="en-US" dirty="0" smtClean="0"/>
          </a:p>
          <a:p>
            <a:r>
              <a:rPr lang="en-US" dirty="0" smtClean="0"/>
              <a:t>=&gt; groundwater depletion </a:t>
            </a:r>
            <a:r>
              <a:rPr lang="en-US" dirty="0"/>
              <a:t>from 60 </a:t>
            </a:r>
            <a:r>
              <a:rPr lang="en-US" dirty="0" err="1"/>
              <a:t>m.b.g.l</a:t>
            </a:r>
            <a:r>
              <a:rPr lang="en-US" dirty="0"/>
              <a:t>. to 116 </a:t>
            </a:r>
            <a:r>
              <a:rPr lang="en-US" dirty="0" err="1"/>
              <a:t>m.b.g.l</a:t>
            </a:r>
            <a:r>
              <a:rPr lang="en-US" dirty="0"/>
              <a:t>. </a:t>
            </a:r>
            <a:endParaRPr lang="fr-FR" dirty="0"/>
          </a:p>
        </p:txBody>
      </p:sp>
      <p:pic>
        <p:nvPicPr>
          <p:cNvPr id="7"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534218" y="670143"/>
            <a:ext cx="3430270" cy="53511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6171773" y="4005064"/>
            <a:ext cx="71755" cy="1583690"/>
          </a:xfrm>
          <a:prstGeom prst="rect">
            <a:avLst/>
          </a:prstGeom>
          <a:solidFill>
            <a:schemeClr val="accent1">
              <a:alpha val="41000"/>
            </a:schemeClr>
          </a:solidFill>
          <a:ln>
            <a:solidFill>
              <a:schemeClr val="accent1">
                <a:shade val="5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9" name="Rectangle 8"/>
          <p:cNvSpPr/>
          <p:nvPr/>
        </p:nvSpPr>
        <p:spPr>
          <a:xfrm>
            <a:off x="7884368" y="4005064"/>
            <a:ext cx="71755" cy="1583690"/>
          </a:xfrm>
          <a:prstGeom prst="rect">
            <a:avLst/>
          </a:prstGeom>
          <a:solidFill>
            <a:schemeClr val="accent1">
              <a:alpha val="41000"/>
            </a:schemeClr>
          </a:solidFill>
          <a:ln>
            <a:solidFill>
              <a:schemeClr val="accent1">
                <a:shade val="5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10" name="Rectangle 9"/>
          <p:cNvSpPr/>
          <p:nvPr/>
        </p:nvSpPr>
        <p:spPr>
          <a:xfrm>
            <a:off x="1376772" y="6239053"/>
            <a:ext cx="6795628" cy="646331"/>
          </a:xfrm>
          <a:prstGeom prst="rect">
            <a:avLst/>
          </a:prstGeom>
        </p:spPr>
        <p:txBody>
          <a:bodyPr wrap="square">
            <a:spAutoFit/>
          </a:bodyPr>
          <a:lstStyle/>
          <a:p>
            <a:r>
              <a:rPr lang="en-US" sz="1200" dirty="0">
                <a:solidFill>
                  <a:schemeClr val="bg1"/>
                </a:solidFill>
              </a:rPr>
              <a:t>Robert, M., </a:t>
            </a:r>
            <a:r>
              <a:rPr lang="en-US" sz="1200" dirty="0" err="1">
                <a:solidFill>
                  <a:schemeClr val="bg1"/>
                </a:solidFill>
              </a:rPr>
              <a:t>Bergez</a:t>
            </a:r>
            <a:r>
              <a:rPr lang="en-US" sz="1200" dirty="0">
                <a:solidFill>
                  <a:schemeClr val="bg1"/>
                </a:solidFill>
              </a:rPr>
              <a:t>, J.E., Thomas, A., (2016) A stochastic dynamic programming approach to analyze adaptation to climate change - application to groundwater irrigation in India</a:t>
            </a:r>
            <a:r>
              <a:rPr lang="fr-FR" sz="1200" dirty="0">
                <a:solidFill>
                  <a:schemeClr val="bg1"/>
                </a:solidFill>
              </a:rPr>
              <a:t>, </a:t>
            </a:r>
            <a:r>
              <a:rPr lang="en-US" sz="1200" i="1" dirty="0">
                <a:solidFill>
                  <a:schemeClr val="bg1"/>
                </a:solidFill>
              </a:rPr>
              <a:t>European Journal of Operational Research</a:t>
            </a:r>
            <a:r>
              <a:rPr lang="en-US" sz="1200" dirty="0">
                <a:solidFill>
                  <a:schemeClr val="bg1"/>
                </a:solidFill>
              </a:rPr>
              <a:t> (to be submitted)</a:t>
            </a:r>
            <a:endParaRPr lang="fr-FR" sz="1200" dirty="0">
              <a:solidFill>
                <a:schemeClr val="bg1"/>
              </a:solidFill>
            </a:endParaRPr>
          </a:p>
        </p:txBody>
      </p:sp>
      <p:pic>
        <p:nvPicPr>
          <p:cNvPr id="11"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534218" y="5949280"/>
            <a:ext cx="2392045" cy="19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458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5009</Words>
  <Application>Microsoft Office PowerPoint</Application>
  <PresentationFormat>Affichage à l'écran (4:3)</PresentationFormat>
  <Paragraphs>232</Paragraphs>
  <Slides>16</Slides>
  <Notes>15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18" baseType="lpstr">
      <vt:lpstr>Thème Office</vt:lpstr>
      <vt:lpstr>Image bitmap</vt:lpstr>
      <vt:lpstr>A stochastic dynamic programming approach to analyze adaptation to climate change - application to groundwater irrigation in India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stochastic dynamic programming approach to analyze adaptation to climate change - application to groundwater irrigation in India  </dc:title>
  <dc:creator>Admin</dc:creator>
  <cp:lastModifiedBy>magellan</cp:lastModifiedBy>
  <cp:revision>25</cp:revision>
  <dcterms:created xsi:type="dcterms:W3CDTF">2016-11-10T17:01:36Z</dcterms:created>
  <dcterms:modified xsi:type="dcterms:W3CDTF">2016-11-14T01:49:04Z</dcterms:modified>
</cp:coreProperties>
</file>