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339" r:id="rId3"/>
    <p:sldId id="341" r:id="rId4"/>
    <p:sldId id="342" r:id="rId5"/>
    <p:sldId id="343" r:id="rId6"/>
    <p:sldId id="344" r:id="rId7"/>
    <p:sldId id="346" r:id="rId8"/>
    <p:sldId id="348" r:id="rId9"/>
    <p:sldId id="349" r:id="rId10"/>
    <p:sldId id="350" r:id="rId11"/>
    <p:sldId id="347" r:id="rId12"/>
    <p:sldId id="340" r:id="rId13"/>
    <p:sldId id="311" r:id="rId14"/>
    <p:sldId id="293" r:id="rId15"/>
    <p:sldId id="345" r:id="rId1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FFFFCC"/>
    <a:srgbClr val="FFFF99"/>
    <a:srgbClr val="F9E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77460" autoAdjust="0"/>
  </p:normalViewPr>
  <p:slideViewPr>
    <p:cSldViewPr>
      <p:cViewPr>
        <p:scale>
          <a:sx n="80" d="100"/>
          <a:sy n="80" d="100"/>
        </p:scale>
        <p:origin x="-1110" y="-252"/>
      </p:cViewPr>
      <p:guideLst>
        <p:guide orient="horz" pos="2160"/>
        <p:guide pos="385"/>
      </p:guideLst>
    </p:cSldViewPr>
  </p:slideViewPr>
  <p:notesTextViewPr>
    <p:cViewPr>
      <p:scale>
        <a:sx n="1" d="1"/>
        <a:sy n="1" d="1"/>
      </p:scale>
      <p:origin x="0" y="0"/>
    </p:cViewPr>
  </p:notesTextViewPr>
  <p:notesViewPr>
    <p:cSldViewPr>
      <p:cViewPr varScale="1">
        <p:scale>
          <a:sx n="51" d="100"/>
          <a:sy n="51" d="100"/>
        </p:scale>
        <p:origin x="-300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BD8DAD2-747A-4990-8B01-C5052DDBFED6}" type="datetimeFigureOut">
              <a:rPr lang="fr-FR" smtClean="0"/>
              <a:t>14/11/2016</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5632CBE-CE32-4D58-94AF-7457B624F0DC}" type="slidenum">
              <a:rPr lang="fr-FR" smtClean="0"/>
              <a:t>‹N°›</a:t>
            </a:fld>
            <a:endParaRPr lang="fr-FR"/>
          </a:p>
        </p:txBody>
      </p:sp>
    </p:spTree>
    <p:extLst>
      <p:ext uri="{BB962C8B-B14F-4D97-AF65-F5344CB8AC3E}">
        <p14:creationId xmlns:p14="http://schemas.microsoft.com/office/powerpoint/2010/main" val="1838368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B4B3B07-D7B5-4A56-825C-56DFF2B6F3EF}" type="datetimeFigureOut">
              <a:rPr lang="fr-FR" smtClean="0"/>
              <a:t>14/11/2016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515BC8D-C416-4BE0-ADED-DC26169D6379}" type="slidenum">
              <a:rPr lang="fr-FR" smtClean="0"/>
              <a:t>‹N°›</a:t>
            </a:fld>
            <a:endParaRPr lang="fr-FR"/>
          </a:p>
        </p:txBody>
      </p:sp>
    </p:spTree>
    <p:extLst>
      <p:ext uri="{BB962C8B-B14F-4D97-AF65-F5344CB8AC3E}">
        <p14:creationId xmlns:p14="http://schemas.microsoft.com/office/powerpoint/2010/main" val="2862969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a:t>
            </a:r>
            <a:r>
              <a:rPr lang="en-US" dirty="0" smtClean="0"/>
              <a:t>onceptual </a:t>
            </a:r>
            <a:r>
              <a:rPr lang="en-US" b="1" dirty="0" smtClean="0"/>
              <a:t>M</a:t>
            </a:r>
            <a:r>
              <a:rPr lang="en-US" dirty="0" smtClean="0"/>
              <a:t>odeling of the </a:t>
            </a:r>
            <a:r>
              <a:rPr lang="en-US" b="1" dirty="0" smtClean="0"/>
              <a:t>F</a:t>
            </a:r>
            <a:r>
              <a:rPr lang="en-US" dirty="0" smtClean="0"/>
              <a:t>armer agent underlying </a:t>
            </a:r>
            <a:r>
              <a:rPr lang="en-US" b="1" dirty="0" smtClean="0"/>
              <a:t>D</a:t>
            </a:r>
            <a:r>
              <a:rPr lang="en-US" dirty="0" smtClean="0"/>
              <a:t>ecision-</a:t>
            </a:r>
            <a:r>
              <a:rPr lang="en-US" b="1" dirty="0" smtClean="0"/>
              <a:t>M</a:t>
            </a:r>
            <a:r>
              <a:rPr lang="en-US" dirty="0" smtClean="0"/>
              <a:t>aking processes in farming system</a:t>
            </a: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a:t>
            </a:fld>
            <a:endParaRPr lang="fr-FR" dirty="0"/>
          </a:p>
        </p:txBody>
      </p:sp>
    </p:spTree>
    <p:extLst>
      <p:ext uri="{BB962C8B-B14F-4D97-AF65-F5344CB8AC3E}">
        <p14:creationId xmlns:p14="http://schemas.microsoft.com/office/powerpoint/2010/main" val="255972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methodology was successfully used to design a conceptual model for the simulation model CRASH (Crop Rotation and Allocation Simulator using Heuristics) to plan, simulate and analyze cropping-plan decision- making at the farm scale in France (</a:t>
            </a:r>
            <a:r>
              <a:rPr lang="en-US" sz="1200" kern="1200" dirty="0" err="1" smtClean="0">
                <a:solidFill>
                  <a:schemeClr val="tx1"/>
                </a:solidFill>
                <a:effectLst/>
                <a:latin typeface="+mn-lt"/>
                <a:ea typeface="+mn-ea"/>
                <a:cs typeface="+mn-cs"/>
              </a:rPr>
              <a:t>Dury</a:t>
            </a:r>
            <a:r>
              <a:rPr lang="en-US" sz="1200" kern="1200" dirty="0" smtClean="0">
                <a:solidFill>
                  <a:schemeClr val="tx1"/>
                </a:solidFill>
                <a:effectLst/>
                <a:latin typeface="+mn-lt"/>
                <a:ea typeface="+mn-ea"/>
                <a:cs typeface="+mn-cs"/>
              </a:rPr>
              <a:t> 2011) and the decision model NAMASTE (Numerical Assessments with Models of Agricultural Systems integrating Techniques and Economics), which simulates Indian farmers’ decision-making processes at tactical and operational levels (Robert et al. 2015; Robert et al. (Under Review)).</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13</a:t>
            </a:fld>
            <a:endParaRPr lang="fr-FR"/>
          </a:p>
        </p:txBody>
      </p:sp>
    </p:spTree>
    <p:extLst>
      <p:ext uri="{BB962C8B-B14F-4D97-AF65-F5344CB8AC3E}">
        <p14:creationId xmlns:p14="http://schemas.microsoft.com/office/powerpoint/2010/main" val="4272519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14</a:t>
            </a:fld>
            <a:endParaRPr lang="fr-FR"/>
          </a:p>
        </p:txBody>
      </p:sp>
    </p:spTree>
    <p:extLst>
      <p:ext uri="{BB962C8B-B14F-4D97-AF65-F5344CB8AC3E}">
        <p14:creationId xmlns:p14="http://schemas.microsoft.com/office/powerpoint/2010/main" val="672838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approach we are applying for software development is a combination of rapid prototyping,</a:t>
            </a:r>
          </a:p>
          <a:p>
            <a:r>
              <a:rPr lang="en-US" sz="1200" b="0" i="0" u="none" strike="noStrike" kern="1200" baseline="0" dirty="0" smtClean="0">
                <a:solidFill>
                  <a:schemeClr val="tx1"/>
                </a:solidFill>
                <a:latin typeface="+mn-lt"/>
                <a:ea typeface="+mn-ea"/>
                <a:cs typeface="+mn-cs"/>
              </a:rPr>
              <a:t>incremental, and traditional methods. Rapid prototyping is used first to reach an agreement on the</a:t>
            </a:r>
          </a:p>
          <a:p>
            <a:r>
              <a:rPr lang="en-US" sz="1200" b="0" i="0" u="none" strike="noStrike" kern="1200" baseline="0" dirty="0" smtClean="0">
                <a:solidFill>
                  <a:schemeClr val="tx1"/>
                </a:solidFill>
                <a:latin typeface="+mn-lt"/>
                <a:ea typeface="+mn-ea"/>
                <a:cs typeface="+mn-cs"/>
              </a:rPr>
              <a:t>initial set of the system requirements. A laboratory prototype then is incrementally developed and</a:t>
            </a:r>
          </a:p>
          <a:p>
            <a:r>
              <a:rPr lang="en-US" sz="1200" b="0" i="0" u="none" strike="noStrike" kern="1200" baseline="0" dirty="0" smtClean="0">
                <a:solidFill>
                  <a:schemeClr val="tx1"/>
                </a:solidFill>
                <a:latin typeface="+mn-lt"/>
                <a:ea typeface="+mn-ea"/>
                <a:cs typeface="+mn-cs"/>
              </a:rPr>
              <a:t>tested for maturity. The field prototype is then implemented by adding a better user interface, and</a:t>
            </a:r>
          </a:p>
          <a:p>
            <a:r>
              <a:rPr lang="en-US" sz="1200" b="0" i="0" u="none" strike="noStrike" kern="1200" baseline="0" dirty="0" smtClean="0">
                <a:solidFill>
                  <a:schemeClr val="tx1"/>
                </a:solidFill>
                <a:latin typeface="+mn-lt"/>
                <a:ea typeface="+mn-ea"/>
                <a:cs typeface="+mn-cs"/>
              </a:rPr>
              <a:t>more explanation facilities to the laboratory prototype, then the field prototype is tested in real</a:t>
            </a:r>
          </a:p>
          <a:p>
            <a:r>
              <a:rPr lang="en-US" sz="1200" b="0" i="0" u="none" strike="noStrike" kern="1200" baseline="0" dirty="0" smtClean="0">
                <a:solidFill>
                  <a:schemeClr val="tx1"/>
                </a:solidFill>
                <a:latin typeface="+mn-lt"/>
                <a:ea typeface="+mn-ea"/>
                <a:cs typeface="+mn-cs"/>
              </a:rPr>
              <a:t>environment. Once the system is successfully field tested, it can be considered as the final</a:t>
            </a:r>
          </a:p>
          <a:p>
            <a:r>
              <a:rPr lang="en-US" sz="1200" b="0" i="0" u="none" strike="noStrike" kern="1200" baseline="0" dirty="0" smtClean="0">
                <a:solidFill>
                  <a:schemeClr val="tx1"/>
                </a:solidFill>
                <a:latin typeface="+mn-lt"/>
                <a:ea typeface="+mn-ea"/>
                <a:cs typeface="+mn-cs"/>
              </a:rPr>
              <a:t>requirements specification of the production version.</a:t>
            </a:r>
          </a:p>
          <a:p>
            <a:endParaRPr lang="en-US" sz="1200" b="0" i="0" u="none" strike="noStrike" kern="1200" baseline="0" dirty="0" smtClean="0">
              <a:solidFill>
                <a:schemeClr val="tx1"/>
              </a:solidFill>
              <a:latin typeface="+mn-lt"/>
              <a:ea typeface="+mn-ea"/>
              <a:cs typeface="+mn-cs"/>
            </a:endParaRPr>
          </a:p>
          <a:p>
            <a:r>
              <a:rPr lang="en-US" dirty="0" smtClean="0"/>
              <a:t>Operational validation is determining whether the simulation</a:t>
            </a:r>
          </a:p>
          <a:p>
            <a:r>
              <a:rPr lang="en-US" dirty="0" smtClean="0"/>
              <a:t>model’s output </a:t>
            </a:r>
            <a:r>
              <a:rPr lang="en-US" dirty="0" err="1" smtClean="0"/>
              <a:t>behaviour</a:t>
            </a:r>
            <a:r>
              <a:rPr lang="en-US" dirty="0" smtClean="0"/>
              <a:t> has the accuracy required for</a:t>
            </a:r>
          </a:p>
          <a:p>
            <a:r>
              <a:rPr lang="en-US" dirty="0" smtClean="0"/>
              <a:t>the model’s intended purpose over the domain of the model’s</a:t>
            </a:r>
          </a:p>
          <a:p>
            <a:r>
              <a:rPr lang="en-US" dirty="0" smtClean="0"/>
              <a:t>intended applicability. This is where much of the validation</a:t>
            </a:r>
          </a:p>
          <a:p>
            <a:r>
              <a:rPr lang="en-US" dirty="0" smtClean="0"/>
              <a:t>testing and evaluation take place. Since the simulation model</a:t>
            </a:r>
          </a:p>
          <a:p>
            <a:r>
              <a:rPr lang="en-US" dirty="0" smtClean="0"/>
              <a:t>is used in operational validation, any deficiencies found may</a:t>
            </a:r>
          </a:p>
          <a:p>
            <a:r>
              <a:rPr lang="en-US" dirty="0" smtClean="0"/>
              <a:t>be caused by what was developed in any of the earlier steps in</a:t>
            </a:r>
          </a:p>
          <a:p>
            <a:r>
              <a:rPr lang="en-US" dirty="0" smtClean="0"/>
              <a:t>developing the simulation model including developing the</a:t>
            </a:r>
          </a:p>
          <a:p>
            <a:r>
              <a:rPr lang="en-US" dirty="0" smtClean="0"/>
              <a:t>system’s theories or having invalid data.</a:t>
            </a: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15</a:t>
            </a:fld>
            <a:endParaRPr lang="fr-FR"/>
          </a:p>
        </p:txBody>
      </p:sp>
    </p:spTree>
    <p:extLst>
      <p:ext uri="{BB962C8B-B14F-4D97-AF65-F5344CB8AC3E}">
        <p14:creationId xmlns:p14="http://schemas.microsoft.com/office/powerpoint/2010/main" val="44431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approach we are applying for software development is a combination of rapid prototyping,</a:t>
            </a:r>
          </a:p>
          <a:p>
            <a:r>
              <a:rPr lang="en-US" sz="1200" b="0" i="0" u="none" strike="noStrike" kern="1200" baseline="0" dirty="0" smtClean="0">
                <a:solidFill>
                  <a:schemeClr val="tx1"/>
                </a:solidFill>
                <a:latin typeface="+mn-lt"/>
                <a:ea typeface="+mn-ea"/>
                <a:cs typeface="+mn-cs"/>
              </a:rPr>
              <a:t>incremental, and traditional methods. Rapid prototyping is used first to reach an agreement on the</a:t>
            </a:r>
          </a:p>
          <a:p>
            <a:r>
              <a:rPr lang="en-US" sz="1200" b="0" i="0" u="none" strike="noStrike" kern="1200" baseline="0" dirty="0" smtClean="0">
                <a:solidFill>
                  <a:schemeClr val="tx1"/>
                </a:solidFill>
                <a:latin typeface="+mn-lt"/>
                <a:ea typeface="+mn-ea"/>
                <a:cs typeface="+mn-cs"/>
              </a:rPr>
              <a:t>initial set of the system requirements. A laboratory prototype then is incrementally developed and</a:t>
            </a:r>
          </a:p>
          <a:p>
            <a:r>
              <a:rPr lang="en-US" sz="1200" b="0" i="0" u="none" strike="noStrike" kern="1200" baseline="0" dirty="0" smtClean="0">
                <a:solidFill>
                  <a:schemeClr val="tx1"/>
                </a:solidFill>
                <a:latin typeface="+mn-lt"/>
                <a:ea typeface="+mn-ea"/>
                <a:cs typeface="+mn-cs"/>
              </a:rPr>
              <a:t>tested for maturity. The field prototype is then implemented by adding a better user interface, and</a:t>
            </a:r>
          </a:p>
          <a:p>
            <a:r>
              <a:rPr lang="en-US" sz="1200" b="0" i="0" u="none" strike="noStrike" kern="1200" baseline="0" dirty="0" smtClean="0">
                <a:solidFill>
                  <a:schemeClr val="tx1"/>
                </a:solidFill>
                <a:latin typeface="+mn-lt"/>
                <a:ea typeface="+mn-ea"/>
                <a:cs typeface="+mn-cs"/>
              </a:rPr>
              <a:t>more explanation facilities to the laboratory prototype, then the field prototype is tested in real</a:t>
            </a:r>
          </a:p>
          <a:p>
            <a:r>
              <a:rPr lang="en-US" sz="1200" b="0" i="0" u="none" strike="noStrike" kern="1200" baseline="0" dirty="0" smtClean="0">
                <a:solidFill>
                  <a:schemeClr val="tx1"/>
                </a:solidFill>
                <a:latin typeface="+mn-lt"/>
                <a:ea typeface="+mn-ea"/>
                <a:cs typeface="+mn-cs"/>
              </a:rPr>
              <a:t>environment. Once the system is successfully field tested, it can be considered as the final</a:t>
            </a:r>
          </a:p>
          <a:p>
            <a:r>
              <a:rPr lang="en-US" sz="1200" b="0" i="0" u="none" strike="noStrike" kern="1200" baseline="0" dirty="0" smtClean="0">
                <a:solidFill>
                  <a:schemeClr val="tx1"/>
                </a:solidFill>
                <a:latin typeface="+mn-lt"/>
                <a:ea typeface="+mn-ea"/>
                <a:cs typeface="+mn-cs"/>
              </a:rPr>
              <a:t>requirements specification of the production version.</a:t>
            </a:r>
          </a:p>
          <a:p>
            <a:endParaRPr lang="en-US" sz="1200" b="0" i="0" u="none" strike="noStrike" kern="1200" baseline="0" dirty="0" smtClean="0">
              <a:solidFill>
                <a:schemeClr val="tx1"/>
              </a:solidFill>
              <a:latin typeface="+mn-lt"/>
              <a:ea typeface="+mn-ea"/>
              <a:cs typeface="+mn-cs"/>
            </a:endParaRPr>
          </a:p>
          <a:p>
            <a:r>
              <a:rPr lang="en-US" dirty="0" smtClean="0"/>
              <a:t>Operational validation is determining whether the simulation</a:t>
            </a:r>
          </a:p>
          <a:p>
            <a:r>
              <a:rPr lang="en-US" dirty="0" smtClean="0"/>
              <a:t>model’s output </a:t>
            </a:r>
            <a:r>
              <a:rPr lang="en-US" dirty="0" err="1" smtClean="0"/>
              <a:t>behaviour</a:t>
            </a:r>
            <a:r>
              <a:rPr lang="en-US" dirty="0" smtClean="0"/>
              <a:t> has the accuracy required for</a:t>
            </a:r>
          </a:p>
          <a:p>
            <a:r>
              <a:rPr lang="en-US" dirty="0" smtClean="0"/>
              <a:t>the model’s intended purpose over the domain of the model’s</a:t>
            </a:r>
          </a:p>
          <a:p>
            <a:r>
              <a:rPr lang="en-US" dirty="0" smtClean="0"/>
              <a:t>intended applicability. This is where much of the validation</a:t>
            </a:r>
          </a:p>
          <a:p>
            <a:r>
              <a:rPr lang="en-US" dirty="0" smtClean="0"/>
              <a:t>testing and evaluation take place. Since the simulation model</a:t>
            </a:r>
          </a:p>
          <a:p>
            <a:r>
              <a:rPr lang="en-US" dirty="0" smtClean="0"/>
              <a:t>is used in operational validation, any deficiencies found may</a:t>
            </a:r>
          </a:p>
          <a:p>
            <a:r>
              <a:rPr lang="en-US" dirty="0" smtClean="0"/>
              <a:t>be caused by what was developed in any of the earlier steps in</a:t>
            </a:r>
          </a:p>
          <a:p>
            <a:r>
              <a:rPr lang="en-US" dirty="0" smtClean="0"/>
              <a:t>developing the simulation model including developing the</a:t>
            </a:r>
          </a:p>
          <a:p>
            <a:r>
              <a:rPr lang="en-US" dirty="0" smtClean="0"/>
              <a:t>system’s theories or having invalid data.</a:t>
            </a: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2</a:t>
            </a:fld>
            <a:endParaRPr lang="fr-FR"/>
          </a:p>
        </p:txBody>
      </p:sp>
    </p:spTree>
    <p:extLst>
      <p:ext uri="{BB962C8B-B14F-4D97-AF65-F5344CB8AC3E}">
        <p14:creationId xmlns:p14="http://schemas.microsoft.com/office/powerpoint/2010/main" val="44431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approach we are applying for software development is a combination of rapid prototyping,</a:t>
            </a:r>
          </a:p>
          <a:p>
            <a:r>
              <a:rPr lang="en-US" sz="1200" b="0" i="0" u="none" strike="noStrike" kern="1200" baseline="0" dirty="0" smtClean="0">
                <a:solidFill>
                  <a:schemeClr val="tx1"/>
                </a:solidFill>
                <a:latin typeface="+mn-lt"/>
                <a:ea typeface="+mn-ea"/>
                <a:cs typeface="+mn-cs"/>
              </a:rPr>
              <a:t>incremental, and traditional methods. Rapid prototyping is used first to reach an agreement on the</a:t>
            </a:r>
          </a:p>
          <a:p>
            <a:r>
              <a:rPr lang="en-US" sz="1200" b="0" i="0" u="none" strike="noStrike" kern="1200" baseline="0" dirty="0" smtClean="0">
                <a:solidFill>
                  <a:schemeClr val="tx1"/>
                </a:solidFill>
                <a:latin typeface="+mn-lt"/>
                <a:ea typeface="+mn-ea"/>
                <a:cs typeface="+mn-cs"/>
              </a:rPr>
              <a:t>initial set of the system requirements. A laboratory prototype then is incrementally developed and</a:t>
            </a:r>
          </a:p>
          <a:p>
            <a:r>
              <a:rPr lang="en-US" sz="1200" b="0" i="0" u="none" strike="noStrike" kern="1200" baseline="0" dirty="0" smtClean="0">
                <a:solidFill>
                  <a:schemeClr val="tx1"/>
                </a:solidFill>
                <a:latin typeface="+mn-lt"/>
                <a:ea typeface="+mn-ea"/>
                <a:cs typeface="+mn-cs"/>
              </a:rPr>
              <a:t>tested for maturity. The field prototype is then implemented by adding a better user interface, and</a:t>
            </a:r>
          </a:p>
          <a:p>
            <a:r>
              <a:rPr lang="en-US" sz="1200" b="0" i="0" u="none" strike="noStrike" kern="1200" baseline="0" dirty="0" smtClean="0">
                <a:solidFill>
                  <a:schemeClr val="tx1"/>
                </a:solidFill>
                <a:latin typeface="+mn-lt"/>
                <a:ea typeface="+mn-ea"/>
                <a:cs typeface="+mn-cs"/>
              </a:rPr>
              <a:t>more explanation facilities to the laboratory prototype, then the field prototype is tested in real</a:t>
            </a:r>
          </a:p>
          <a:p>
            <a:r>
              <a:rPr lang="en-US" sz="1200" b="0" i="0" u="none" strike="noStrike" kern="1200" baseline="0" dirty="0" smtClean="0">
                <a:solidFill>
                  <a:schemeClr val="tx1"/>
                </a:solidFill>
                <a:latin typeface="+mn-lt"/>
                <a:ea typeface="+mn-ea"/>
                <a:cs typeface="+mn-cs"/>
              </a:rPr>
              <a:t>environment. Once the system is successfully field tested, it can be considered as the final</a:t>
            </a:r>
          </a:p>
          <a:p>
            <a:r>
              <a:rPr lang="en-US" sz="1200" b="0" i="0" u="none" strike="noStrike" kern="1200" baseline="0" dirty="0" smtClean="0">
                <a:solidFill>
                  <a:schemeClr val="tx1"/>
                </a:solidFill>
                <a:latin typeface="+mn-lt"/>
                <a:ea typeface="+mn-ea"/>
                <a:cs typeface="+mn-cs"/>
              </a:rPr>
              <a:t>requirements specification of the production version.</a:t>
            </a:r>
          </a:p>
          <a:p>
            <a:endParaRPr lang="en-US" sz="1200" b="0" i="0" u="none" strike="noStrike" kern="1200" baseline="0" dirty="0" smtClean="0">
              <a:solidFill>
                <a:schemeClr val="tx1"/>
              </a:solidFill>
              <a:latin typeface="+mn-lt"/>
              <a:ea typeface="+mn-ea"/>
              <a:cs typeface="+mn-cs"/>
            </a:endParaRPr>
          </a:p>
          <a:p>
            <a:r>
              <a:rPr lang="en-US" dirty="0" smtClean="0"/>
              <a:t>Operational validation is determining whether the simulation</a:t>
            </a:r>
          </a:p>
          <a:p>
            <a:r>
              <a:rPr lang="en-US" dirty="0" smtClean="0"/>
              <a:t>model’s output </a:t>
            </a:r>
            <a:r>
              <a:rPr lang="en-US" dirty="0" err="1" smtClean="0"/>
              <a:t>behaviour</a:t>
            </a:r>
            <a:r>
              <a:rPr lang="en-US" dirty="0" smtClean="0"/>
              <a:t> has the accuracy required for</a:t>
            </a:r>
          </a:p>
          <a:p>
            <a:r>
              <a:rPr lang="en-US" dirty="0" smtClean="0"/>
              <a:t>the model’s intended purpose over the domain of the model’s</a:t>
            </a:r>
          </a:p>
          <a:p>
            <a:r>
              <a:rPr lang="en-US" dirty="0" smtClean="0"/>
              <a:t>intended applicability. This is where much of the validation</a:t>
            </a:r>
          </a:p>
          <a:p>
            <a:r>
              <a:rPr lang="en-US" dirty="0" smtClean="0"/>
              <a:t>testing and evaluation take place. Since the simulation model</a:t>
            </a:r>
          </a:p>
          <a:p>
            <a:r>
              <a:rPr lang="en-US" dirty="0" smtClean="0"/>
              <a:t>is used in operational validation, any deficiencies found may</a:t>
            </a:r>
          </a:p>
          <a:p>
            <a:r>
              <a:rPr lang="en-US" dirty="0" smtClean="0"/>
              <a:t>be caused by what was developed in any of the earlier steps in</a:t>
            </a:r>
          </a:p>
          <a:p>
            <a:r>
              <a:rPr lang="en-US" dirty="0" smtClean="0"/>
              <a:t>developing the simulation model including developing the</a:t>
            </a:r>
          </a:p>
          <a:p>
            <a:r>
              <a:rPr lang="en-US" dirty="0" smtClean="0"/>
              <a:t>system’s theories or having invalid data.</a:t>
            </a: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3</a:t>
            </a:fld>
            <a:endParaRPr lang="fr-FR"/>
          </a:p>
        </p:txBody>
      </p:sp>
    </p:spTree>
    <p:extLst>
      <p:ext uri="{BB962C8B-B14F-4D97-AF65-F5344CB8AC3E}">
        <p14:creationId xmlns:p14="http://schemas.microsoft.com/office/powerpoint/2010/main" val="44431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approach we are applying for software development is a combination of rapid prototyping,</a:t>
            </a:r>
          </a:p>
          <a:p>
            <a:r>
              <a:rPr lang="en-US" sz="1200" b="0" i="0" u="none" strike="noStrike" kern="1200" baseline="0" dirty="0" smtClean="0">
                <a:solidFill>
                  <a:schemeClr val="tx1"/>
                </a:solidFill>
                <a:latin typeface="+mn-lt"/>
                <a:ea typeface="+mn-ea"/>
                <a:cs typeface="+mn-cs"/>
              </a:rPr>
              <a:t>incremental, and traditional methods. Rapid prototyping is used first to reach an agreement on the</a:t>
            </a:r>
          </a:p>
          <a:p>
            <a:r>
              <a:rPr lang="en-US" sz="1200" b="0" i="0" u="none" strike="noStrike" kern="1200" baseline="0" dirty="0" smtClean="0">
                <a:solidFill>
                  <a:schemeClr val="tx1"/>
                </a:solidFill>
                <a:latin typeface="+mn-lt"/>
                <a:ea typeface="+mn-ea"/>
                <a:cs typeface="+mn-cs"/>
              </a:rPr>
              <a:t>initial set of the system requirements. A laboratory prototype then is incrementally developed and</a:t>
            </a:r>
          </a:p>
          <a:p>
            <a:r>
              <a:rPr lang="en-US" sz="1200" b="0" i="0" u="none" strike="noStrike" kern="1200" baseline="0" dirty="0" smtClean="0">
                <a:solidFill>
                  <a:schemeClr val="tx1"/>
                </a:solidFill>
                <a:latin typeface="+mn-lt"/>
                <a:ea typeface="+mn-ea"/>
                <a:cs typeface="+mn-cs"/>
              </a:rPr>
              <a:t>tested for maturity. The field prototype is then implemented by adding a better user interface, and</a:t>
            </a:r>
          </a:p>
          <a:p>
            <a:r>
              <a:rPr lang="en-US" sz="1200" b="0" i="0" u="none" strike="noStrike" kern="1200" baseline="0" dirty="0" smtClean="0">
                <a:solidFill>
                  <a:schemeClr val="tx1"/>
                </a:solidFill>
                <a:latin typeface="+mn-lt"/>
                <a:ea typeface="+mn-ea"/>
                <a:cs typeface="+mn-cs"/>
              </a:rPr>
              <a:t>more explanation facilities to the laboratory prototype, then the field prototype is tested in real</a:t>
            </a:r>
          </a:p>
          <a:p>
            <a:r>
              <a:rPr lang="en-US" sz="1200" b="0" i="0" u="none" strike="noStrike" kern="1200" baseline="0" dirty="0" smtClean="0">
                <a:solidFill>
                  <a:schemeClr val="tx1"/>
                </a:solidFill>
                <a:latin typeface="+mn-lt"/>
                <a:ea typeface="+mn-ea"/>
                <a:cs typeface="+mn-cs"/>
              </a:rPr>
              <a:t>environment. Once the system is successfully field tested, it can be considered as the final</a:t>
            </a:r>
          </a:p>
          <a:p>
            <a:r>
              <a:rPr lang="en-US" sz="1200" b="0" i="0" u="none" strike="noStrike" kern="1200" baseline="0" dirty="0" smtClean="0">
                <a:solidFill>
                  <a:schemeClr val="tx1"/>
                </a:solidFill>
                <a:latin typeface="+mn-lt"/>
                <a:ea typeface="+mn-ea"/>
                <a:cs typeface="+mn-cs"/>
              </a:rPr>
              <a:t>requirements specification of the production version.</a:t>
            </a:r>
          </a:p>
          <a:p>
            <a:endParaRPr lang="en-US" sz="1200" b="0" i="0" u="none" strike="noStrike" kern="1200" baseline="0" dirty="0" smtClean="0">
              <a:solidFill>
                <a:schemeClr val="tx1"/>
              </a:solidFill>
              <a:latin typeface="+mn-lt"/>
              <a:ea typeface="+mn-ea"/>
              <a:cs typeface="+mn-cs"/>
            </a:endParaRPr>
          </a:p>
          <a:p>
            <a:r>
              <a:rPr lang="en-US" dirty="0" smtClean="0"/>
              <a:t>Operational validation is determining whether the simulation</a:t>
            </a:r>
          </a:p>
          <a:p>
            <a:r>
              <a:rPr lang="en-US" dirty="0" smtClean="0"/>
              <a:t>model’s output </a:t>
            </a:r>
            <a:r>
              <a:rPr lang="en-US" dirty="0" err="1" smtClean="0"/>
              <a:t>behaviour</a:t>
            </a:r>
            <a:r>
              <a:rPr lang="en-US" dirty="0" smtClean="0"/>
              <a:t> has the accuracy required for</a:t>
            </a:r>
          </a:p>
          <a:p>
            <a:r>
              <a:rPr lang="en-US" dirty="0" smtClean="0"/>
              <a:t>the model’s intended purpose over the domain of the model’s</a:t>
            </a:r>
          </a:p>
          <a:p>
            <a:r>
              <a:rPr lang="en-US" dirty="0" smtClean="0"/>
              <a:t>intended applicability. This is where much of the validation</a:t>
            </a:r>
          </a:p>
          <a:p>
            <a:r>
              <a:rPr lang="en-US" dirty="0" smtClean="0"/>
              <a:t>testing and evaluation take place. Since the simulation model</a:t>
            </a:r>
          </a:p>
          <a:p>
            <a:r>
              <a:rPr lang="en-US" dirty="0" smtClean="0"/>
              <a:t>is used in operational validation, any deficiencies found may</a:t>
            </a:r>
          </a:p>
          <a:p>
            <a:r>
              <a:rPr lang="en-US" dirty="0" smtClean="0"/>
              <a:t>be caused by what was developed in any of the earlier steps in</a:t>
            </a:r>
          </a:p>
          <a:p>
            <a:r>
              <a:rPr lang="en-US" dirty="0" smtClean="0"/>
              <a:t>developing the simulation model including developing the</a:t>
            </a:r>
          </a:p>
          <a:p>
            <a:r>
              <a:rPr lang="en-US" dirty="0" smtClean="0"/>
              <a:t>system’s theories or having invalid data.</a:t>
            </a: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4</a:t>
            </a:fld>
            <a:endParaRPr lang="fr-FR"/>
          </a:p>
        </p:txBody>
      </p:sp>
    </p:spTree>
    <p:extLst>
      <p:ext uri="{BB962C8B-B14F-4D97-AF65-F5344CB8AC3E}">
        <p14:creationId xmlns:p14="http://schemas.microsoft.com/office/powerpoint/2010/main" val="44431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approach we are applying for software development is a combination of rapid prototyping,</a:t>
            </a:r>
          </a:p>
          <a:p>
            <a:r>
              <a:rPr lang="en-US" sz="1200" b="0" i="0" u="none" strike="noStrike" kern="1200" baseline="0" dirty="0" smtClean="0">
                <a:solidFill>
                  <a:schemeClr val="tx1"/>
                </a:solidFill>
                <a:latin typeface="+mn-lt"/>
                <a:ea typeface="+mn-ea"/>
                <a:cs typeface="+mn-cs"/>
              </a:rPr>
              <a:t>incremental, and traditional methods. Rapid prototyping is used first to reach an agreement on the</a:t>
            </a:r>
          </a:p>
          <a:p>
            <a:r>
              <a:rPr lang="en-US" sz="1200" b="0" i="0" u="none" strike="noStrike" kern="1200" baseline="0" dirty="0" smtClean="0">
                <a:solidFill>
                  <a:schemeClr val="tx1"/>
                </a:solidFill>
                <a:latin typeface="+mn-lt"/>
                <a:ea typeface="+mn-ea"/>
                <a:cs typeface="+mn-cs"/>
              </a:rPr>
              <a:t>initial set of the system requirements. A laboratory prototype then is incrementally developed and</a:t>
            </a:r>
          </a:p>
          <a:p>
            <a:r>
              <a:rPr lang="en-US" sz="1200" b="0" i="0" u="none" strike="noStrike" kern="1200" baseline="0" dirty="0" smtClean="0">
                <a:solidFill>
                  <a:schemeClr val="tx1"/>
                </a:solidFill>
                <a:latin typeface="+mn-lt"/>
                <a:ea typeface="+mn-ea"/>
                <a:cs typeface="+mn-cs"/>
              </a:rPr>
              <a:t>tested for maturity. The field prototype is then implemented by adding a better user interface, and</a:t>
            </a:r>
          </a:p>
          <a:p>
            <a:r>
              <a:rPr lang="en-US" sz="1200" b="0" i="0" u="none" strike="noStrike" kern="1200" baseline="0" dirty="0" smtClean="0">
                <a:solidFill>
                  <a:schemeClr val="tx1"/>
                </a:solidFill>
                <a:latin typeface="+mn-lt"/>
                <a:ea typeface="+mn-ea"/>
                <a:cs typeface="+mn-cs"/>
              </a:rPr>
              <a:t>more explanation facilities to the laboratory prototype, then the field prototype is tested in real</a:t>
            </a:r>
          </a:p>
          <a:p>
            <a:r>
              <a:rPr lang="en-US" sz="1200" b="0" i="0" u="none" strike="noStrike" kern="1200" baseline="0" dirty="0" smtClean="0">
                <a:solidFill>
                  <a:schemeClr val="tx1"/>
                </a:solidFill>
                <a:latin typeface="+mn-lt"/>
                <a:ea typeface="+mn-ea"/>
                <a:cs typeface="+mn-cs"/>
              </a:rPr>
              <a:t>environment. Once the system is successfully field tested, it can be considered as the final</a:t>
            </a:r>
          </a:p>
          <a:p>
            <a:r>
              <a:rPr lang="en-US" sz="1200" b="0" i="0" u="none" strike="noStrike" kern="1200" baseline="0" dirty="0" smtClean="0">
                <a:solidFill>
                  <a:schemeClr val="tx1"/>
                </a:solidFill>
                <a:latin typeface="+mn-lt"/>
                <a:ea typeface="+mn-ea"/>
                <a:cs typeface="+mn-cs"/>
              </a:rPr>
              <a:t>requirements specification of the production version.</a:t>
            </a:r>
          </a:p>
          <a:p>
            <a:endParaRPr lang="en-US" sz="1200" b="0" i="0" u="none" strike="noStrike" kern="1200" baseline="0" dirty="0" smtClean="0">
              <a:solidFill>
                <a:schemeClr val="tx1"/>
              </a:solidFill>
              <a:latin typeface="+mn-lt"/>
              <a:ea typeface="+mn-ea"/>
              <a:cs typeface="+mn-cs"/>
            </a:endParaRPr>
          </a:p>
          <a:p>
            <a:r>
              <a:rPr lang="en-US" dirty="0" smtClean="0"/>
              <a:t>Operational validation is determining whether the simulation</a:t>
            </a:r>
          </a:p>
          <a:p>
            <a:r>
              <a:rPr lang="en-US" dirty="0" smtClean="0"/>
              <a:t>model’s output </a:t>
            </a:r>
            <a:r>
              <a:rPr lang="en-US" dirty="0" err="1" smtClean="0"/>
              <a:t>behaviour</a:t>
            </a:r>
            <a:r>
              <a:rPr lang="en-US" dirty="0" smtClean="0"/>
              <a:t> has the accuracy required for</a:t>
            </a:r>
          </a:p>
          <a:p>
            <a:r>
              <a:rPr lang="en-US" dirty="0" smtClean="0"/>
              <a:t>the model’s intended purpose over the domain of the model’s</a:t>
            </a:r>
          </a:p>
          <a:p>
            <a:r>
              <a:rPr lang="en-US" dirty="0" smtClean="0"/>
              <a:t>intended applicability. This is where much of the validation</a:t>
            </a:r>
          </a:p>
          <a:p>
            <a:r>
              <a:rPr lang="en-US" dirty="0" smtClean="0"/>
              <a:t>testing and evaluation take place. Since the simulation model</a:t>
            </a:r>
          </a:p>
          <a:p>
            <a:r>
              <a:rPr lang="en-US" dirty="0" smtClean="0"/>
              <a:t>is used in operational validation, any deficiencies found may</a:t>
            </a:r>
          </a:p>
          <a:p>
            <a:r>
              <a:rPr lang="en-US" dirty="0" smtClean="0"/>
              <a:t>be caused by what was developed in any of the earlier steps in</a:t>
            </a:r>
          </a:p>
          <a:p>
            <a:r>
              <a:rPr lang="en-US" dirty="0" smtClean="0"/>
              <a:t>developing the simulation model including developing the</a:t>
            </a:r>
          </a:p>
          <a:p>
            <a:r>
              <a:rPr lang="en-US" dirty="0" smtClean="0"/>
              <a:t>system’s theories or having invalid data.</a:t>
            </a: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5</a:t>
            </a:fld>
            <a:endParaRPr lang="fr-FR"/>
          </a:p>
        </p:txBody>
      </p:sp>
    </p:spTree>
    <p:extLst>
      <p:ext uri="{BB962C8B-B14F-4D97-AF65-F5344CB8AC3E}">
        <p14:creationId xmlns:p14="http://schemas.microsoft.com/office/powerpoint/2010/main" val="44431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approach we are applying for software development is a combination of rapid prototyping,</a:t>
            </a:r>
          </a:p>
          <a:p>
            <a:r>
              <a:rPr lang="en-US" sz="1200" b="0" i="0" u="none" strike="noStrike" kern="1200" baseline="0" dirty="0" smtClean="0">
                <a:solidFill>
                  <a:schemeClr val="tx1"/>
                </a:solidFill>
                <a:latin typeface="+mn-lt"/>
                <a:ea typeface="+mn-ea"/>
                <a:cs typeface="+mn-cs"/>
              </a:rPr>
              <a:t>incremental, and traditional methods. Rapid prototyping is used first to reach an agreement on the</a:t>
            </a:r>
          </a:p>
          <a:p>
            <a:r>
              <a:rPr lang="en-US" sz="1200" b="0" i="0" u="none" strike="noStrike" kern="1200" baseline="0" dirty="0" smtClean="0">
                <a:solidFill>
                  <a:schemeClr val="tx1"/>
                </a:solidFill>
                <a:latin typeface="+mn-lt"/>
                <a:ea typeface="+mn-ea"/>
                <a:cs typeface="+mn-cs"/>
              </a:rPr>
              <a:t>initial set of the system requirements. A laboratory prototype then is incrementally developed and</a:t>
            </a:r>
          </a:p>
          <a:p>
            <a:r>
              <a:rPr lang="en-US" sz="1200" b="0" i="0" u="none" strike="noStrike" kern="1200" baseline="0" dirty="0" smtClean="0">
                <a:solidFill>
                  <a:schemeClr val="tx1"/>
                </a:solidFill>
                <a:latin typeface="+mn-lt"/>
                <a:ea typeface="+mn-ea"/>
                <a:cs typeface="+mn-cs"/>
              </a:rPr>
              <a:t>tested for maturity. The field prototype is then implemented by adding a better user interface, and</a:t>
            </a:r>
          </a:p>
          <a:p>
            <a:r>
              <a:rPr lang="en-US" sz="1200" b="0" i="0" u="none" strike="noStrike" kern="1200" baseline="0" dirty="0" smtClean="0">
                <a:solidFill>
                  <a:schemeClr val="tx1"/>
                </a:solidFill>
                <a:latin typeface="+mn-lt"/>
                <a:ea typeface="+mn-ea"/>
                <a:cs typeface="+mn-cs"/>
              </a:rPr>
              <a:t>more explanation facilities to the laboratory prototype, then the field prototype is tested in real</a:t>
            </a:r>
          </a:p>
          <a:p>
            <a:r>
              <a:rPr lang="en-US" sz="1200" b="0" i="0" u="none" strike="noStrike" kern="1200" baseline="0" dirty="0" smtClean="0">
                <a:solidFill>
                  <a:schemeClr val="tx1"/>
                </a:solidFill>
                <a:latin typeface="+mn-lt"/>
                <a:ea typeface="+mn-ea"/>
                <a:cs typeface="+mn-cs"/>
              </a:rPr>
              <a:t>environment. Once the system is successfully field tested, it can be considered as the final</a:t>
            </a:r>
          </a:p>
          <a:p>
            <a:r>
              <a:rPr lang="en-US" sz="1200" b="0" i="0" u="none" strike="noStrike" kern="1200" baseline="0" dirty="0" smtClean="0">
                <a:solidFill>
                  <a:schemeClr val="tx1"/>
                </a:solidFill>
                <a:latin typeface="+mn-lt"/>
                <a:ea typeface="+mn-ea"/>
                <a:cs typeface="+mn-cs"/>
              </a:rPr>
              <a:t>requirements specification of the production version.</a:t>
            </a:r>
          </a:p>
          <a:p>
            <a:endParaRPr lang="en-US" sz="1200" b="0" i="0" u="none" strike="noStrike" kern="1200" baseline="0" dirty="0" smtClean="0">
              <a:solidFill>
                <a:schemeClr val="tx1"/>
              </a:solidFill>
              <a:latin typeface="+mn-lt"/>
              <a:ea typeface="+mn-ea"/>
              <a:cs typeface="+mn-cs"/>
            </a:endParaRPr>
          </a:p>
          <a:p>
            <a:r>
              <a:rPr lang="en-US" dirty="0" smtClean="0"/>
              <a:t>Operational validation is determining whether the simulation</a:t>
            </a:r>
          </a:p>
          <a:p>
            <a:r>
              <a:rPr lang="en-US" dirty="0" smtClean="0"/>
              <a:t>model’s output </a:t>
            </a:r>
            <a:r>
              <a:rPr lang="en-US" dirty="0" err="1" smtClean="0"/>
              <a:t>behaviour</a:t>
            </a:r>
            <a:r>
              <a:rPr lang="en-US" dirty="0" smtClean="0"/>
              <a:t> has the accuracy required for</a:t>
            </a:r>
          </a:p>
          <a:p>
            <a:r>
              <a:rPr lang="en-US" dirty="0" smtClean="0"/>
              <a:t>the model’s intended purpose over the domain of the model’s</a:t>
            </a:r>
          </a:p>
          <a:p>
            <a:r>
              <a:rPr lang="en-US" dirty="0" smtClean="0"/>
              <a:t>intended applicability. This is where much of the validation</a:t>
            </a:r>
          </a:p>
          <a:p>
            <a:r>
              <a:rPr lang="en-US" dirty="0" smtClean="0"/>
              <a:t>testing and evaluation take place. Since the simulation model</a:t>
            </a:r>
          </a:p>
          <a:p>
            <a:r>
              <a:rPr lang="en-US" dirty="0" smtClean="0"/>
              <a:t>is used in operational validation, any deficiencies found may</a:t>
            </a:r>
          </a:p>
          <a:p>
            <a:r>
              <a:rPr lang="en-US" dirty="0" smtClean="0"/>
              <a:t>be caused by what was developed in any of the earlier steps in</a:t>
            </a:r>
          </a:p>
          <a:p>
            <a:r>
              <a:rPr lang="en-US" dirty="0" smtClean="0"/>
              <a:t>developing the simulation model including developing the</a:t>
            </a:r>
          </a:p>
          <a:p>
            <a:r>
              <a:rPr lang="en-US" dirty="0" smtClean="0"/>
              <a:t>system’s theories or having invalid data.</a:t>
            </a: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6</a:t>
            </a:fld>
            <a:endParaRPr lang="fr-FR"/>
          </a:p>
        </p:txBody>
      </p:sp>
    </p:spTree>
    <p:extLst>
      <p:ext uri="{BB962C8B-B14F-4D97-AF65-F5344CB8AC3E}">
        <p14:creationId xmlns:p14="http://schemas.microsoft.com/office/powerpoint/2010/main" val="44431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axis discriminates 1)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farms that grow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crops without access to irrigation water and 2) irrigated farms that grow mixed crops based on irrigation water from </a:t>
            </a:r>
            <a:r>
              <a:rPr lang="en-US" sz="1200" kern="1200" dirty="0" err="1" smtClean="0">
                <a:solidFill>
                  <a:schemeClr val="tx1"/>
                </a:solidFill>
                <a:effectLst/>
                <a:latin typeface="+mn-lt"/>
                <a:ea typeface="+mn-ea"/>
                <a:cs typeface="+mn-cs"/>
              </a:rPr>
              <a:t>borewells</a:t>
            </a:r>
            <a:r>
              <a:rPr lang="en-US" sz="1200" kern="1200" dirty="0" smtClean="0">
                <a:solidFill>
                  <a:schemeClr val="tx1"/>
                </a:solidFill>
                <a:effectLst/>
                <a:latin typeface="+mn-lt"/>
                <a:ea typeface="+mn-ea"/>
                <a:cs typeface="+mn-cs"/>
              </a:rPr>
              <a:t> and access to electricity (Figure 4). The second axis discriminates 1) large farms (S(+)) with several </a:t>
            </a:r>
            <a:r>
              <a:rPr lang="en-US" sz="1200" kern="1200" dirty="0" err="1" smtClean="0">
                <a:solidFill>
                  <a:schemeClr val="tx1"/>
                </a:solidFill>
                <a:effectLst/>
                <a:latin typeface="+mn-lt"/>
                <a:ea typeface="+mn-ea"/>
                <a:cs typeface="+mn-cs"/>
              </a:rPr>
              <a:t>jeminus</a:t>
            </a:r>
            <a:r>
              <a:rPr lang="en-US" sz="1200" kern="1200" dirty="0" smtClean="0">
                <a:solidFill>
                  <a:schemeClr val="tx1"/>
                </a:solidFill>
                <a:effectLst/>
                <a:latin typeface="+mn-lt"/>
                <a:ea typeface="+mn-ea"/>
                <a:cs typeface="+mn-cs"/>
              </a:rPr>
              <a:t> (J3+) and several plots that use water from </a:t>
            </a:r>
            <a:r>
              <a:rPr lang="en-US" sz="1200" kern="1200" dirty="0" err="1" smtClean="0">
                <a:solidFill>
                  <a:schemeClr val="tx1"/>
                </a:solidFill>
                <a:effectLst/>
                <a:latin typeface="+mn-lt"/>
                <a:ea typeface="+mn-ea"/>
                <a:cs typeface="+mn-cs"/>
              </a:rPr>
              <a:t>borewells</a:t>
            </a:r>
            <a:r>
              <a:rPr lang="en-US" sz="1200" kern="1200" dirty="0" smtClean="0">
                <a:solidFill>
                  <a:schemeClr val="tx1"/>
                </a:solidFill>
                <a:effectLst/>
                <a:latin typeface="+mn-lt"/>
                <a:ea typeface="+mn-ea"/>
                <a:cs typeface="+mn-cs"/>
              </a:rPr>
              <a:t> located in the center of the watershed (V3 and V4), where electricity is more available (hours(4+)) and that grow irrigated and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crops for cash and subsistence purposes (CS5 and CS2) from 2) smaller farms (S(-) and S(--)) located in the eastern and western portions of the watershed (V1, V2 and V5) that grow crops on one or two plots (J1 and J2) as a cash crop (CS4 and CS3) and have less available electricity (hours(2-3) and hours(4)).</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7</a:t>
            </a:fld>
            <a:endParaRPr lang="fr-FR"/>
          </a:p>
        </p:txBody>
      </p:sp>
    </p:spTree>
    <p:extLst>
      <p:ext uri="{BB962C8B-B14F-4D97-AF65-F5344CB8AC3E}">
        <p14:creationId xmlns:p14="http://schemas.microsoft.com/office/powerpoint/2010/main" val="44431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Type 1 farms are located mainly in the center of the watershed (73% of type 1 farms are in V3, where 36% of farms are type 1) </a:t>
            </a:r>
          </a:p>
          <a:p>
            <a:r>
              <a:rPr lang="en-US" sz="1200" kern="1200" dirty="0" smtClean="0">
                <a:solidFill>
                  <a:schemeClr val="tx1"/>
                </a:solidFill>
                <a:effectLst/>
                <a:latin typeface="+mn-lt"/>
                <a:ea typeface="+mn-ea"/>
                <a:cs typeface="+mn-cs"/>
              </a:rPr>
              <a:t>Type 2 includes marginal and small </a:t>
            </a:r>
            <a:r>
              <a:rPr lang="en-US" sz="1200" kern="1200" dirty="0" err="1" smtClean="0">
                <a:solidFill>
                  <a:schemeClr val="tx1"/>
                </a:solidFill>
                <a:effectLst/>
                <a:latin typeface="+mn-lt"/>
                <a:ea typeface="+mn-ea"/>
                <a:cs typeface="+mn-cs"/>
              </a:rPr>
              <a:t>rainfed</a:t>
            </a:r>
            <a:r>
              <a:rPr lang="en-US" sz="1200" kern="1200" dirty="0" smtClean="0">
                <a:solidFill>
                  <a:schemeClr val="tx1"/>
                </a:solidFill>
                <a:effectLst/>
                <a:latin typeface="+mn-lt"/>
                <a:ea typeface="+mn-ea"/>
                <a:cs typeface="+mn-cs"/>
              </a:rPr>
              <a:t> farms located in the central (39% of type 2 farms are in V3) and western portions of the watershed (45% of type 2 farms are in V4 and V5)</a:t>
            </a:r>
          </a:p>
          <a:p>
            <a:r>
              <a:rPr lang="en-US" sz="1200" kern="1200" dirty="0" smtClean="0">
                <a:solidFill>
                  <a:schemeClr val="tx1"/>
                </a:solidFill>
                <a:effectLst/>
                <a:latin typeface="+mn-lt"/>
                <a:ea typeface="+mn-ea"/>
                <a:cs typeface="+mn-cs"/>
              </a:rPr>
              <a:t>Type 3 consists of small irrigated farms located in the eastern portion of the watershed (72% are in V1 and V2) </a:t>
            </a:r>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11</a:t>
            </a:fld>
            <a:endParaRPr lang="fr-FR"/>
          </a:p>
        </p:txBody>
      </p:sp>
    </p:spTree>
    <p:extLst>
      <p:ext uri="{BB962C8B-B14F-4D97-AF65-F5344CB8AC3E}">
        <p14:creationId xmlns:p14="http://schemas.microsoft.com/office/powerpoint/2010/main" val="44431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approach we are applying for software development is a combination of rapid prototyping,</a:t>
            </a:r>
          </a:p>
          <a:p>
            <a:r>
              <a:rPr lang="en-US" sz="1200" b="0" i="0" u="none" strike="noStrike" kern="1200" baseline="0" dirty="0" smtClean="0">
                <a:solidFill>
                  <a:schemeClr val="tx1"/>
                </a:solidFill>
                <a:latin typeface="+mn-lt"/>
                <a:ea typeface="+mn-ea"/>
                <a:cs typeface="+mn-cs"/>
              </a:rPr>
              <a:t>incremental, and traditional methods. Rapid prototyping is used first to reach an agreement on the</a:t>
            </a:r>
          </a:p>
          <a:p>
            <a:r>
              <a:rPr lang="en-US" sz="1200" b="0" i="0" u="none" strike="noStrike" kern="1200" baseline="0" dirty="0" smtClean="0">
                <a:solidFill>
                  <a:schemeClr val="tx1"/>
                </a:solidFill>
                <a:latin typeface="+mn-lt"/>
                <a:ea typeface="+mn-ea"/>
                <a:cs typeface="+mn-cs"/>
              </a:rPr>
              <a:t>initial set of the system requirements. A laboratory prototype then is incrementally developed and</a:t>
            </a:r>
          </a:p>
          <a:p>
            <a:r>
              <a:rPr lang="en-US" sz="1200" b="0" i="0" u="none" strike="noStrike" kern="1200" baseline="0" dirty="0" smtClean="0">
                <a:solidFill>
                  <a:schemeClr val="tx1"/>
                </a:solidFill>
                <a:latin typeface="+mn-lt"/>
                <a:ea typeface="+mn-ea"/>
                <a:cs typeface="+mn-cs"/>
              </a:rPr>
              <a:t>tested for maturity. The field prototype is then implemented by adding a better user interface, and</a:t>
            </a:r>
          </a:p>
          <a:p>
            <a:r>
              <a:rPr lang="en-US" sz="1200" b="0" i="0" u="none" strike="noStrike" kern="1200" baseline="0" dirty="0" smtClean="0">
                <a:solidFill>
                  <a:schemeClr val="tx1"/>
                </a:solidFill>
                <a:latin typeface="+mn-lt"/>
                <a:ea typeface="+mn-ea"/>
                <a:cs typeface="+mn-cs"/>
              </a:rPr>
              <a:t>more explanation facilities to the laboratory prototype, then the field prototype is tested in real</a:t>
            </a:r>
          </a:p>
          <a:p>
            <a:r>
              <a:rPr lang="en-US" sz="1200" b="0" i="0" u="none" strike="noStrike" kern="1200" baseline="0" dirty="0" smtClean="0">
                <a:solidFill>
                  <a:schemeClr val="tx1"/>
                </a:solidFill>
                <a:latin typeface="+mn-lt"/>
                <a:ea typeface="+mn-ea"/>
                <a:cs typeface="+mn-cs"/>
              </a:rPr>
              <a:t>environment. Once the system is successfully field tested, it can be considered as the final</a:t>
            </a:r>
          </a:p>
          <a:p>
            <a:r>
              <a:rPr lang="en-US" sz="1200" b="0" i="0" u="none" strike="noStrike" kern="1200" baseline="0" dirty="0" smtClean="0">
                <a:solidFill>
                  <a:schemeClr val="tx1"/>
                </a:solidFill>
                <a:latin typeface="+mn-lt"/>
                <a:ea typeface="+mn-ea"/>
                <a:cs typeface="+mn-cs"/>
              </a:rPr>
              <a:t>requirements specification of the production version.</a:t>
            </a:r>
          </a:p>
          <a:p>
            <a:endParaRPr lang="en-US" sz="1200" b="0" i="0" u="none" strike="noStrike" kern="1200" baseline="0" dirty="0" smtClean="0">
              <a:solidFill>
                <a:schemeClr val="tx1"/>
              </a:solidFill>
              <a:latin typeface="+mn-lt"/>
              <a:ea typeface="+mn-ea"/>
              <a:cs typeface="+mn-cs"/>
            </a:endParaRPr>
          </a:p>
          <a:p>
            <a:r>
              <a:rPr lang="en-US" dirty="0" smtClean="0"/>
              <a:t>Operational validation is determining whether the simulation</a:t>
            </a:r>
          </a:p>
          <a:p>
            <a:r>
              <a:rPr lang="en-US" dirty="0" smtClean="0"/>
              <a:t>model’s output </a:t>
            </a:r>
            <a:r>
              <a:rPr lang="en-US" dirty="0" err="1" smtClean="0"/>
              <a:t>behaviour</a:t>
            </a:r>
            <a:r>
              <a:rPr lang="en-US" dirty="0" smtClean="0"/>
              <a:t> has the accuracy required for</a:t>
            </a:r>
          </a:p>
          <a:p>
            <a:r>
              <a:rPr lang="en-US" dirty="0" smtClean="0"/>
              <a:t>the model’s intended purpose over the domain of the model’s</a:t>
            </a:r>
          </a:p>
          <a:p>
            <a:r>
              <a:rPr lang="en-US" dirty="0" smtClean="0"/>
              <a:t>intended applicability. This is where much of the validation</a:t>
            </a:r>
          </a:p>
          <a:p>
            <a:r>
              <a:rPr lang="en-US" dirty="0" smtClean="0"/>
              <a:t>testing and evaluation take place. Since the simulation model</a:t>
            </a:r>
          </a:p>
          <a:p>
            <a:r>
              <a:rPr lang="en-US" dirty="0" smtClean="0"/>
              <a:t>is used in operational validation, any deficiencies found may</a:t>
            </a:r>
          </a:p>
          <a:p>
            <a:r>
              <a:rPr lang="en-US" dirty="0" smtClean="0"/>
              <a:t>be caused by what was developed in any of the earlier steps in</a:t>
            </a:r>
          </a:p>
          <a:p>
            <a:r>
              <a:rPr lang="en-US" dirty="0" smtClean="0"/>
              <a:t>developing the simulation model including developing the</a:t>
            </a:r>
          </a:p>
          <a:p>
            <a:r>
              <a:rPr lang="en-US" dirty="0" smtClean="0"/>
              <a:t>system’s theories or having invalid data.</a:t>
            </a:r>
          </a:p>
          <a:p>
            <a:endParaRPr lang="fr-FR" dirty="0"/>
          </a:p>
        </p:txBody>
      </p:sp>
      <p:sp>
        <p:nvSpPr>
          <p:cNvPr id="4" name="Espace réservé du numéro de diapositive 3"/>
          <p:cNvSpPr>
            <a:spLocks noGrp="1"/>
          </p:cNvSpPr>
          <p:nvPr>
            <p:ph type="sldNum" sz="quarter" idx="10"/>
          </p:nvPr>
        </p:nvSpPr>
        <p:spPr/>
        <p:txBody>
          <a:bodyPr/>
          <a:lstStyle/>
          <a:p>
            <a:fld id="{B515BC8D-C416-4BE0-ADED-DC26169D6379}" type="slidenum">
              <a:rPr lang="fr-FR" smtClean="0"/>
              <a:t>12</a:t>
            </a:fld>
            <a:endParaRPr lang="fr-FR"/>
          </a:p>
        </p:txBody>
      </p:sp>
    </p:spTree>
    <p:extLst>
      <p:ext uri="{BB962C8B-B14F-4D97-AF65-F5344CB8AC3E}">
        <p14:creationId xmlns:p14="http://schemas.microsoft.com/office/powerpoint/2010/main" val="444313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ccueil">
    <p:bg>
      <p:bgPr>
        <a:gradFill flip="none" rotWithShape="1">
          <a:gsLst>
            <a:gs pos="55000">
              <a:srgbClr val="6F9D20"/>
            </a:gs>
            <a:gs pos="100000">
              <a:srgbClr val="C5DD0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5794844"/>
            <a:ext cx="2160000" cy="894449"/>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6050779"/>
            <a:ext cx="1260000" cy="638514"/>
          </a:xfrm>
          <a:prstGeom prst="rect">
            <a:avLst/>
          </a:prstGeom>
        </p:spPr>
      </p:pic>
    </p:spTree>
    <p:extLst>
      <p:ext uri="{BB962C8B-B14F-4D97-AF65-F5344CB8AC3E}">
        <p14:creationId xmlns:p14="http://schemas.microsoft.com/office/powerpoint/2010/main" val="3517084617"/>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courante">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8" name="Rectangle 7"/>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0" name="Rectangle 9"/>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22" name="Espace réservé du numéro de diapositive 3"/>
          <p:cNvSpPr txBox="1">
            <a:spLocks/>
          </p:cNvSpPr>
          <p:nvPr/>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F4668DC-857F-487D-BFFA-8C0CA5037977}" type="slidenum">
              <a:rPr lang="fr-BE" sz="1600" smtClean="0">
                <a:solidFill>
                  <a:schemeClr val="bg1"/>
                </a:solidFill>
                <a:latin typeface="Arial" pitchFamily="34" charset="0"/>
                <a:cs typeface="Arial" pitchFamily="34" charset="0"/>
              </a:rPr>
              <a:pPr algn="r"/>
              <a:t>‹N°›</a:t>
            </a:fld>
            <a:r>
              <a:rPr lang="fr-BE" sz="1600" dirty="0" smtClean="0">
                <a:solidFill>
                  <a:schemeClr val="bg1"/>
                </a:solidFill>
                <a:latin typeface="Arial" pitchFamily="34" charset="0"/>
                <a:cs typeface="Arial" pitchFamily="34" charset="0"/>
              </a:rPr>
              <a:t>/14</a:t>
            </a:r>
            <a:endParaRPr lang="fr-BE" sz="1600" dirty="0">
              <a:solidFill>
                <a:schemeClr val="bg1"/>
              </a:solidFill>
              <a:latin typeface="Arial" pitchFamily="34" charset="0"/>
              <a:cs typeface="Arial" pitchFamily="34" charset="0"/>
            </a:endParaRPr>
          </a:p>
        </p:txBody>
      </p:sp>
      <p:sp>
        <p:nvSpPr>
          <p:cNvPr id="2" name="ZoneTexte 1"/>
          <p:cNvSpPr txBox="1"/>
          <p:nvPr userDrawn="1"/>
        </p:nvSpPr>
        <p:spPr>
          <a:xfrm>
            <a:off x="0" y="0"/>
            <a:ext cx="9144000" cy="369332"/>
          </a:xfrm>
          <a:prstGeom prst="rect">
            <a:avLst/>
          </a:prstGeom>
          <a:noFill/>
        </p:spPr>
        <p:txBody>
          <a:bodyPr wrap="square" rtlCol="0">
            <a:spAutoFit/>
          </a:bodyPr>
          <a:lstStyle/>
          <a:p>
            <a:pPr algn="ctr"/>
            <a:endParaRPr lang="fr-FR" dirty="0"/>
          </a:p>
        </p:txBody>
      </p:sp>
    </p:spTree>
    <p:extLst>
      <p:ext uri="{BB962C8B-B14F-4D97-AF65-F5344CB8AC3E}">
        <p14:creationId xmlns:p14="http://schemas.microsoft.com/office/powerpoint/2010/main" val="271167646"/>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itre">
    <p:bg>
      <p:bgPr>
        <a:gradFill flip="none" rotWithShape="1">
          <a:gsLst>
            <a:gs pos="55000">
              <a:srgbClr val="6F9D20"/>
            </a:gs>
            <a:gs pos="100000">
              <a:srgbClr val="C5DD01"/>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Tree>
    <p:extLst>
      <p:ext uri="{BB962C8B-B14F-4D97-AF65-F5344CB8AC3E}">
        <p14:creationId xmlns:p14="http://schemas.microsoft.com/office/powerpoint/2010/main" val="1853165750"/>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page courante">
    <p:spTree>
      <p:nvGrpSpPr>
        <p:cNvPr id="1" name=""/>
        <p:cNvGrpSpPr/>
        <p:nvPr/>
      </p:nvGrpSpPr>
      <p:grpSpPr>
        <a:xfrm>
          <a:off x="0" y="0"/>
          <a:ext cx="0" cy="0"/>
          <a:chOff x="0" y="0"/>
          <a:chExt cx="0" cy="0"/>
        </a:xfrm>
      </p:grpSpPr>
      <p:grpSp>
        <p:nvGrpSpPr>
          <p:cNvPr id="7" name="Groupe 6"/>
          <p:cNvGrpSpPr/>
          <p:nvPr/>
        </p:nvGrpSpPr>
        <p:grpSpPr>
          <a:xfrm>
            <a:off x="0" y="6120399"/>
            <a:ext cx="9144000" cy="737601"/>
            <a:chOff x="0" y="6120399"/>
            <a:chExt cx="9144000" cy="737601"/>
          </a:xfrm>
        </p:grpSpPr>
        <p:sp>
          <p:nvSpPr>
            <p:cNvPr id="8" name="Rectangle 7"/>
            <p:cNvSpPr/>
            <p:nvPr/>
          </p:nvSpPr>
          <p:spPr>
            <a:xfrm>
              <a:off x="0" y="6165304"/>
              <a:ext cx="9144000" cy="692696"/>
            </a:xfrm>
            <a:prstGeom prst="rect">
              <a:avLst/>
            </a:prstGeom>
            <a:gradFill flip="none" rotWithShape="1">
              <a:gsLst>
                <a:gs pos="0">
                  <a:srgbClr val="C5DD01"/>
                </a:gs>
                <a:gs pos="11000">
                  <a:srgbClr val="6F9D20"/>
                </a:gs>
                <a:gs pos="100000">
                  <a:srgbClr val="6F9D2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309320"/>
              <a:ext cx="1080000" cy="447225"/>
            </a:xfrm>
            <a:prstGeom prst="rect">
              <a:avLst/>
            </a:prstGeom>
          </p:spPr>
        </p:pic>
        <p:sp>
          <p:nvSpPr>
            <p:cNvPr id="10" name="Rectangle 9"/>
            <p:cNvSpPr/>
            <p:nvPr/>
          </p:nvSpPr>
          <p:spPr>
            <a:xfrm>
              <a:off x="0" y="6120399"/>
              <a:ext cx="1403648" cy="45719"/>
            </a:xfrm>
            <a:prstGeom prst="rect">
              <a:avLst/>
            </a:prstGeom>
            <a:solidFill>
              <a:srgbClr val="C5DD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44624"/>
            <a:ext cx="1304925" cy="2076450"/>
          </a:xfrm>
          <a:prstGeom prst="rect">
            <a:avLst/>
          </a:prstGeom>
        </p:spPr>
      </p:pic>
      <p:sp>
        <p:nvSpPr>
          <p:cNvPr id="12" name="Espace réservé du numéro de diapositive 3"/>
          <p:cNvSpPr>
            <a:spLocks noGrp="1"/>
          </p:cNvSpPr>
          <p:nvPr>
            <p:ph type="sldNum" sz="quarter" idx="4"/>
          </p:nvPr>
        </p:nvSpPr>
        <p:spPr>
          <a:xfrm>
            <a:off x="7884367" y="6246000"/>
            <a:ext cx="1123727" cy="249385"/>
          </a:xfrm>
          <a:prstGeom prst="rect">
            <a:avLst/>
          </a:prstGeom>
        </p:spPr>
        <p:txBody>
          <a:bodyPr/>
          <a:lstStyle/>
          <a:p>
            <a:fld id="{CFDBB63C-8DD3-4FBC-A3E9-2895F3E598D9}" type="slidenum">
              <a:rPr lang="fr-FR" smtClean="0"/>
              <a:t>‹N°›</a:t>
            </a:fld>
            <a:endParaRPr lang="fr-FR" dirty="0"/>
          </a:p>
        </p:txBody>
      </p:sp>
      <p:sp>
        <p:nvSpPr>
          <p:cNvPr id="18" name="ZoneTexte 17"/>
          <p:cNvSpPr txBox="1"/>
          <p:nvPr/>
        </p:nvSpPr>
        <p:spPr>
          <a:xfrm>
            <a:off x="1299197" y="260648"/>
            <a:ext cx="6768752" cy="523220"/>
          </a:xfrm>
          <a:prstGeom prst="rect">
            <a:avLst/>
          </a:prstGeom>
          <a:solidFill>
            <a:schemeClr val="bg1"/>
          </a:solidFill>
        </p:spPr>
        <p:txBody>
          <a:bodyPr wrap="square" rtlCol="0">
            <a:spAutoFit/>
          </a:bodyPr>
          <a:lstStyle/>
          <a:p>
            <a:r>
              <a:rPr lang="fr-FR" sz="2800" b="1" dirty="0" smtClean="0">
                <a:solidFill>
                  <a:srgbClr val="6F9D20"/>
                </a:solidFill>
                <a:latin typeface="Arial" pitchFamily="34" charset="0"/>
                <a:cs typeface="Arial" pitchFamily="34" charset="0"/>
              </a:rPr>
              <a:t>SOMMAIRE</a:t>
            </a:r>
            <a:endParaRPr lang="fr-FR" sz="2800" b="1" dirty="0">
              <a:solidFill>
                <a:srgbClr val="6F9D20"/>
              </a:solidFill>
              <a:latin typeface="Arial" pitchFamily="34" charset="0"/>
              <a:cs typeface="Arial" pitchFamily="34" charset="0"/>
            </a:endParaRPr>
          </a:p>
        </p:txBody>
      </p:sp>
      <p:sp>
        <p:nvSpPr>
          <p:cNvPr id="19" name="ZoneTexte 18"/>
          <p:cNvSpPr txBox="1"/>
          <p:nvPr/>
        </p:nvSpPr>
        <p:spPr>
          <a:xfrm>
            <a:off x="1299197" y="6468467"/>
            <a:ext cx="4136900" cy="230832"/>
          </a:xfrm>
          <a:prstGeom prst="rect">
            <a:avLst/>
          </a:prstGeom>
          <a:noFill/>
        </p:spPr>
        <p:txBody>
          <a:bodyPr wrap="square" rtlCol="0">
            <a:spAutoFit/>
          </a:bodyPr>
          <a:lstStyle/>
          <a:p>
            <a:r>
              <a:rPr lang="fr-FR" sz="900" b="1" dirty="0" smtClean="0">
                <a:solidFill>
                  <a:schemeClr val="bg1"/>
                </a:solidFill>
                <a:latin typeface="Arial" pitchFamily="34" charset="0"/>
                <a:cs typeface="Arial" pitchFamily="34" charset="0"/>
              </a:rPr>
              <a:t>NOM DE L’AUTEUR / </a:t>
            </a:r>
            <a:r>
              <a:rPr lang="fr-FR" sz="900" b="1" dirty="0" smtClean="0">
                <a:solidFill>
                  <a:srgbClr val="C5DD01"/>
                </a:solidFill>
                <a:latin typeface="Arial" pitchFamily="34" charset="0"/>
                <a:cs typeface="Arial" pitchFamily="34" charset="0"/>
              </a:rPr>
              <a:t>NOM DE LA PRESENTATION </a:t>
            </a:r>
            <a:endParaRPr lang="fr-FR" sz="900" b="1" dirty="0">
              <a:solidFill>
                <a:srgbClr val="C5DD01"/>
              </a:solidFill>
              <a:latin typeface="Arial" pitchFamily="34" charset="0"/>
              <a:cs typeface="Arial" pitchFamily="34" charset="0"/>
            </a:endParaRPr>
          </a:p>
        </p:txBody>
      </p:sp>
      <p:sp>
        <p:nvSpPr>
          <p:cNvPr id="20" name="ZoneTexte 19"/>
          <p:cNvSpPr txBox="1"/>
          <p:nvPr/>
        </p:nvSpPr>
        <p:spPr>
          <a:xfrm>
            <a:off x="7115623" y="6468467"/>
            <a:ext cx="1904652" cy="215444"/>
          </a:xfrm>
          <a:prstGeom prst="rect">
            <a:avLst/>
          </a:prstGeom>
          <a:noFill/>
        </p:spPr>
        <p:txBody>
          <a:bodyPr wrap="square" rtlCol="0">
            <a:spAutoFit/>
          </a:bodyPr>
          <a:lstStyle/>
          <a:p>
            <a:pPr algn="r"/>
            <a:r>
              <a:rPr lang="fr-FR" sz="800" b="1" dirty="0" smtClean="0">
                <a:solidFill>
                  <a:schemeClr val="bg1"/>
                </a:solidFill>
                <a:latin typeface="Arial" pitchFamily="34" charset="0"/>
                <a:cs typeface="Arial" pitchFamily="34" charset="0"/>
              </a:rPr>
              <a:t>JOUR / MOIS / ANNEE</a:t>
            </a:r>
            <a:endParaRPr lang="fr-FR" sz="800" b="1" dirty="0">
              <a:solidFill>
                <a:schemeClr val="bg1"/>
              </a:solidFill>
              <a:latin typeface="Arial" pitchFamily="34" charset="0"/>
              <a:cs typeface="Arial" pitchFamily="34" charset="0"/>
            </a:endParaRPr>
          </a:p>
        </p:txBody>
      </p:sp>
      <p:sp>
        <p:nvSpPr>
          <p:cNvPr id="21" name="ZoneTexte 20"/>
          <p:cNvSpPr txBox="1"/>
          <p:nvPr/>
        </p:nvSpPr>
        <p:spPr>
          <a:xfrm>
            <a:off x="1299197" y="1103160"/>
            <a:ext cx="7233244" cy="3108543"/>
          </a:xfrm>
          <a:prstGeom prst="rect">
            <a:avLst/>
          </a:prstGeom>
          <a:noFill/>
        </p:spPr>
        <p:txBody>
          <a:bodyPr wrap="square" rtlCol="0">
            <a:spAutoFit/>
          </a:bodyPr>
          <a:lstStyle/>
          <a:p>
            <a:pPr marL="285750" indent="-285750">
              <a:lnSpc>
                <a:spcPct val="200000"/>
              </a:lnSpc>
              <a:buClr>
                <a:srgbClr val="C5DD01"/>
              </a:buClr>
              <a:buFont typeface="Wingdings" pitchFamily="2" charset="2"/>
              <a:buChar char="v"/>
            </a:pPr>
            <a:r>
              <a:rPr lang="fr-FR" sz="1400" b="1" dirty="0" err="1" smtClean="0">
                <a:solidFill>
                  <a:schemeClr val="tx1">
                    <a:lumMod val="50000"/>
                    <a:lumOff val="50000"/>
                  </a:schemeClr>
                </a:solidFill>
                <a:latin typeface="Arial" pitchFamily="34" charset="0"/>
                <a:cs typeface="Arial" pitchFamily="34" charset="0"/>
              </a:rPr>
              <a:t>Nulla</a:t>
            </a:r>
            <a:r>
              <a:rPr lang="fr-FR" sz="1400" b="1" dirty="0" smtClean="0">
                <a:solidFill>
                  <a:schemeClr val="tx1">
                    <a:lumMod val="50000"/>
                    <a:lumOff val="50000"/>
                  </a:schemeClr>
                </a:solidFill>
                <a:latin typeface="Arial" pitchFamily="34" charset="0"/>
                <a:cs typeface="Arial" pitchFamily="34" charset="0"/>
              </a:rPr>
              <a:t> </a:t>
            </a:r>
            <a:r>
              <a:rPr lang="fr-FR" sz="1400" b="1" dirty="0">
                <a:solidFill>
                  <a:schemeClr val="tx1">
                    <a:lumMod val="50000"/>
                    <a:lumOff val="50000"/>
                  </a:schemeClr>
                </a:solidFill>
                <a:latin typeface="Arial" pitchFamily="34" charset="0"/>
                <a:cs typeface="Arial" pitchFamily="34" charset="0"/>
              </a:rPr>
              <a:t>porta </a:t>
            </a:r>
            <a:r>
              <a:rPr lang="fr-FR" sz="1400" b="1" dirty="0" err="1">
                <a:solidFill>
                  <a:schemeClr val="tx1">
                    <a:lumMod val="50000"/>
                    <a:lumOff val="50000"/>
                  </a:schemeClr>
                </a:solidFill>
                <a:latin typeface="Arial" pitchFamily="34" charset="0"/>
                <a:cs typeface="Arial" pitchFamily="34" charset="0"/>
              </a:rPr>
              <a:t>leo</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amet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eros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auctor</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vel</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auctor</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ipsum</a:t>
            </a:r>
            <a:r>
              <a:rPr lang="fr-FR" sz="1400" b="1" dirty="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volutpat</a:t>
            </a:r>
            <a:r>
              <a:rPr lang="fr-FR" sz="1400" b="1" dirty="0" smtClean="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err="1" smtClean="0">
                <a:solidFill>
                  <a:schemeClr val="tx1">
                    <a:lumMod val="50000"/>
                    <a:lumOff val="50000"/>
                  </a:schemeClr>
                </a:solidFill>
                <a:latin typeface="Arial" pitchFamily="34" charset="0"/>
                <a:cs typeface="Arial" pitchFamily="34" charset="0"/>
              </a:rPr>
              <a:t>Quisque</a:t>
            </a:r>
            <a:r>
              <a:rPr lang="fr-FR" sz="1400" b="1" dirty="0" smtClean="0">
                <a:solidFill>
                  <a:schemeClr val="tx1">
                    <a:lumMod val="50000"/>
                    <a:lumOff val="50000"/>
                  </a:schemeClr>
                </a:solidFill>
                <a:latin typeface="Arial" pitchFamily="34" charset="0"/>
                <a:cs typeface="Arial" pitchFamily="34" charset="0"/>
              </a:rPr>
              <a:t> semper </a:t>
            </a:r>
            <a:r>
              <a:rPr lang="fr-FR" sz="1400" b="1" dirty="0" err="1" smtClean="0">
                <a:solidFill>
                  <a:schemeClr val="tx1">
                    <a:lumMod val="50000"/>
                    <a:lumOff val="50000"/>
                  </a:schemeClr>
                </a:solidFill>
                <a:latin typeface="Arial" pitchFamily="34" charset="0"/>
                <a:cs typeface="Arial" pitchFamily="34" charset="0"/>
              </a:rPr>
              <a:t>vehicula</a:t>
            </a:r>
            <a:r>
              <a:rPr lang="fr-FR" sz="1400" b="1" dirty="0" smtClean="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nisi</a:t>
            </a:r>
            <a:r>
              <a:rPr lang="fr-FR" sz="1400" b="1" dirty="0" smtClean="0">
                <a:solidFill>
                  <a:schemeClr val="tx1">
                    <a:lumMod val="50000"/>
                    <a:lumOff val="50000"/>
                  </a:schemeClr>
                </a:solidFill>
                <a:latin typeface="Arial" pitchFamily="34" charset="0"/>
                <a:cs typeface="Arial" pitchFamily="34" charset="0"/>
              </a:rPr>
              <a:t>, et </a:t>
            </a:r>
            <a:r>
              <a:rPr lang="fr-FR" sz="1400" b="1" dirty="0" err="1" smtClean="0">
                <a:solidFill>
                  <a:schemeClr val="tx1">
                    <a:lumMod val="50000"/>
                    <a:lumOff val="50000"/>
                  </a:schemeClr>
                </a:solidFill>
                <a:latin typeface="Arial" pitchFamily="34" charset="0"/>
                <a:cs typeface="Arial" pitchFamily="34" charset="0"/>
              </a:rPr>
              <a:t>malesuada</a:t>
            </a:r>
            <a:r>
              <a:rPr lang="fr-FR" sz="1400" b="1" dirty="0" smtClean="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turpis</a:t>
            </a:r>
            <a:r>
              <a:rPr lang="fr-FR" sz="1400" b="1" dirty="0" smtClean="0">
                <a:solidFill>
                  <a:schemeClr val="tx1">
                    <a:lumMod val="50000"/>
                    <a:lumOff val="50000"/>
                  </a:schemeClr>
                </a:solidFill>
                <a:latin typeface="Arial" pitchFamily="34" charset="0"/>
                <a:cs typeface="Arial" pitchFamily="34" charset="0"/>
              </a:rPr>
              <a:t> </a:t>
            </a:r>
            <a:r>
              <a:rPr lang="fr-FR" sz="1400" b="1" dirty="0" err="1" smtClean="0">
                <a:solidFill>
                  <a:schemeClr val="tx1">
                    <a:lumMod val="50000"/>
                    <a:lumOff val="50000"/>
                  </a:schemeClr>
                </a:solidFill>
                <a:latin typeface="Arial" pitchFamily="34" charset="0"/>
                <a:cs typeface="Arial" pitchFamily="34" charset="0"/>
              </a:rPr>
              <a:t>aliquam</a:t>
            </a:r>
            <a:r>
              <a:rPr lang="fr-FR" sz="1400" b="1" dirty="0" smtClean="0">
                <a:solidFill>
                  <a:schemeClr val="tx1">
                    <a:lumMod val="50000"/>
                    <a:lumOff val="50000"/>
                  </a:schemeClr>
                </a:solidFill>
                <a:latin typeface="Arial" pitchFamily="34" charset="0"/>
                <a:cs typeface="Arial" pitchFamily="34" charset="0"/>
              </a:rPr>
              <a:t> non. </a:t>
            </a:r>
          </a:p>
          <a:p>
            <a:pPr marL="285750" indent="-285750">
              <a:lnSpc>
                <a:spcPct val="200000"/>
              </a:lnSpc>
              <a:buClr>
                <a:srgbClr val="C5DD01"/>
              </a:buClr>
              <a:buFont typeface="Wingdings" pitchFamily="2" charset="2"/>
              <a:buChar char="v"/>
            </a:pPr>
            <a:r>
              <a:rPr lang="fr-FR" sz="1400" b="1" dirty="0" smtClean="0">
                <a:solidFill>
                  <a:schemeClr val="tx1">
                    <a:lumMod val="50000"/>
                    <a:lumOff val="50000"/>
                  </a:schemeClr>
                </a:solidFill>
                <a:latin typeface="Arial" pitchFamily="34" charset="0"/>
                <a:cs typeface="Arial" pitchFamily="34" charset="0"/>
              </a:rPr>
              <a:t>Nam </a:t>
            </a:r>
            <a:r>
              <a:rPr lang="fr-FR" sz="1400" b="1" dirty="0" err="1">
                <a:solidFill>
                  <a:schemeClr val="tx1">
                    <a:lumMod val="50000"/>
                    <a:lumOff val="50000"/>
                  </a:schemeClr>
                </a:solidFill>
                <a:latin typeface="Arial" pitchFamily="34" charset="0"/>
                <a:cs typeface="Arial" pitchFamily="34" charset="0"/>
              </a:rPr>
              <a:t>molestie</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tortor</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amet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lectus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ultricies</a:t>
            </a:r>
            <a:r>
              <a:rPr lang="fr-FR" sz="1400" b="1" dirty="0">
                <a:solidFill>
                  <a:schemeClr val="tx1">
                    <a:lumMod val="50000"/>
                    <a:lumOff val="50000"/>
                  </a:schemeClr>
                </a:solidFill>
                <a:latin typeface="Arial" pitchFamily="34" charset="0"/>
                <a:cs typeface="Arial" pitchFamily="34" charset="0"/>
              </a:rPr>
              <a:t> eu </a:t>
            </a:r>
            <a:r>
              <a:rPr lang="fr-FR" sz="1400" b="1" dirty="0" err="1">
                <a:solidFill>
                  <a:schemeClr val="tx1">
                    <a:lumMod val="50000"/>
                    <a:lumOff val="50000"/>
                  </a:schemeClr>
                </a:solidFill>
                <a:latin typeface="Arial" pitchFamily="34" charset="0"/>
                <a:cs typeface="Arial" pitchFamily="34" charset="0"/>
              </a:rPr>
              <a:t>commodo</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lectus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pellentesque</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err="1">
                <a:solidFill>
                  <a:schemeClr val="tx1">
                    <a:lumMod val="50000"/>
                    <a:lumOff val="50000"/>
                  </a:schemeClr>
                </a:solidFill>
                <a:latin typeface="Arial" pitchFamily="34" charset="0"/>
                <a:cs typeface="Arial" pitchFamily="34" charset="0"/>
              </a:rPr>
              <a:t>Aliquam</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dapibus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tellus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vel</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dui</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suscipit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vehicula</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a:solidFill>
                  <a:schemeClr val="tx1">
                    <a:lumMod val="50000"/>
                    <a:lumOff val="50000"/>
                  </a:schemeClr>
                </a:solidFill>
                <a:latin typeface="Arial" pitchFamily="34" charset="0"/>
                <a:cs typeface="Arial" pitchFamily="34" charset="0"/>
              </a:rPr>
              <a:t>Duis </a:t>
            </a:r>
            <a:r>
              <a:rPr lang="fr-FR" sz="1400" b="1" dirty="0" err="1">
                <a:solidFill>
                  <a:schemeClr val="tx1">
                    <a:lumMod val="50000"/>
                    <a:lumOff val="50000"/>
                  </a:schemeClr>
                </a:solidFill>
                <a:latin typeface="Arial" pitchFamily="34" charset="0"/>
                <a:cs typeface="Arial" pitchFamily="34" charset="0"/>
              </a:rPr>
              <a:t>placerat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vulputate</a:t>
            </a:r>
            <a:r>
              <a:rPr lang="fr-FR" sz="1400" b="1" dirty="0">
                <a:solidFill>
                  <a:schemeClr val="tx1">
                    <a:lumMod val="50000"/>
                    <a:lumOff val="50000"/>
                  </a:schemeClr>
                </a:solidFill>
                <a:latin typeface="Arial" pitchFamily="34" charset="0"/>
                <a:cs typeface="Arial" pitchFamily="34" charset="0"/>
              </a:rPr>
              <a:t> mi, </a:t>
            </a:r>
            <a:r>
              <a:rPr lang="fr-FR" sz="1400" b="1" dirty="0" err="1">
                <a:solidFill>
                  <a:schemeClr val="tx1">
                    <a:lumMod val="50000"/>
                    <a:lumOff val="50000"/>
                  </a:schemeClr>
                </a:solidFill>
                <a:latin typeface="Arial" pitchFamily="34" charset="0"/>
                <a:cs typeface="Arial" pitchFamily="34" charset="0"/>
              </a:rPr>
              <a:t>ac</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convallis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dui</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sollicitudin</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vel</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r>
              <a:rPr lang="fr-FR" sz="1400" b="1" dirty="0" err="1">
                <a:solidFill>
                  <a:schemeClr val="tx1">
                    <a:lumMod val="50000"/>
                    <a:lumOff val="50000"/>
                  </a:schemeClr>
                </a:solidFill>
                <a:latin typeface="Arial" pitchFamily="34" charset="0"/>
                <a:cs typeface="Arial" pitchFamily="34" charset="0"/>
              </a:rPr>
              <a:t>Proin</a:t>
            </a:r>
            <a:r>
              <a:rPr lang="fr-FR" sz="1400" b="1" dirty="0">
                <a:solidFill>
                  <a:schemeClr val="tx1">
                    <a:lumMod val="50000"/>
                    <a:lumOff val="50000"/>
                  </a:schemeClr>
                </a:solidFill>
                <a:latin typeface="Arial" pitchFamily="34" charset="0"/>
                <a:cs typeface="Arial" pitchFamily="34" charset="0"/>
              </a:rPr>
              <a:t> id est et </a:t>
            </a:r>
            <a:r>
              <a:rPr lang="fr-FR" sz="1400" b="1" dirty="0" err="1">
                <a:solidFill>
                  <a:schemeClr val="tx1">
                    <a:lumMod val="50000"/>
                    <a:lumOff val="50000"/>
                  </a:schemeClr>
                </a:solidFill>
                <a:latin typeface="Arial" pitchFamily="34" charset="0"/>
                <a:cs typeface="Arial" pitchFamily="34" charset="0"/>
              </a:rPr>
              <a:t>risus</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feugiat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vulputate</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sit</a:t>
            </a:r>
            <a:r>
              <a:rPr lang="fr-FR" sz="1400" b="1" dirty="0">
                <a:solidFill>
                  <a:schemeClr val="tx1">
                    <a:lumMod val="50000"/>
                    <a:lumOff val="50000"/>
                  </a:schemeClr>
                </a:solidFill>
                <a:latin typeface="Arial" pitchFamily="34" charset="0"/>
                <a:cs typeface="Arial" pitchFamily="34" charset="0"/>
              </a:rPr>
              <a:t> </a:t>
            </a:r>
            <a:r>
              <a:rPr lang="fr-FR" sz="1400" b="1" dirty="0" err="1">
                <a:solidFill>
                  <a:schemeClr val="tx1">
                    <a:lumMod val="50000"/>
                    <a:lumOff val="50000"/>
                  </a:schemeClr>
                </a:solidFill>
                <a:latin typeface="Arial" pitchFamily="34" charset="0"/>
                <a:cs typeface="Arial" pitchFamily="34" charset="0"/>
              </a:rPr>
              <a:t>amet</a:t>
            </a:r>
            <a:r>
              <a:rPr lang="fr-FR" sz="1400" b="1" dirty="0">
                <a:solidFill>
                  <a:schemeClr val="tx1">
                    <a:lumMod val="50000"/>
                    <a:lumOff val="50000"/>
                  </a:schemeClr>
                </a:solidFill>
                <a:latin typeface="Arial" pitchFamily="34" charset="0"/>
                <a:cs typeface="Arial" pitchFamily="34" charset="0"/>
              </a:rPr>
              <a:t> ut </a:t>
            </a:r>
            <a:r>
              <a:rPr lang="fr-FR" sz="1400" b="1" dirty="0" err="1">
                <a:solidFill>
                  <a:schemeClr val="tx1">
                    <a:lumMod val="50000"/>
                    <a:lumOff val="50000"/>
                  </a:schemeClr>
                </a:solidFill>
                <a:latin typeface="Arial" pitchFamily="34" charset="0"/>
                <a:cs typeface="Arial" pitchFamily="34" charset="0"/>
              </a:rPr>
              <a:t>mauris</a:t>
            </a:r>
            <a:r>
              <a:rPr lang="fr-FR" sz="1400" b="1" dirty="0">
                <a:solidFill>
                  <a:schemeClr val="tx1">
                    <a:lumMod val="50000"/>
                    <a:lumOff val="50000"/>
                  </a:schemeClr>
                </a:solidFill>
                <a:latin typeface="Arial" pitchFamily="34" charset="0"/>
                <a:cs typeface="Arial" pitchFamily="34" charset="0"/>
              </a:rPr>
              <a:t>.</a:t>
            </a:r>
          </a:p>
          <a:p>
            <a:pPr marL="285750" indent="-285750">
              <a:lnSpc>
                <a:spcPct val="200000"/>
              </a:lnSpc>
              <a:buClr>
                <a:srgbClr val="C5DD01"/>
              </a:buClr>
              <a:buFont typeface="Wingdings" pitchFamily="2" charset="2"/>
              <a:buChar char="v"/>
            </a:pPr>
            <a:endParaRPr lang="fr-FR" sz="1400" b="1" dirty="0" smtClean="0">
              <a:solidFill>
                <a:schemeClr val="tx1">
                  <a:lumMod val="50000"/>
                  <a:lumOff val="50000"/>
                </a:schemeClr>
              </a:solidFill>
              <a:latin typeface="Arial" pitchFamily="34" charset="0"/>
              <a:cs typeface="Arial" pitchFamily="34" charset="0"/>
            </a:endParaRPr>
          </a:p>
        </p:txBody>
      </p:sp>
      <p:sp>
        <p:nvSpPr>
          <p:cNvPr id="22" name="Espace réservé du numéro de diapositive 3"/>
          <p:cNvSpPr txBox="1">
            <a:spLocks/>
          </p:cNvSpPr>
          <p:nvPr/>
        </p:nvSpPr>
        <p:spPr>
          <a:xfrm>
            <a:off x="7884368" y="6246000"/>
            <a:ext cx="1123727" cy="24938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600" dirty="0" smtClean="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t>‹N°›</a:t>
            </a:fld>
            <a:endParaRPr lang="fr-BE"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79945968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97385BC-F9FD-4C9A-B624-60D0AE1EBE32}" type="datetime1">
              <a:rPr lang="fr-FR" smtClean="0"/>
              <a:t>14/11/2016</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26036D7A-3028-4571-838C-8E3198278812}" type="slidenum">
              <a:rPr lang="fr-FR" smtClean="0"/>
              <a:t>‹N°›</a:t>
            </a:fld>
            <a:endParaRPr lang="fr-FR"/>
          </a:p>
        </p:txBody>
      </p:sp>
    </p:spTree>
    <p:extLst>
      <p:ext uri="{BB962C8B-B14F-4D97-AF65-F5344CB8AC3E}">
        <p14:creationId xmlns:p14="http://schemas.microsoft.com/office/powerpoint/2010/main" val="1145447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816BD8B1-6CB3-41E0-9381-4792665D764A}" type="datetime1">
              <a:rPr lang="fr-FR" smtClean="0"/>
              <a:t>14/11/2016</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26036D7A-3028-4571-838C-8E3198278812}" type="slidenum">
              <a:rPr lang="fr-FR" smtClean="0"/>
              <a:t>‹N°›</a:t>
            </a:fld>
            <a:endParaRPr lang="fr-FR"/>
          </a:p>
        </p:txBody>
      </p:sp>
    </p:spTree>
    <p:extLst>
      <p:ext uri="{BB962C8B-B14F-4D97-AF65-F5344CB8AC3E}">
        <p14:creationId xmlns:p14="http://schemas.microsoft.com/office/powerpoint/2010/main" val="3952059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Espace réservé du numéro de diapositive 3"/>
          <p:cNvSpPr>
            <a:spLocks noGrp="1"/>
          </p:cNvSpPr>
          <p:nvPr>
            <p:ph type="sldNum" sz="quarter" idx="4"/>
          </p:nvPr>
        </p:nvSpPr>
        <p:spPr>
          <a:xfrm>
            <a:off x="7884367" y="6246000"/>
            <a:ext cx="1123727" cy="249385"/>
          </a:xfrm>
          <a:prstGeom prst="rect">
            <a:avLst/>
          </a:prstGeom>
        </p:spPr>
        <p:txBody>
          <a:bodyPr/>
          <a:lstStyle/>
          <a:p>
            <a:fld id="{CFDBB63C-8DD3-4FBC-A3E9-2895F3E598D9}" type="slidenum">
              <a:rPr lang="fr-FR" smtClean="0"/>
              <a:t>‹N°›</a:t>
            </a:fld>
            <a:endParaRPr lang="fr-FR" dirty="0"/>
          </a:p>
        </p:txBody>
      </p:sp>
    </p:spTree>
    <p:extLst>
      <p:ext uri="{BB962C8B-B14F-4D97-AF65-F5344CB8AC3E}">
        <p14:creationId xmlns:p14="http://schemas.microsoft.com/office/powerpoint/2010/main" val="4021354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9"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980728"/>
            <a:ext cx="9150651" cy="1470025"/>
          </a:xfrm>
          <a:prstGeom prst="rect">
            <a:avLst/>
          </a:prstGeom>
        </p:spPr>
        <p:txBody>
          <a:bodyPr>
            <a:noAutofit/>
          </a:bodyPr>
          <a:lstStyle/>
          <a:p>
            <a:r>
              <a:rPr lang="en-US" b="1" cap="small" dirty="0" smtClean="0">
                <a:solidFill>
                  <a:schemeClr val="bg1"/>
                </a:solidFill>
                <a:latin typeface="+mn-lt"/>
              </a:rPr>
              <a:t>Typology </a:t>
            </a:r>
            <a:r>
              <a:rPr lang="en-US" b="1" cap="small" dirty="0">
                <a:solidFill>
                  <a:schemeClr val="bg1"/>
                </a:solidFill>
                <a:latin typeface="+mn-lt"/>
              </a:rPr>
              <a:t>of farming systems for modeling water management issues in the semi-arid tropics (</a:t>
            </a:r>
            <a:r>
              <a:rPr lang="en-US" b="1" cap="small" dirty="0" err="1">
                <a:solidFill>
                  <a:schemeClr val="bg1"/>
                </a:solidFill>
                <a:latin typeface="+mn-lt"/>
              </a:rPr>
              <a:t>Berambadi</a:t>
            </a:r>
            <a:r>
              <a:rPr lang="en-US" b="1" cap="small" dirty="0">
                <a:solidFill>
                  <a:schemeClr val="bg1"/>
                </a:solidFill>
                <a:latin typeface="+mn-lt"/>
              </a:rPr>
              <a:t> watershed, India)</a:t>
            </a:r>
            <a:r>
              <a:rPr lang="fr-FR" b="1" cap="small" dirty="0">
                <a:solidFill>
                  <a:schemeClr val="bg1"/>
                </a:solidFill>
                <a:latin typeface="+mn-lt"/>
              </a:rPr>
              <a:t/>
            </a:r>
            <a:br>
              <a:rPr lang="fr-FR" b="1" cap="small" dirty="0">
                <a:solidFill>
                  <a:schemeClr val="bg1"/>
                </a:solidFill>
                <a:latin typeface="+mn-lt"/>
              </a:rPr>
            </a:br>
            <a:r>
              <a:rPr lang="fr-FR" b="1" cap="small" dirty="0">
                <a:solidFill>
                  <a:schemeClr val="bg1"/>
                </a:solidFill>
                <a:latin typeface="+mn-lt"/>
              </a:rPr>
              <a:t/>
            </a:r>
            <a:br>
              <a:rPr lang="fr-FR" b="1" cap="small" dirty="0">
                <a:solidFill>
                  <a:schemeClr val="bg1"/>
                </a:solidFill>
                <a:latin typeface="+mn-lt"/>
              </a:rPr>
            </a:br>
            <a:endParaRPr lang="fr-FR" b="1" cap="small" dirty="0">
              <a:solidFill>
                <a:schemeClr val="bg1"/>
              </a:solidFill>
              <a:latin typeface="+mn-lt"/>
            </a:endParaRPr>
          </a:p>
        </p:txBody>
      </p:sp>
      <p:sp>
        <p:nvSpPr>
          <p:cNvPr id="3" name="Sous-titre 2"/>
          <p:cNvSpPr>
            <a:spLocks noGrp="1"/>
          </p:cNvSpPr>
          <p:nvPr>
            <p:ph type="subTitle" idx="4294967295"/>
          </p:nvPr>
        </p:nvSpPr>
        <p:spPr>
          <a:xfrm>
            <a:off x="0" y="4437112"/>
            <a:ext cx="9144000" cy="985838"/>
          </a:xfrm>
          <a:prstGeom prst="rect">
            <a:avLst/>
          </a:prstGeom>
        </p:spPr>
        <p:txBody>
          <a:bodyPr/>
          <a:lstStyle/>
          <a:p>
            <a:pPr marL="0" indent="0" algn="ctr">
              <a:lnSpc>
                <a:spcPts val="2500"/>
              </a:lnSpc>
              <a:spcBef>
                <a:spcPts val="0"/>
              </a:spcBef>
              <a:buNone/>
            </a:pPr>
            <a:r>
              <a:rPr lang="fr-FR" sz="2400" i="1" dirty="0">
                <a:solidFill>
                  <a:schemeClr val="bg1"/>
                </a:solidFill>
                <a:cs typeface="Times New Roman" panose="02020603050405020304" pitchFamily="18" charset="0"/>
              </a:rPr>
              <a:t>Marion ROBERT </a:t>
            </a:r>
            <a:r>
              <a:rPr lang="fr-FR" sz="2400" i="1" dirty="0" smtClean="0">
                <a:solidFill>
                  <a:schemeClr val="bg1"/>
                </a:solidFill>
                <a:cs typeface="Times New Roman" panose="02020603050405020304" pitchFamily="18" charset="0"/>
              </a:rPr>
              <a:t>*, Alban THOMAS , </a:t>
            </a:r>
            <a:r>
              <a:rPr lang="fr-FR" sz="2400" i="1" dirty="0" err="1" smtClean="0">
                <a:solidFill>
                  <a:schemeClr val="bg1"/>
                </a:solidFill>
                <a:cs typeface="Times New Roman" panose="02020603050405020304" pitchFamily="18" charset="0"/>
              </a:rPr>
              <a:t>Muddu</a:t>
            </a:r>
            <a:r>
              <a:rPr lang="fr-FR" sz="2400" i="1" dirty="0" smtClean="0">
                <a:solidFill>
                  <a:schemeClr val="bg1"/>
                </a:solidFill>
                <a:cs typeface="Times New Roman" panose="02020603050405020304" pitchFamily="18" charset="0"/>
              </a:rPr>
              <a:t> SEKHAR,</a:t>
            </a:r>
          </a:p>
          <a:p>
            <a:pPr marL="0" indent="0" algn="ctr">
              <a:lnSpc>
                <a:spcPts val="2500"/>
              </a:lnSpc>
              <a:spcBef>
                <a:spcPts val="0"/>
              </a:spcBef>
              <a:buNone/>
            </a:pPr>
            <a:r>
              <a:rPr lang="fr-FR" sz="2400" i="1" dirty="0" err="1" smtClean="0">
                <a:solidFill>
                  <a:schemeClr val="bg1"/>
                </a:solidFill>
                <a:cs typeface="Times New Roman" panose="02020603050405020304" pitchFamily="18" charset="0"/>
              </a:rPr>
              <a:t>Shrinivas</a:t>
            </a:r>
            <a:r>
              <a:rPr lang="fr-FR" sz="2400" i="1" dirty="0" smtClean="0">
                <a:solidFill>
                  <a:schemeClr val="bg1"/>
                </a:solidFill>
                <a:cs typeface="Times New Roman" panose="02020603050405020304" pitchFamily="18" charset="0"/>
              </a:rPr>
              <a:t> BADIGER,  Laurent RUIZ, Magali WILLAUME, </a:t>
            </a:r>
          </a:p>
          <a:p>
            <a:pPr marL="0" indent="0" algn="ctr">
              <a:lnSpc>
                <a:spcPts val="2500"/>
              </a:lnSpc>
              <a:spcBef>
                <a:spcPts val="0"/>
              </a:spcBef>
              <a:buNone/>
            </a:pPr>
            <a:r>
              <a:rPr lang="fr-FR" sz="2400" i="1" dirty="0">
                <a:solidFill>
                  <a:schemeClr val="bg1"/>
                </a:solidFill>
                <a:cs typeface="Times New Roman" panose="02020603050405020304" pitchFamily="18" charset="0"/>
              </a:rPr>
              <a:t>D</a:t>
            </a:r>
            <a:r>
              <a:rPr lang="fr-FR" sz="2400" i="1" dirty="0" smtClean="0">
                <a:solidFill>
                  <a:schemeClr val="bg1"/>
                </a:solidFill>
                <a:cs typeface="Times New Roman" panose="02020603050405020304" pitchFamily="18" charset="0"/>
              </a:rPr>
              <a:t>elphine LEENHARDT, Jacques-</a:t>
            </a:r>
            <a:r>
              <a:rPr lang="fr-FR" sz="2400" i="1" dirty="0" err="1" smtClean="0">
                <a:solidFill>
                  <a:schemeClr val="bg1"/>
                </a:solidFill>
                <a:cs typeface="Times New Roman" panose="02020603050405020304" pitchFamily="18" charset="0"/>
              </a:rPr>
              <a:t>Eric</a:t>
            </a:r>
            <a:r>
              <a:rPr lang="fr-FR" sz="2400" i="1" dirty="0" smtClean="0">
                <a:solidFill>
                  <a:schemeClr val="bg1"/>
                </a:solidFill>
                <a:cs typeface="Times New Roman" panose="02020603050405020304" pitchFamily="18" charset="0"/>
              </a:rPr>
              <a:t> </a:t>
            </a:r>
            <a:r>
              <a:rPr lang="fr-FR" sz="2400" i="1" dirty="0">
                <a:solidFill>
                  <a:schemeClr val="bg1"/>
                </a:solidFill>
                <a:cs typeface="Times New Roman" panose="02020603050405020304" pitchFamily="18" charset="0"/>
              </a:rPr>
              <a:t>BERGEZ</a:t>
            </a:r>
          </a:p>
          <a:p>
            <a:pPr marL="0" indent="0" algn="ctr">
              <a:lnSpc>
                <a:spcPts val="2500"/>
              </a:lnSpc>
              <a:spcBef>
                <a:spcPts val="0"/>
              </a:spcBef>
              <a:buNone/>
            </a:pPr>
            <a:endParaRPr lang="fr-FR" i="1" dirty="0">
              <a:solidFill>
                <a:schemeClr val="bg1"/>
              </a:solidFill>
              <a:cs typeface="Times New Roman" panose="02020603050405020304" pitchFamily="18" charset="0"/>
            </a:endParaRPr>
          </a:p>
          <a:p>
            <a:pPr marL="0" indent="0" algn="ctr">
              <a:lnSpc>
                <a:spcPts val="2500"/>
              </a:lnSpc>
              <a:spcBef>
                <a:spcPts val="0"/>
              </a:spcBef>
              <a:buNone/>
            </a:pPr>
            <a:endParaRPr lang="fr-FR" sz="3600" i="1" dirty="0" smtClean="0">
              <a:solidFill>
                <a:schemeClr val="bg1"/>
              </a:solidFill>
              <a:cs typeface="Times New Roman" panose="02020603050405020304" pitchFamily="18" charset="0"/>
            </a:endParaRPr>
          </a:p>
        </p:txBody>
      </p:sp>
      <p:sp>
        <p:nvSpPr>
          <p:cNvPr id="4" name="ZoneTexte 3"/>
          <p:cNvSpPr txBox="1"/>
          <p:nvPr/>
        </p:nvSpPr>
        <p:spPr>
          <a:xfrm>
            <a:off x="0" y="6229350"/>
            <a:ext cx="9144000" cy="646331"/>
          </a:xfrm>
          <a:prstGeom prst="rect">
            <a:avLst/>
          </a:prstGeom>
          <a:noFill/>
        </p:spPr>
        <p:txBody>
          <a:bodyPr wrap="square" rtlCol="0">
            <a:spAutoFit/>
          </a:bodyPr>
          <a:lstStyle/>
          <a:p>
            <a:pPr algn="ctr"/>
            <a:r>
              <a:rPr lang="fr-FR" dirty="0" smtClean="0">
                <a:solidFill>
                  <a:schemeClr val="bg1"/>
                </a:solidFill>
              </a:rPr>
              <a:t>AICHA – ATCHA Workshop</a:t>
            </a:r>
          </a:p>
          <a:p>
            <a:pPr algn="ctr"/>
            <a:r>
              <a:rPr lang="fr-FR" dirty="0" smtClean="0">
                <a:solidFill>
                  <a:schemeClr val="bg1"/>
                </a:solidFill>
              </a:rPr>
              <a:t>14th – 19th Novembre 2016</a:t>
            </a:r>
            <a:endParaRPr lang="fr-FR" dirty="0">
              <a:solidFill>
                <a:schemeClr val="bg1"/>
              </a:solidFill>
            </a:endParaRPr>
          </a:p>
        </p:txBody>
      </p:sp>
    </p:spTree>
    <p:extLst>
      <p:ext uri="{BB962C8B-B14F-4D97-AF65-F5344CB8AC3E}">
        <p14:creationId xmlns:p14="http://schemas.microsoft.com/office/powerpoint/2010/main" val="3156330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wrap="square">
            <a:spAutoFit/>
          </a:bodyPr>
          <a:lstStyle/>
          <a:p>
            <a:pPr algn="ctr"/>
            <a:r>
              <a:rPr lang="en-US" sz="3200" b="1" dirty="0" smtClean="0">
                <a:solidFill>
                  <a:schemeClr val="accent3"/>
                </a:solidFill>
                <a:effectLst>
                  <a:outerShdw blurRad="38100" dist="38100" dir="2700000" algn="tl">
                    <a:srgbClr val="000000">
                      <a:alpha val="43137"/>
                    </a:srgbClr>
                  </a:outerShdw>
                </a:effectLst>
              </a:rPr>
              <a:t>TYPOLOGY OF FARMS</a:t>
            </a:r>
            <a:endParaRPr lang="fr-FR" sz="3200" b="1" dirty="0">
              <a:solidFill>
                <a:schemeClr val="accent3"/>
              </a:solidFill>
              <a:effectLst>
                <a:outerShdw blurRad="38100" dist="38100" dir="2700000" algn="tl">
                  <a:srgbClr val="000000">
                    <a:alpha val="43137"/>
                  </a:srgbClr>
                </a:outerShdw>
              </a:effectLst>
            </a:endParaRPr>
          </a:p>
        </p:txBody>
      </p:sp>
      <p:sp>
        <p:nvSpPr>
          <p:cNvPr id="3" name="Rectangle 2"/>
          <p:cNvSpPr/>
          <p:nvPr/>
        </p:nvSpPr>
        <p:spPr>
          <a:xfrm>
            <a:off x="683568" y="908720"/>
            <a:ext cx="7776864" cy="3693319"/>
          </a:xfrm>
          <a:prstGeom prst="rect">
            <a:avLst/>
          </a:prstGeom>
        </p:spPr>
        <p:txBody>
          <a:bodyPr wrap="square">
            <a:spAutoFit/>
          </a:bodyPr>
          <a:lstStyle/>
          <a:p>
            <a:r>
              <a:rPr lang="en-US" b="1" dirty="0"/>
              <a:t>Farm type 3: Small irrigable marketing farms</a:t>
            </a:r>
            <a:endParaRPr lang="fr-FR" b="1" dirty="0"/>
          </a:p>
          <a:p>
            <a:pPr marL="285750" indent="-285750">
              <a:buFont typeface="Wingdings" panose="05000000000000000000" pitchFamily="2" charset="2"/>
              <a:buChar char="q"/>
            </a:pPr>
            <a:r>
              <a:rPr lang="en-US" dirty="0" smtClean="0"/>
              <a:t>small </a:t>
            </a:r>
            <a:r>
              <a:rPr lang="en-US" dirty="0"/>
              <a:t>irrigated farms </a:t>
            </a:r>
            <a:endParaRPr lang="en-US" dirty="0" smtClean="0"/>
          </a:p>
          <a:p>
            <a:pPr marL="285750" indent="-285750">
              <a:buFont typeface="Wingdings" panose="05000000000000000000" pitchFamily="2" charset="2"/>
              <a:buChar char="q"/>
            </a:pPr>
            <a:r>
              <a:rPr lang="en-US" dirty="0" smtClean="0"/>
              <a:t>located </a:t>
            </a:r>
            <a:r>
              <a:rPr lang="en-US" dirty="0"/>
              <a:t>in the eastern portion of the watershed </a:t>
            </a:r>
            <a:endParaRPr lang="en-US" dirty="0" smtClean="0"/>
          </a:p>
          <a:p>
            <a:pPr marL="285750" indent="-285750">
              <a:buFont typeface="Wingdings" panose="05000000000000000000" pitchFamily="2" charset="2"/>
              <a:buChar char="q"/>
            </a:pPr>
            <a:r>
              <a:rPr lang="en-US" dirty="0" smtClean="0"/>
              <a:t>less </a:t>
            </a:r>
            <a:r>
              <a:rPr lang="en-US" dirty="0"/>
              <a:t>2 </a:t>
            </a:r>
            <a:r>
              <a:rPr lang="en-US" dirty="0" smtClean="0"/>
              <a:t>hectares</a:t>
            </a:r>
          </a:p>
          <a:p>
            <a:pPr marL="285750" indent="-285750">
              <a:buFont typeface="Wingdings" panose="05000000000000000000" pitchFamily="2" charset="2"/>
              <a:buChar char="q"/>
            </a:pPr>
            <a:r>
              <a:rPr lang="en-US" dirty="0" smtClean="0"/>
              <a:t>1 </a:t>
            </a:r>
            <a:r>
              <a:rPr lang="en-US" dirty="0" err="1" smtClean="0"/>
              <a:t>jeminu</a:t>
            </a:r>
            <a:r>
              <a:rPr lang="en-US" dirty="0" smtClean="0"/>
              <a:t> </a:t>
            </a:r>
          </a:p>
          <a:p>
            <a:pPr marL="285750" indent="-285750">
              <a:buFont typeface="Wingdings" panose="05000000000000000000" pitchFamily="2" charset="2"/>
              <a:buChar char="q"/>
            </a:pPr>
            <a:r>
              <a:rPr lang="en-US" dirty="0" smtClean="0"/>
              <a:t>1-2 plots </a:t>
            </a:r>
          </a:p>
          <a:p>
            <a:pPr marL="285750" indent="-285750">
              <a:buFont typeface="Wingdings" panose="05000000000000000000" pitchFamily="2" charset="2"/>
              <a:buChar char="q"/>
            </a:pPr>
            <a:r>
              <a:rPr lang="en-US" dirty="0" smtClean="0"/>
              <a:t>at </a:t>
            </a:r>
            <a:r>
              <a:rPr lang="en-US" dirty="0"/>
              <a:t>least one </a:t>
            </a:r>
            <a:r>
              <a:rPr lang="en-US" dirty="0" err="1" smtClean="0"/>
              <a:t>borewell</a:t>
            </a:r>
            <a:endParaRPr lang="en-US" dirty="0" smtClean="0"/>
          </a:p>
          <a:p>
            <a:pPr marL="285750" indent="-285750">
              <a:buFont typeface="Wingdings" panose="05000000000000000000" pitchFamily="2" charset="2"/>
              <a:buChar char="q"/>
            </a:pPr>
            <a:r>
              <a:rPr lang="en-US" dirty="0" smtClean="0"/>
              <a:t>67</a:t>
            </a:r>
            <a:r>
              <a:rPr lang="en-US" dirty="0"/>
              <a:t>% have experienced a failed </a:t>
            </a:r>
            <a:r>
              <a:rPr lang="en-US" dirty="0" err="1" smtClean="0"/>
              <a:t>borewell</a:t>
            </a:r>
            <a:endParaRPr lang="en-US" dirty="0" smtClean="0"/>
          </a:p>
          <a:p>
            <a:pPr marL="285750" indent="-285750">
              <a:buFont typeface="Wingdings" panose="05000000000000000000" pitchFamily="2" charset="2"/>
              <a:buChar char="q"/>
            </a:pPr>
            <a:r>
              <a:rPr lang="en-US" dirty="0" smtClean="0"/>
              <a:t>electricity </a:t>
            </a:r>
            <a:r>
              <a:rPr lang="en-US" dirty="0"/>
              <a:t>for pumping is less available </a:t>
            </a:r>
            <a:r>
              <a:rPr lang="en-US" dirty="0" smtClean="0"/>
              <a:t>than type 1</a:t>
            </a:r>
          </a:p>
          <a:p>
            <a:pPr marL="285750" indent="-285750">
              <a:buFont typeface="Wingdings" panose="05000000000000000000" pitchFamily="2" charset="2"/>
              <a:buChar char="q"/>
            </a:pPr>
            <a:r>
              <a:rPr lang="en-US" dirty="0" smtClean="0"/>
              <a:t>medium </a:t>
            </a:r>
            <a:r>
              <a:rPr lang="en-US" dirty="0"/>
              <a:t>to large expenses </a:t>
            </a:r>
            <a:endParaRPr lang="en-US" dirty="0" smtClean="0"/>
          </a:p>
          <a:p>
            <a:pPr marL="285750" indent="-285750">
              <a:buFont typeface="Wingdings" panose="05000000000000000000" pitchFamily="2" charset="2"/>
              <a:buChar char="q"/>
            </a:pPr>
            <a:r>
              <a:rPr lang="en-US" dirty="0" smtClean="0"/>
              <a:t>medium </a:t>
            </a:r>
            <a:r>
              <a:rPr lang="en-US" dirty="0"/>
              <a:t>to large incomes from selling </a:t>
            </a:r>
            <a:r>
              <a:rPr lang="en-US" dirty="0" smtClean="0"/>
              <a:t>crops</a:t>
            </a:r>
          </a:p>
          <a:p>
            <a:pPr marL="285750" indent="-285750">
              <a:buFont typeface="Wingdings" panose="05000000000000000000" pitchFamily="2" charset="2"/>
              <a:buChar char="q"/>
            </a:pPr>
            <a:r>
              <a:rPr lang="en-US" dirty="0"/>
              <a:t>diversified </a:t>
            </a:r>
            <a:r>
              <a:rPr lang="en-US" dirty="0" smtClean="0"/>
              <a:t>cropping </a:t>
            </a:r>
            <a:r>
              <a:rPr lang="en-US" dirty="0"/>
              <a:t>systems </a:t>
            </a:r>
            <a:r>
              <a:rPr lang="en-US" dirty="0" smtClean="0"/>
              <a:t>(mixing </a:t>
            </a:r>
            <a:r>
              <a:rPr lang="en-US" dirty="0"/>
              <a:t>irrigated and </a:t>
            </a:r>
            <a:r>
              <a:rPr lang="en-US" dirty="0" err="1"/>
              <a:t>rainfed</a:t>
            </a:r>
            <a:r>
              <a:rPr lang="en-US" dirty="0"/>
              <a:t> </a:t>
            </a:r>
            <a:r>
              <a:rPr lang="en-US" dirty="0" smtClean="0"/>
              <a:t>crops)</a:t>
            </a:r>
          </a:p>
          <a:p>
            <a:pPr marL="285750" indent="-285750">
              <a:buFont typeface="Wingdings" panose="05000000000000000000" pitchFamily="2" charset="2"/>
              <a:buChar char="q"/>
            </a:pPr>
            <a:r>
              <a:rPr lang="en-US" dirty="0" smtClean="0"/>
              <a:t>all </a:t>
            </a:r>
            <a:r>
              <a:rPr lang="en-US" dirty="0"/>
              <a:t>production </a:t>
            </a:r>
            <a:r>
              <a:rPr lang="en-US" dirty="0" smtClean="0"/>
              <a:t>in cash crops</a:t>
            </a:r>
            <a:endParaRPr lang="fr-FR" dirty="0"/>
          </a:p>
        </p:txBody>
      </p:sp>
      <p:sp>
        <p:nvSpPr>
          <p:cNvPr id="4" name="Rectangle 3"/>
          <p:cNvSpPr/>
          <p:nvPr/>
        </p:nvSpPr>
        <p:spPr>
          <a:xfrm>
            <a:off x="1259632" y="6239053"/>
            <a:ext cx="7200800"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Willaume</a:t>
            </a:r>
            <a:r>
              <a:rPr lang="en-US" sz="1200" dirty="0">
                <a:solidFill>
                  <a:schemeClr val="bg1"/>
                </a:solidFill>
              </a:rPr>
              <a:t>, M., </a:t>
            </a:r>
            <a:r>
              <a:rPr lang="en-US" sz="1200" dirty="0" err="1">
                <a:solidFill>
                  <a:schemeClr val="bg1"/>
                </a:solidFill>
              </a:rPr>
              <a:t>Leenhardt</a:t>
            </a:r>
            <a:r>
              <a:rPr lang="en-US" sz="1200" dirty="0">
                <a:solidFill>
                  <a:schemeClr val="bg1"/>
                </a:solidFill>
              </a:rPr>
              <a:t>, D., </a:t>
            </a:r>
            <a:r>
              <a:rPr lang="en-US" sz="1200" dirty="0" err="1">
                <a:solidFill>
                  <a:schemeClr val="bg1"/>
                </a:solidFill>
              </a:rPr>
              <a:t>Bergez</a:t>
            </a:r>
            <a:r>
              <a:rPr lang="en-US" sz="1200" dirty="0">
                <a:solidFill>
                  <a:schemeClr val="bg1"/>
                </a:solidFill>
              </a:rPr>
              <a:t>, J.E. (2016) Typology of farming systems for modeling water management issues in the semi-arid tropics (</a:t>
            </a:r>
            <a:r>
              <a:rPr lang="en-US" sz="1200" dirty="0" err="1">
                <a:solidFill>
                  <a:schemeClr val="bg1"/>
                </a:solidFill>
              </a:rPr>
              <a:t>Berambadi</a:t>
            </a:r>
            <a:r>
              <a:rPr lang="en-US" sz="1200" dirty="0">
                <a:solidFill>
                  <a:schemeClr val="bg1"/>
                </a:solidFill>
              </a:rPr>
              <a:t> watershed, India), </a:t>
            </a:r>
            <a:r>
              <a:rPr lang="en-US" sz="1200" i="1" dirty="0">
                <a:solidFill>
                  <a:schemeClr val="bg1"/>
                </a:solidFill>
              </a:rPr>
              <a:t>Water</a:t>
            </a:r>
            <a:r>
              <a:rPr lang="en-US" sz="1200" dirty="0">
                <a:solidFill>
                  <a:schemeClr val="bg1"/>
                </a:solidFill>
              </a:rPr>
              <a:t> (submitted)</a:t>
            </a:r>
            <a:endParaRPr lang="fr-FR" sz="1200" dirty="0">
              <a:solidFill>
                <a:schemeClr val="bg1"/>
              </a:solidFill>
            </a:endParaRPr>
          </a:p>
        </p:txBody>
      </p:sp>
    </p:spTree>
    <p:extLst>
      <p:ext uri="{BB962C8B-B14F-4D97-AF65-F5344CB8AC3E}">
        <p14:creationId xmlns:p14="http://schemas.microsoft.com/office/powerpoint/2010/main" val="2095460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84775"/>
          </a:xfrm>
          <a:prstGeom prst="rect">
            <a:avLst/>
          </a:prstGeom>
        </p:spPr>
        <p:txBody>
          <a:bodyPr wrap="square">
            <a:spAutoFit/>
          </a:bodyPr>
          <a:lstStyle/>
          <a:p>
            <a:pPr algn="ctr"/>
            <a:r>
              <a:rPr lang="en-US" sz="3200" b="1" dirty="0" smtClean="0">
                <a:solidFill>
                  <a:schemeClr val="accent3"/>
                </a:solidFill>
                <a:effectLst>
                  <a:outerShdw blurRad="38100" dist="38100" dir="2700000" algn="tl">
                    <a:srgbClr val="000000">
                      <a:alpha val="43137"/>
                    </a:srgbClr>
                  </a:outerShdw>
                </a:effectLst>
              </a:rPr>
              <a:t>TYPOLOGY OF FARMS</a:t>
            </a:r>
            <a:endParaRPr lang="fr-FR" sz="3200" b="1" dirty="0">
              <a:solidFill>
                <a:schemeClr val="accent3"/>
              </a:solidFill>
              <a:effectLst>
                <a:outerShdw blurRad="38100" dist="38100" dir="2700000" algn="tl">
                  <a:srgbClr val="000000">
                    <a:alpha val="43137"/>
                  </a:srgbClr>
                </a:outerShdw>
              </a:effectLst>
            </a:endParaRPr>
          </a:p>
        </p:txBody>
      </p:sp>
      <p:pic>
        <p:nvPicPr>
          <p:cNvPr id="5" name="Image 4"/>
          <p:cNvPicPr/>
          <p:nvPr/>
        </p:nvPicPr>
        <p:blipFill>
          <a:blip r:embed="rId3">
            <a:extLst>
              <a:ext uri="{28A0092B-C50C-407E-A947-70E740481C1C}">
                <a14:useLocalDpi xmlns:a14="http://schemas.microsoft.com/office/drawing/2010/main" val="0"/>
              </a:ext>
            </a:extLst>
          </a:blip>
          <a:stretch>
            <a:fillRect/>
          </a:stretch>
        </p:blipFill>
        <p:spPr>
          <a:xfrm>
            <a:off x="467544" y="908720"/>
            <a:ext cx="8496944" cy="4968551"/>
          </a:xfrm>
          <a:prstGeom prst="rect">
            <a:avLst/>
          </a:prstGeom>
        </p:spPr>
      </p:pic>
      <p:sp>
        <p:nvSpPr>
          <p:cNvPr id="4" name="Rectangle 3"/>
          <p:cNvSpPr/>
          <p:nvPr/>
        </p:nvSpPr>
        <p:spPr>
          <a:xfrm>
            <a:off x="1259632" y="6239053"/>
            <a:ext cx="7200800"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Willaume</a:t>
            </a:r>
            <a:r>
              <a:rPr lang="en-US" sz="1200" dirty="0">
                <a:solidFill>
                  <a:schemeClr val="bg1"/>
                </a:solidFill>
              </a:rPr>
              <a:t>, M., </a:t>
            </a:r>
            <a:r>
              <a:rPr lang="en-US" sz="1200" dirty="0" err="1">
                <a:solidFill>
                  <a:schemeClr val="bg1"/>
                </a:solidFill>
              </a:rPr>
              <a:t>Leenhardt</a:t>
            </a:r>
            <a:r>
              <a:rPr lang="en-US" sz="1200" dirty="0">
                <a:solidFill>
                  <a:schemeClr val="bg1"/>
                </a:solidFill>
              </a:rPr>
              <a:t>, D., </a:t>
            </a:r>
            <a:r>
              <a:rPr lang="en-US" sz="1200" dirty="0" err="1">
                <a:solidFill>
                  <a:schemeClr val="bg1"/>
                </a:solidFill>
              </a:rPr>
              <a:t>Bergez</a:t>
            </a:r>
            <a:r>
              <a:rPr lang="en-US" sz="1200" dirty="0">
                <a:solidFill>
                  <a:schemeClr val="bg1"/>
                </a:solidFill>
              </a:rPr>
              <a:t>, J.E. (2016) Typology of farming systems for modeling water management issues in the semi-arid tropics (</a:t>
            </a:r>
            <a:r>
              <a:rPr lang="en-US" sz="1200" dirty="0" err="1">
                <a:solidFill>
                  <a:schemeClr val="bg1"/>
                </a:solidFill>
              </a:rPr>
              <a:t>Berambadi</a:t>
            </a:r>
            <a:r>
              <a:rPr lang="en-US" sz="1200" dirty="0">
                <a:solidFill>
                  <a:schemeClr val="bg1"/>
                </a:solidFill>
              </a:rPr>
              <a:t> watershed, India), </a:t>
            </a:r>
            <a:r>
              <a:rPr lang="en-US" sz="1200" i="1" dirty="0">
                <a:solidFill>
                  <a:schemeClr val="bg1"/>
                </a:solidFill>
              </a:rPr>
              <a:t>Water</a:t>
            </a:r>
            <a:r>
              <a:rPr lang="en-US" sz="1200" dirty="0">
                <a:solidFill>
                  <a:schemeClr val="bg1"/>
                </a:solidFill>
              </a:rPr>
              <a:t> (submitted)</a:t>
            </a:r>
            <a:endParaRPr lang="fr-FR" sz="1200" dirty="0">
              <a:solidFill>
                <a:schemeClr val="bg1"/>
              </a:solidFill>
            </a:endParaRPr>
          </a:p>
        </p:txBody>
      </p:sp>
    </p:spTree>
    <p:extLst>
      <p:ext uri="{BB962C8B-B14F-4D97-AF65-F5344CB8AC3E}">
        <p14:creationId xmlns:p14="http://schemas.microsoft.com/office/powerpoint/2010/main" val="4236708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54694"/>
          </a:xfrm>
          <a:prstGeom prst="rect">
            <a:avLst/>
          </a:prstGeom>
        </p:spPr>
        <p:txBody>
          <a:bodyPr wrap="square">
            <a:spAutoFit/>
          </a:bodyPr>
          <a:lstStyle/>
          <a:p>
            <a:pPr algn="ctr">
              <a:lnSpc>
                <a:spcPct val="150000"/>
              </a:lnSpc>
            </a:pPr>
            <a:r>
              <a:rPr lang="en-US" sz="3200" b="1" smtClean="0">
                <a:solidFill>
                  <a:schemeClr val="accent3"/>
                </a:solidFill>
                <a:effectLst>
                  <a:outerShdw blurRad="38100" dist="38100" dir="2700000" algn="tl">
                    <a:srgbClr val="000000">
                      <a:alpha val="43137"/>
                    </a:srgbClr>
                  </a:outerShdw>
                </a:effectLst>
              </a:rPr>
              <a:t>DISCUSSION</a:t>
            </a:r>
            <a:endParaRPr lang="fr-FR" sz="3200" b="1" dirty="0">
              <a:solidFill>
                <a:schemeClr val="accent3"/>
              </a:solidFill>
              <a:effectLst>
                <a:outerShdw blurRad="38100" dist="38100" dir="2700000" algn="tl">
                  <a:srgbClr val="000000">
                    <a:alpha val="43137"/>
                  </a:srgbClr>
                </a:outerShdw>
              </a:effectLst>
            </a:endParaRPr>
          </a:p>
        </p:txBody>
      </p:sp>
      <p:sp>
        <p:nvSpPr>
          <p:cNvPr id="13" name="Rectangle 12"/>
          <p:cNvSpPr/>
          <p:nvPr/>
        </p:nvSpPr>
        <p:spPr>
          <a:xfrm>
            <a:off x="611560" y="1108769"/>
            <a:ext cx="7992888" cy="5355312"/>
          </a:xfrm>
          <a:prstGeom prst="rect">
            <a:avLst/>
          </a:prstGeom>
        </p:spPr>
        <p:txBody>
          <a:bodyPr wrap="square">
            <a:spAutoFit/>
          </a:bodyPr>
          <a:lstStyle/>
          <a:p>
            <a:pPr marL="1200150" lvl="2" indent="-285750">
              <a:buFont typeface="Arial" panose="020B0604020202020204" pitchFamily="34" charset="0"/>
              <a:buChar char="•"/>
              <a:defRPr/>
            </a:pPr>
            <a:endParaRPr lang="en-US" i="1" dirty="0" smtClean="0"/>
          </a:p>
          <a:p>
            <a:pPr>
              <a:defRPr/>
            </a:pPr>
            <a:r>
              <a:rPr lang="en-US" dirty="0"/>
              <a:t>Farm typologies </a:t>
            </a:r>
            <a:endParaRPr lang="en-US" dirty="0" smtClean="0"/>
          </a:p>
          <a:p>
            <a:pPr marL="285750" indent="-285750">
              <a:buFont typeface="Wingdings" panose="05000000000000000000" pitchFamily="2" charset="2"/>
              <a:buChar char="q"/>
              <a:defRPr/>
            </a:pPr>
            <a:r>
              <a:rPr lang="en-US" dirty="0" smtClean="0"/>
              <a:t>representing </a:t>
            </a:r>
            <a:r>
              <a:rPr lang="en-US" dirty="0"/>
              <a:t>while also simplifying the diversity of farms in a large </a:t>
            </a:r>
            <a:r>
              <a:rPr lang="en-US" dirty="0" smtClean="0"/>
              <a:t>area</a:t>
            </a:r>
          </a:p>
          <a:p>
            <a:pPr marL="285750" indent="-285750">
              <a:buFont typeface="Wingdings" panose="05000000000000000000" pitchFamily="2" charset="2"/>
              <a:buChar char="q"/>
              <a:defRPr/>
            </a:pPr>
            <a:r>
              <a:rPr lang="en-US" dirty="0" smtClean="0"/>
              <a:t>effectively </a:t>
            </a:r>
            <a:r>
              <a:rPr lang="en-US" dirty="0"/>
              <a:t>represent the heterogeneity of farmers’ objectives and socio-eco-agronomic conditions relative to their decision-making processes regarding farm </a:t>
            </a:r>
            <a:r>
              <a:rPr lang="en-US" dirty="0" smtClean="0"/>
              <a:t>management</a:t>
            </a:r>
          </a:p>
          <a:p>
            <a:pPr marL="285750" indent="-285750">
              <a:buFont typeface="Wingdings" panose="05000000000000000000" pitchFamily="2" charset="2"/>
              <a:buChar char="q"/>
              <a:defRPr/>
            </a:pPr>
            <a:endParaRPr lang="en-US" dirty="0" smtClean="0"/>
          </a:p>
          <a:p>
            <a:pPr>
              <a:defRPr/>
            </a:pPr>
            <a:r>
              <a:rPr lang="en-US" dirty="0" smtClean="0"/>
              <a:t>Farm-type </a:t>
            </a:r>
            <a:r>
              <a:rPr lang="en-US" dirty="0"/>
              <a:t>locations </a:t>
            </a:r>
            <a:endParaRPr lang="en-US" dirty="0" smtClean="0"/>
          </a:p>
          <a:p>
            <a:pPr marL="285750" indent="-285750">
              <a:buFont typeface="Wingdings" panose="05000000000000000000" pitchFamily="2" charset="2"/>
              <a:buChar char="q"/>
              <a:defRPr/>
            </a:pPr>
            <a:r>
              <a:rPr lang="en-US" dirty="0" smtClean="0"/>
              <a:t>east-west gradient  (more </a:t>
            </a:r>
            <a:r>
              <a:rPr lang="en-US" dirty="0"/>
              <a:t>irrigated farms in the east </a:t>
            </a:r>
            <a:r>
              <a:rPr lang="en-US" dirty="0" smtClean="0"/>
              <a:t>; </a:t>
            </a:r>
            <a:r>
              <a:rPr lang="en-US" dirty="0"/>
              <a:t>more </a:t>
            </a:r>
            <a:r>
              <a:rPr lang="en-US" dirty="0" err="1"/>
              <a:t>rainfed</a:t>
            </a:r>
            <a:r>
              <a:rPr lang="en-US" dirty="0"/>
              <a:t> farms in the </a:t>
            </a:r>
            <a:r>
              <a:rPr lang="en-US" dirty="0" smtClean="0"/>
              <a:t>west)</a:t>
            </a:r>
          </a:p>
          <a:p>
            <a:pPr>
              <a:defRPr/>
            </a:pPr>
            <a:endParaRPr lang="en-US" dirty="0"/>
          </a:p>
          <a:p>
            <a:pPr>
              <a:defRPr/>
            </a:pPr>
            <a:r>
              <a:rPr lang="en-US" dirty="0" smtClean="0"/>
              <a:t>Generic study methodology</a:t>
            </a:r>
          </a:p>
          <a:p>
            <a:pPr>
              <a:defRPr/>
            </a:pPr>
            <a:endParaRPr lang="en-US" dirty="0" smtClean="0"/>
          </a:p>
          <a:p>
            <a:pPr>
              <a:defRPr/>
            </a:pPr>
            <a:r>
              <a:rPr lang="en-US" dirty="0" smtClean="0"/>
              <a:t>Study’s results</a:t>
            </a:r>
          </a:p>
          <a:p>
            <a:pPr marL="285750" indent="-285750">
              <a:buFont typeface="Wingdings" panose="05000000000000000000" pitchFamily="2" charset="2"/>
              <a:buChar char="q"/>
              <a:defRPr/>
            </a:pPr>
            <a:r>
              <a:rPr lang="en-US" dirty="0" smtClean="0"/>
              <a:t>specific </a:t>
            </a:r>
            <a:r>
              <a:rPr lang="en-US" dirty="0"/>
              <a:t>to its purpose and study </a:t>
            </a:r>
            <a:r>
              <a:rPr lang="en-US" dirty="0" smtClean="0"/>
              <a:t>area</a:t>
            </a:r>
          </a:p>
          <a:p>
            <a:pPr marL="285750" indent="-285750">
              <a:buFont typeface="Wingdings" panose="05000000000000000000" pitchFamily="2" charset="2"/>
              <a:buChar char="q"/>
              <a:defRPr/>
            </a:pPr>
            <a:r>
              <a:rPr lang="en-US" dirty="0" smtClean="0"/>
              <a:t>farm </a:t>
            </a:r>
            <a:r>
              <a:rPr lang="en-US" dirty="0"/>
              <a:t>types identified cannot necessarily be extrapolated to a larger context outside the </a:t>
            </a:r>
            <a:r>
              <a:rPr lang="en-US" dirty="0" err="1"/>
              <a:t>Berambadi</a:t>
            </a:r>
            <a:r>
              <a:rPr lang="en-US" dirty="0"/>
              <a:t> </a:t>
            </a:r>
            <a:r>
              <a:rPr lang="en-US" dirty="0" smtClean="0"/>
              <a:t>watershed</a:t>
            </a:r>
          </a:p>
          <a:p>
            <a:pPr lvl="2">
              <a:defRPr/>
            </a:pPr>
            <a:endParaRPr lang="en-US" i="1" dirty="0" smtClean="0"/>
          </a:p>
          <a:p>
            <a:pPr marL="1200150" lvl="2" indent="-285750">
              <a:buFont typeface="Arial" panose="020B0604020202020204" pitchFamily="34" charset="0"/>
              <a:buChar char="•"/>
              <a:defRPr/>
            </a:pPr>
            <a:endParaRPr lang="en-US" i="1" dirty="0"/>
          </a:p>
        </p:txBody>
      </p:sp>
      <p:sp>
        <p:nvSpPr>
          <p:cNvPr id="4" name="Rectangle 3"/>
          <p:cNvSpPr/>
          <p:nvPr/>
        </p:nvSpPr>
        <p:spPr>
          <a:xfrm>
            <a:off x="1259632" y="6239053"/>
            <a:ext cx="7200800"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Willaume</a:t>
            </a:r>
            <a:r>
              <a:rPr lang="en-US" sz="1200" dirty="0">
                <a:solidFill>
                  <a:schemeClr val="bg1"/>
                </a:solidFill>
              </a:rPr>
              <a:t>, M., </a:t>
            </a:r>
            <a:r>
              <a:rPr lang="en-US" sz="1200" dirty="0" err="1">
                <a:solidFill>
                  <a:schemeClr val="bg1"/>
                </a:solidFill>
              </a:rPr>
              <a:t>Leenhardt</a:t>
            </a:r>
            <a:r>
              <a:rPr lang="en-US" sz="1200" dirty="0">
                <a:solidFill>
                  <a:schemeClr val="bg1"/>
                </a:solidFill>
              </a:rPr>
              <a:t>, D., </a:t>
            </a:r>
            <a:r>
              <a:rPr lang="en-US" sz="1200" dirty="0" err="1">
                <a:solidFill>
                  <a:schemeClr val="bg1"/>
                </a:solidFill>
              </a:rPr>
              <a:t>Bergez</a:t>
            </a:r>
            <a:r>
              <a:rPr lang="en-US" sz="1200" dirty="0">
                <a:solidFill>
                  <a:schemeClr val="bg1"/>
                </a:solidFill>
              </a:rPr>
              <a:t>, J.E. (2016) Typology of farming systems for modeling water management issues in the semi-arid tropics (</a:t>
            </a:r>
            <a:r>
              <a:rPr lang="en-US" sz="1200" dirty="0" err="1">
                <a:solidFill>
                  <a:schemeClr val="bg1"/>
                </a:solidFill>
              </a:rPr>
              <a:t>Berambadi</a:t>
            </a:r>
            <a:r>
              <a:rPr lang="en-US" sz="1200" dirty="0">
                <a:solidFill>
                  <a:schemeClr val="bg1"/>
                </a:solidFill>
              </a:rPr>
              <a:t> watershed, India), </a:t>
            </a:r>
            <a:r>
              <a:rPr lang="en-US" sz="1200" i="1" dirty="0">
                <a:solidFill>
                  <a:schemeClr val="bg1"/>
                </a:solidFill>
              </a:rPr>
              <a:t>Water</a:t>
            </a:r>
            <a:r>
              <a:rPr lang="en-US" sz="1200" dirty="0">
                <a:solidFill>
                  <a:schemeClr val="bg1"/>
                </a:solidFill>
              </a:rPr>
              <a:t> (submitted)</a:t>
            </a:r>
            <a:endParaRPr lang="fr-FR" sz="1200" dirty="0">
              <a:solidFill>
                <a:schemeClr val="bg1"/>
              </a:solidFill>
            </a:endParaRPr>
          </a:p>
        </p:txBody>
      </p:sp>
    </p:spTree>
    <p:extLst>
      <p:ext uri="{BB962C8B-B14F-4D97-AF65-F5344CB8AC3E}">
        <p14:creationId xmlns:p14="http://schemas.microsoft.com/office/powerpoint/2010/main" val="2254478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CONCLUSION</a:t>
            </a:r>
            <a:endParaRPr lang="fr-FR" sz="3200" b="1" dirty="0">
              <a:solidFill>
                <a:schemeClr val="accent3"/>
              </a:solidFill>
              <a:effectLst>
                <a:outerShdw blurRad="38100" dist="38100" dir="2700000" algn="tl">
                  <a:srgbClr val="000000">
                    <a:alpha val="43137"/>
                  </a:srgbClr>
                </a:outerShdw>
              </a:effectLst>
            </a:endParaRPr>
          </a:p>
        </p:txBody>
      </p:sp>
      <p:sp>
        <p:nvSpPr>
          <p:cNvPr id="4" name="Rectangle 3"/>
          <p:cNvSpPr/>
          <p:nvPr/>
        </p:nvSpPr>
        <p:spPr>
          <a:xfrm>
            <a:off x="611560" y="922382"/>
            <a:ext cx="7992888" cy="6786473"/>
          </a:xfrm>
          <a:prstGeom prst="rect">
            <a:avLst/>
          </a:prstGeom>
        </p:spPr>
        <p:txBody>
          <a:bodyPr wrap="square">
            <a:spAutoFit/>
          </a:bodyPr>
          <a:lstStyle/>
          <a:p>
            <a:pPr marL="0" lvl="2">
              <a:defRPr/>
            </a:pPr>
            <a:r>
              <a:rPr lang="en-US" dirty="0" smtClean="0"/>
              <a:t>Typology based </a:t>
            </a:r>
            <a:r>
              <a:rPr lang="en-US" dirty="0"/>
              <a:t>on farming context, farm performances and farming </a:t>
            </a:r>
            <a:r>
              <a:rPr lang="en-US" dirty="0" smtClean="0"/>
              <a:t>practices</a:t>
            </a:r>
          </a:p>
          <a:p>
            <a:pPr marL="285750" lvl="2" indent="-285750">
              <a:buFont typeface="Wingdings" panose="05000000000000000000" pitchFamily="2" charset="2"/>
              <a:buChar char="q"/>
              <a:defRPr/>
            </a:pPr>
            <a:r>
              <a:rPr lang="en-US" dirty="0" smtClean="0"/>
              <a:t>Farm type 1 - </a:t>
            </a:r>
            <a:r>
              <a:rPr lang="en-US" dirty="0"/>
              <a:t>large diversified and </a:t>
            </a:r>
            <a:r>
              <a:rPr lang="en-US" dirty="0" err="1"/>
              <a:t>productivist</a:t>
            </a:r>
            <a:r>
              <a:rPr lang="en-US" dirty="0"/>
              <a:t> farms </a:t>
            </a:r>
            <a:r>
              <a:rPr lang="en-US" dirty="0" smtClean="0"/>
              <a:t>- center </a:t>
            </a:r>
            <a:r>
              <a:rPr lang="en-US" dirty="0"/>
              <a:t>of the </a:t>
            </a:r>
            <a:r>
              <a:rPr lang="en-US" dirty="0" smtClean="0"/>
              <a:t>watershed</a:t>
            </a:r>
          </a:p>
          <a:p>
            <a:pPr marL="285750" lvl="2" indent="-285750">
              <a:buFont typeface="Wingdings" panose="05000000000000000000" pitchFamily="2" charset="2"/>
              <a:buChar char="q"/>
              <a:defRPr/>
            </a:pPr>
            <a:r>
              <a:rPr lang="en-US" dirty="0" smtClean="0"/>
              <a:t>Farm type 2 - small </a:t>
            </a:r>
            <a:r>
              <a:rPr lang="en-US" dirty="0"/>
              <a:t>and marginal </a:t>
            </a:r>
            <a:r>
              <a:rPr lang="en-US" dirty="0" err="1"/>
              <a:t>rainfed</a:t>
            </a:r>
            <a:r>
              <a:rPr lang="en-US" dirty="0"/>
              <a:t> farms </a:t>
            </a:r>
            <a:r>
              <a:rPr lang="en-US" dirty="0" smtClean="0"/>
              <a:t>– center/western parts</a:t>
            </a:r>
          </a:p>
          <a:p>
            <a:pPr marL="285750" lvl="2" indent="-285750">
              <a:buFont typeface="Wingdings" panose="05000000000000000000" pitchFamily="2" charset="2"/>
              <a:buChar char="q"/>
              <a:defRPr/>
            </a:pPr>
            <a:r>
              <a:rPr lang="en-US" dirty="0" smtClean="0"/>
              <a:t>Farm type 3 - small </a:t>
            </a:r>
            <a:r>
              <a:rPr lang="en-US" dirty="0"/>
              <a:t>irrigable marketing farms </a:t>
            </a:r>
            <a:r>
              <a:rPr lang="en-US" dirty="0" smtClean="0"/>
              <a:t>- eastern parts</a:t>
            </a:r>
          </a:p>
          <a:p>
            <a:pPr marL="285750" lvl="2" indent="-285750">
              <a:buFont typeface="Wingdings" panose="05000000000000000000" pitchFamily="2" charset="2"/>
              <a:buChar char="q"/>
              <a:defRPr/>
            </a:pPr>
            <a:endParaRPr lang="en-US" dirty="0"/>
          </a:p>
          <a:p>
            <a:pPr marL="0" lvl="2">
              <a:defRPr/>
            </a:pPr>
            <a:r>
              <a:rPr lang="en-US" dirty="0" smtClean="0"/>
              <a:t>Typology and simulation model</a:t>
            </a:r>
          </a:p>
          <a:p>
            <a:pPr marL="285750" lvl="2" indent="-285750">
              <a:buFont typeface="Wingdings" panose="05000000000000000000" pitchFamily="2" charset="2"/>
              <a:buChar char="q"/>
              <a:defRPr/>
            </a:pPr>
            <a:r>
              <a:rPr lang="en-US" dirty="0" smtClean="0"/>
              <a:t> typology </a:t>
            </a:r>
            <a:r>
              <a:rPr lang="en-US" dirty="0"/>
              <a:t>can be used in simulation models to predict impacts of climate </a:t>
            </a:r>
            <a:r>
              <a:rPr lang="en-US" dirty="0" smtClean="0"/>
              <a:t>change on </a:t>
            </a:r>
            <a:r>
              <a:rPr lang="en-US" dirty="0"/>
              <a:t>farming practices and the groundwater </a:t>
            </a:r>
            <a:r>
              <a:rPr lang="en-US" dirty="0" smtClean="0"/>
              <a:t>level</a:t>
            </a:r>
          </a:p>
          <a:p>
            <a:pPr marL="285750" lvl="2" indent="-285750">
              <a:buFont typeface="Wingdings" panose="05000000000000000000" pitchFamily="2" charset="2"/>
              <a:buChar char="q"/>
              <a:defRPr/>
            </a:pPr>
            <a:r>
              <a:rPr lang="en-US" dirty="0"/>
              <a:t>s</a:t>
            </a:r>
            <a:r>
              <a:rPr lang="en-US" dirty="0" smtClean="0"/>
              <a:t>uch </a:t>
            </a:r>
            <a:r>
              <a:rPr lang="en-US" dirty="0"/>
              <a:t>simulation models are useful to test </a:t>
            </a:r>
            <a:r>
              <a:rPr lang="en-US" dirty="0" smtClean="0"/>
              <a:t>policies</a:t>
            </a:r>
          </a:p>
          <a:p>
            <a:pPr marL="0" lvl="2">
              <a:defRPr/>
            </a:pPr>
            <a:endParaRPr lang="en-US" dirty="0" smtClean="0"/>
          </a:p>
          <a:p>
            <a:pPr>
              <a:defRPr/>
            </a:pPr>
            <a:r>
              <a:rPr lang="en-US" dirty="0" smtClean="0"/>
              <a:t>Example of two scenarios </a:t>
            </a:r>
            <a:r>
              <a:rPr lang="en-US" dirty="0"/>
              <a:t>for the watershed</a:t>
            </a:r>
          </a:p>
          <a:p>
            <a:pPr marL="285750" indent="-285750">
              <a:buFont typeface="Wingdings" panose="05000000000000000000" pitchFamily="2" charset="2"/>
              <a:buChar char="q"/>
              <a:defRPr/>
            </a:pPr>
            <a:r>
              <a:rPr lang="en-US" sz="1600" dirty="0"/>
              <a:t>Farmers (especially type 1 and 3) continue to maximize profits by producing high water-demanding crops and cash crops</a:t>
            </a:r>
          </a:p>
          <a:p>
            <a:pPr marL="285750" indent="-285750">
              <a:buFont typeface="Wingdings" panose="05000000000000000000" pitchFamily="2" charset="2"/>
              <a:buChar char="q"/>
              <a:defRPr/>
            </a:pPr>
            <a:r>
              <a:rPr lang="en-US" sz="1600" dirty="0"/>
              <a:t>irrigation technology spread toward the west - convert type 2 into type 3</a:t>
            </a:r>
          </a:p>
          <a:p>
            <a:pPr marL="0" lvl="2">
              <a:defRPr/>
            </a:pPr>
            <a:endParaRPr lang="en-US" dirty="0" smtClean="0"/>
          </a:p>
          <a:p>
            <a:pPr marL="285750" lvl="2" indent="-285750">
              <a:buFont typeface="Wingdings" panose="05000000000000000000" pitchFamily="2" charset="2"/>
              <a:buChar char="q"/>
              <a:defRPr/>
            </a:pPr>
            <a:endParaRPr lang="en-US" sz="900" i="1" dirty="0"/>
          </a:p>
          <a:p>
            <a:pPr marL="285750" lvl="2" indent="-285750">
              <a:buFont typeface="Wingdings" panose="05000000000000000000" pitchFamily="2" charset="2"/>
              <a:buChar char="q"/>
              <a:defRPr/>
            </a:pPr>
            <a:endParaRPr lang="en-US" sz="900" i="1" dirty="0" smtClean="0"/>
          </a:p>
          <a:p>
            <a:pPr marL="285750" lvl="2" indent="-285750">
              <a:buFont typeface="Wingdings" panose="05000000000000000000" pitchFamily="2" charset="2"/>
              <a:buChar char="q"/>
              <a:defRPr/>
            </a:pPr>
            <a:endParaRPr lang="en-US" sz="900" i="1" dirty="0"/>
          </a:p>
          <a:p>
            <a:pPr marL="285750" lvl="2" indent="-285750">
              <a:buFont typeface="Wingdings" panose="05000000000000000000" pitchFamily="2" charset="2"/>
              <a:buChar char="q"/>
              <a:defRPr/>
            </a:pPr>
            <a:endParaRPr lang="en-US" sz="900" i="1" dirty="0" smtClean="0"/>
          </a:p>
          <a:p>
            <a:pPr marL="285750" lvl="2" indent="-285750">
              <a:buFont typeface="Wingdings" panose="05000000000000000000" pitchFamily="2" charset="2"/>
              <a:buChar char="q"/>
              <a:defRPr/>
            </a:pPr>
            <a:endParaRPr lang="en-US" sz="900" i="1" dirty="0"/>
          </a:p>
          <a:p>
            <a:pPr marL="285750" lvl="2" indent="-285750">
              <a:buFont typeface="Wingdings" panose="05000000000000000000" pitchFamily="2" charset="2"/>
              <a:buChar char="q"/>
              <a:defRPr/>
            </a:pPr>
            <a:endParaRPr lang="en-US" sz="900" i="1" dirty="0" smtClean="0"/>
          </a:p>
          <a:p>
            <a:pPr marL="285750" lvl="2" indent="-285750">
              <a:buFont typeface="Wingdings" panose="05000000000000000000" pitchFamily="2" charset="2"/>
              <a:buChar char="q"/>
              <a:defRPr/>
            </a:pPr>
            <a:endParaRPr lang="en-US" sz="900" i="1" dirty="0"/>
          </a:p>
          <a:p>
            <a:pPr marL="285750" lvl="2" indent="-285750">
              <a:buFont typeface="Wingdings" panose="05000000000000000000" pitchFamily="2" charset="2"/>
              <a:buChar char="q"/>
              <a:defRPr/>
            </a:pPr>
            <a:endParaRPr lang="en-US" sz="900" i="1" dirty="0" smtClean="0"/>
          </a:p>
          <a:p>
            <a:pPr marL="285750" lvl="2" indent="-285750">
              <a:buFont typeface="Wingdings" panose="05000000000000000000" pitchFamily="2" charset="2"/>
              <a:buChar char="q"/>
              <a:defRPr/>
            </a:pPr>
            <a:endParaRPr lang="en-US" sz="900" i="1" dirty="0"/>
          </a:p>
          <a:p>
            <a:pPr marL="285750" lvl="2" indent="-285750">
              <a:buFont typeface="Wingdings" panose="05000000000000000000" pitchFamily="2" charset="2"/>
              <a:buChar char="q"/>
              <a:defRPr/>
            </a:pPr>
            <a:endParaRPr lang="en-US" sz="900" i="1" dirty="0" smtClean="0"/>
          </a:p>
          <a:p>
            <a:pPr marL="285750" lvl="2" indent="-285750">
              <a:buFont typeface="Wingdings" panose="05000000000000000000" pitchFamily="2" charset="2"/>
              <a:buChar char="q"/>
              <a:defRPr/>
            </a:pPr>
            <a:endParaRPr lang="en-US" sz="900" i="1" dirty="0"/>
          </a:p>
          <a:p>
            <a:pPr marL="285750" lvl="2" indent="-285750">
              <a:buFont typeface="Wingdings" panose="05000000000000000000" pitchFamily="2" charset="2"/>
              <a:buChar char="q"/>
              <a:defRPr/>
            </a:pPr>
            <a:endParaRPr lang="en-US" sz="900" i="1" dirty="0" smtClean="0"/>
          </a:p>
          <a:p>
            <a:pPr marL="285750" lvl="2" indent="-285750">
              <a:buFont typeface="Wingdings" panose="05000000000000000000" pitchFamily="2" charset="2"/>
              <a:buChar char="q"/>
              <a:defRPr/>
            </a:pPr>
            <a:endParaRPr lang="en-US" sz="900" i="1" dirty="0"/>
          </a:p>
          <a:p>
            <a:pPr marL="285750" lvl="2" indent="-285750">
              <a:buFont typeface="Wingdings" panose="05000000000000000000" pitchFamily="2" charset="2"/>
              <a:buChar char="q"/>
              <a:defRPr/>
            </a:pPr>
            <a:endParaRPr lang="en-US" sz="900" i="1" dirty="0" smtClean="0"/>
          </a:p>
          <a:p>
            <a:pPr marL="285750" lvl="2" indent="-285750">
              <a:buFont typeface="Wingdings" panose="05000000000000000000" pitchFamily="2" charset="2"/>
              <a:buChar char="q"/>
              <a:defRPr/>
            </a:pPr>
            <a:endParaRPr lang="en-US" sz="900" i="1" dirty="0"/>
          </a:p>
          <a:p>
            <a:pPr marL="285750" lvl="2" indent="-285750">
              <a:buFont typeface="Wingdings" panose="05000000000000000000" pitchFamily="2" charset="2"/>
              <a:buChar char="q"/>
              <a:defRPr/>
            </a:pPr>
            <a:endParaRPr lang="en-US" sz="900" i="1" dirty="0" smtClean="0"/>
          </a:p>
          <a:p>
            <a:pPr marL="285750" lvl="2" indent="-285750">
              <a:buFont typeface="Wingdings" panose="05000000000000000000" pitchFamily="2" charset="2"/>
              <a:buChar char="q"/>
              <a:defRPr/>
            </a:pPr>
            <a:endParaRPr lang="en-US" sz="900" i="1" dirty="0"/>
          </a:p>
          <a:p>
            <a:pPr algn="ctr">
              <a:defRPr/>
            </a:pPr>
            <a:r>
              <a:rPr lang="en-US" dirty="0" smtClean="0"/>
              <a:t>Contact: marion.robert@toulouse.inra.fr</a:t>
            </a:r>
            <a:endParaRPr lang="fr-FR" dirty="0" smtClean="0"/>
          </a:p>
        </p:txBody>
      </p:sp>
      <p:sp>
        <p:nvSpPr>
          <p:cNvPr id="5" name="Rectangle 4"/>
          <p:cNvSpPr/>
          <p:nvPr/>
        </p:nvSpPr>
        <p:spPr>
          <a:xfrm>
            <a:off x="575556" y="5057308"/>
            <a:ext cx="7992888" cy="1107996"/>
          </a:xfrm>
          <a:prstGeom prst="rect">
            <a:avLst/>
          </a:prstGeom>
        </p:spPr>
        <p:txBody>
          <a:bodyPr wrap="square">
            <a:spAutoFit/>
          </a:bodyPr>
          <a:lstStyle/>
          <a:p>
            <a:pPr algn="just"/>
            <a:r>
              <a:rPr lang="en-US" sz="1100" b="1" cap="small" dirty="0"/>
              <a:t>Acknowledgements</a:t>
            </a:r>
            <a:endParaRPr lang="fr-FR" sz="1100" b="1" cap="small" dirty="0"/>
          </a:p>
          <a:p>
            <a:pPr algn="just"/>
            <a:r>
              <a:rPr lang="en-US" sz="1100" dirty="0"/>
              <a:t>This study was funded by the Indo-French Centre for the Promotion of Advanced Research (CEFIPRA), the INRA flagship program on Adaptation to Climate Change of Agriculture and Forest (ACCAF), the Doctoral School of the University of Toulouse (EDT) and ORE BVET (http://bvet.obs-mip.fr). We are grateful to all the experts, farmers, and trainees who helped implement the method. We are also very grateful for the help and hard work of the field team. Particular thoughts go to </a:t>
            </a:r>
            <a:r>
              <a:rPr lang="en-US" sz="1100" dirty="0" err="1"/>
              <a:t>Jarayma</a:t>
            </a:r>
            <a:r>
              <a:rPr lang="en-US" sz="1100" dirty="0"/>
              <a:t> and his family, to whom we convey my sincere condolences.</a:t>
            </a:r>
            <a:endParaRPr lang="fr-FR" sz="1100" dirty="0"/>
          </a:p>
        </p:txBody>
      </p:sp>
      <p:cxnSp>
        <p:nvCxnSpPr>
          <p:cNvPr id="7" name="Connecteur droit 6"/>
          <p:cNvCxnSpPr/>
          <p:nvPr/>
        </p:nvCxnSpPr>
        <p:spPr>
          <a:xfrm>
            <a:off x="395536" y="5085184"/>
            <a:ext cx="8280920" cy="0"/>
          </a:xfrm>
          <a:prstGeom prst="line">
            <a:avLst/>
          </a:prstGeom>
        </p:spPr>
        <p:style>
          <a:lnRef idx="1">
            <a:schemeClr val="dk1"/>
          </a:lnRef>
          <a:fillRef idx="0">
            <a:schemeClr val="dk1"/>
          </a:fillRef>
          <a:effectRef idx="0">
            <a:schemeClr val="dk1"/>
          </a:effectRef>
          <a:fontRef idx="minor">
            <a:schemeClr val="tx1"/>
          </a:fontRef>
        </p:style>
      </p:cxnSp>
      <p:sp>
        <p:nvSpPr>
          <p:cNvPr id="6" name="Rectangle 5"/>
          <p:cNvSpPr/>
          <p:nvPr/>
        </p:nvSpPr>
        <p:spPr>
          <a:xfrm>
            <a:off x="1259632" y="6239053"/>
            <a:ext cx="7200800"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Willaume</a:t>
            </a:r>
            <a:r>
              <a:rPr lang="en-US" sz="1200" dirty="0">
                <a:solidFill>
                  <a:schemeClr val="bg1"/>
                </a:solidFill>
              </a:rPr>
              <a:t>, M., </a:t>
            </a:r>
            <a:r>
              <a:rPr lang="en-US" sz="1200" dirty="0" err="1">
                <a:solidFill>
                  <a:schemeClr val="bg1"/>
                </a:solidFill>
              </a:rPr>
              <a:t>Leenhardt</a:t>
            </a:r>
            <a:r>
              <a:rPr lang="en-US" sz="1200" dirty="0">
                <a:solidFill>
                  <a:schemeClr val="bg1"/>
                </a:solidFill>
              </a:rPr>
              <a:t>, D., </a:t>
            </a:r>
            <a:r>
              <a:rPr lang="en-US" sz="1200" dirty="0" err="1">
                <a:solidFill>
                  <a:schemeClr val="bg1"/>
                </a:solidFill>
              </a:rPr>
              <a:t>Bergez</a:t>
            </a:r>
            <a:r>
              <a:rPr lang="en-US" sz="1200" dirty="0">
                <a:solidFill>
                  <a:schemeClr val="bg1"/>
                </a:solidFill>
              </a:rPr>
              <a:t>, J.E. (2016) Typology of farming systems for modeling water management issues in the semi-arid tropics (</a:t>
            </a:r>
            <a:r>
              <a:rPr lang="en-US" sz="1200" dirty="0" err="1">
                <a:solidFill>
                  <a:schemeClr val="bg1"/>
                </a:solidFill>
              </a:rPr>
              <a:t>Berambadi</a:t>
            </a:r>
            <a:r>
              <a:rPr lang="en-US" sz="1200" dirty="0">
                <a:solidFill>
                  <a:schemeClr val="bg1"/>
                </a:solidFill>
              </a:rPr>
              <a:t> watershed, India), </a:t>
            </a:r>
            <a:r>
              <a:rPr lang="en-US" sz="1200" i="1" dirty="0">
                <a:solidFill>
                  <a:schemeClr val="bg1"/>
                </a:solidFill>
              </a:rPr>
              <a:t>Water</a:t>
            </a:r>
            <a:r>
              <a:rPr lang="en-US" sz="1200" dirty="0">
                <a:solidFill>
                  <a:schemeClr val="bg1"/>
                </a:solidFill>
              </a:rPr>
              <a:t> (submitted)</a:t>
            </a:r>
            <a:endParaRPr lang="fr-FR" sz="1200" dirty="0">
              <a:solidFill>
                <a:schemeClr val="bg1"/>
              </a:solidFill>
            </a:endParaRPr>
          </a:p>
        </p:txBody>
      </p:sp>
    </p:spTree>
    <p:extLst>
      <p:ext uri="{BB962C8B-B14F-4D97-AF65-F5344CB8AC3E}">
        <p14:creationId xmlns:p14="http://schemas.microsoft.com/office/powerpoint/2010/main" val="173853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081154"/>
            <a:ext cx="9180512" cy="707886"/>
          </a:xfrm>
          <a:prstGeom prst="rect">
            <a:avLst/>
          </a:prstGeom>
          <a:noFill/>
        </p:spPr>
        <p:txBody>
          <a:bodyPr wrap="square" rtlCol="0">
            <a:spAutoFit/>
          </a:bodyPr>
          <a:lstStyle/>
          <a:p>
            <a:pPr algn="ctr"/>
            <a:r>
              <a:rPr lang="fr-FR" sz="4000" dirty="0" err="1" smtClean="0">
                <a:solidFill>
                  <a:schemeClr val="bg1"/>
                </a:solidFill>
              </a:rPr>
              <a:t>Thank</a:t>
            </a:r>
            <a:r>
              <a:rPr lang="fr-FR" sz="4000" dirty="0" smtClean="0">
                <a:solidFill>
                  <a:schemeClr val="bg1"/>
                </a:solidFill>
              </a:rPr>
              <a:t> </a:t>
            </a:r>
            <a:r>
              <a:rPr lang="fr-FR" sz="4000" dirty="0" err="1" smtClean="0">
                <a:solidFill>
                  <a:schemeClr val="bg1"/>
                </a:solidFill>
              </a:rPr>
              <a:t>you</a:t>
            </a:r>
            <a:r>
              <a:rPr lang="fr-FR" sz="4000" dirty="0" smtClean="0">
                <a:solidFill>
                  <a:schemeClr val="bg1"/>
                </a:solidFill>
              </a:rPr>
              <a:t> for </a:t>
            </a:r>
            <a:r>
              <a:rPr lang="fr-FR" sz="4000" dirty="0" err="1" smtClean="0">
                <a:solidFill>
                  <a:schemeClr val="bg1"/>
                </a:solidFill>
              </a:rPr>
              <a:t>your</a:t>
            </a:r>
            <a:r>
              <a:rPr lang="fr-FR" sz="4000" dirty="0" smtClean="0">
                <a:solidFill>
                  <a:schemeClr val="bg1"/>
                </a:solidFill>
              </a:rPr>
              <a:t> attention!</a:t>
            </a:r>
            <a:endParaRPr lang="fr-FR" sz="4000" dirty="0">
              <a:solidFill>
                <a:schemeClr val="bg1"/>
              </a:solidFill>
            </a:endParaRPr>
          </a:p>
        </p:txBody>
      </p:sp>
      <p:pic>
        <p:nvPicPr>
          <p:cNvPr id="3"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172463" cy="3129821"/>
          </a:xfrm>
          <a:prstGeom prst="rect">
            <a:avLst/>
          </a:prstGeom>
        </p:spPr>
      </p:pic>
      <p:pic>
        <p:nvPicPr>
          <p:cNvPr id="4"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2821" y="0"/>
            <a:ext cx="4207691" cy="3155768"/>
          </a:xfrm>
          <a:prstGeom prst="rect">
            <a:avLst/>
          </a:prstGeom>
        </p:spPr>
      </p:pic>
      <p:pic>
        <p:nvPicPr>
          <p:cNvPr id="5"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17032"/>
            <a:ext cx="4202708" cy="3152031"/>
          </a:xfrm>
          <a:prstGeom prst="rect">
            <a:avLst/>
          </a:prstGeom>
        </p:spPr>
      </p:pic>
      <p:pic>
        <p:nvPicPr>
          <p:cNvPr id="6"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6308" y="3735425"/>
            <a:ext cx="4207691" cy="3155768"/>
          </a:xfrm>
          <a:prstGeom prst="rect">
            <a:avLst/>
          </a:prstGeom>
        </p:spPr>
      </p:pic>
    </p:spTree>
    <p:extLst>
      <p:ext uri="{BB962C8B-B14F-4D97-AF65-F5344CB8AC3E}">
        <p14:creationId xmlns:p14="http://schemas.microsoft.com/office/powerpoint/2010/main" val="2566560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0" y="0"/>
            <a:ext cx="9144000" cy="584775"/>
          </a:xfrm>
          <a:prstGeom prst="rect">
            <a:avLst/>
          </a:prstGeom>
        </p:spPr>
        <p:txBody>
          <a:bodyPr wrap="square">
            <a:spAutoFit/>
          </a:bodyPr>
          <a:lstStyle/>
          <a:p>
            <a:pPr algn="ctr"/>
            <a:r>
              <a:rPr lang="en-US" sz="3200" b="1" dirty="0" smtClean="0">
                <a:solidFill>
                  <a:schemeClr val="accent3"/>
                </a:solidFill>
                <a:effectLst>
                  <a:outerShdw blurRad="38100" dist="38100" dir="2700000" algn="tl">
                    <a:srgbClr val="000000">
                      <a:alpha val="43137"/>
                    </a:srgbClr>
                  </a:outerShdw>
                </a:effectLst>
              </a:rPr>
              <a:t>TYPOLOGY OF FARMS</a:t>
            </a:r>
            <a:endParaRPr lang="fr-FR" sz="3200" b="1" dirty="0">
              <a:solidFill>
                <a:schemeClr val="accent3"/>
              </a:solidFill>
              <a:effectLst>
                <a:outerShdw blurRad="38100" dist="38100" dir="2700000" algn="tl">
                  <a:srgbClr val="000000">
                    <a:alpha val="43137"/>
                  </a:srgbClr>
                </a:outerShdw>
              </a:effectLst>
            </a:endParaRPr>
          </a:p>
        </p:txBody>
      </p:sp>
      <p:graphicFrame>
        <p:nvGraphicFramePr>
          <p:cNvPr id="3" name="Tableau 2"/>
          <p:cNvGraphicFramePr>
            <a:graphicFrameLocks noGrp="1"/>
          </p:cNvGraphicFramePr>
          <p:nvPr>
            <p:extLst>
              <p:ext uri="{D42A27DB-BD31-4B8C-83A1-F6EECF244321}">
                <p14:modId xmlns:p14="http://schemas.microsoft.com/office/powerpoint/2010/main" val="4066411982"/>
              </p:ext>
            </p:extLst>
          </p:nvPr>
        </p:nvGraphicFramePr>
        <p:xfrm>
          <a:off x="431539" y="764704"/>
          <a:ext cx="8280922" cy="10241280"/>
        </p:xfrm>
        <a:graphic>
          <a:graphicData uri="http://schemas.openxmlformats.org/drawingml/2006/table">
            <a:tbl>
              <a:tblPr firstRow="1" firstCol="1" bandRow="1">
                <a:tableStyleId>{5C22544A-7EE6-4342-B048-85BDC9FD1C3A}</a:tableStyleId>
              </a:tblPr>
              <a:tblGrid>
                <a:gridCol w="1224137"/>
                <a:gridCol w="936104"/>
                <a:gridCol w="4464496"/>
                <a:gridCol w="1103905"/>
                <a:gridCol w="552280"/>
              </a:tblGrid>
              <a:tr h="163589">
                <a:tc>
                  <a:txBody>
                    <a:bodyPr/>
                    <a:lstStyle/>
                    <a:p>
                      <a:pPr algn="just">
                        <a:lnSpc>
                          <a:spcPct val="150000"/>
                        </a:lnSpc>
                        <a:spcAft>
                          <a:spcPts val="0"/>
                        </a:spcAft>
                      </a:pPr>
                      <a:r>
                        <a:rPr lang="en-US" sz="800" dirty="0">
                          <a:effectLst/>
                        </a:rPr>
                        <a:t>Category</a:t>
                      </a:r>
                      <a:endParaRPr lang="fr-FR" sz="1000" dirty="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Code</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dirty="0">
                          <a:effectLst/>
                        </a:rPr>
                        <a:t>Definition</a:t>
                      </a:r>
                      <a:endParaRPr lang="fr-FR" sz="1000" dirty="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Class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Abbreviation</a:t>
                      </a:r>
                      <a:endParaRPr lang="fr-FR" sz="1000">
                        <a:effectLst/>
                        <a:latin typeface="Times New Roman"/>
                        <a:ea typeface="Times New Roman"/>
                      </a:endParaRPr>
                    </a:p>
                  </a:txBody>
                  <a:tcPr marL="23370" marR="23370" marT="0" marB="0"/>
                </a:tc>
              </a:tr>
              <a:tr h="54530">
                <a:tc gridSpan="5">
                  <a:txBody>
                    <a:bodyPr/>
                    <a:lstStyle/>
                    <a:p>
                      <a:pPr algn="just">
                        <a:lnSpc>
                          <a:spcPct val="150000"/>
                        </a:lnSpc>
                        <a:spcAft>
                          <a:spcPts val="0"/>
                        </a:spcAft>
                      </a:pPr>
                      <a:r>
                        <a:rPr lang="en-US" sz="800">
                          <a:effectLst/>
                        </a:rPr>
                        <a:t>Farming context </a:t>
                      </a:r>
                      <a:endParaRPr lang="fr-FR" sz="1000">
                        <a:effectLst/>
                        <a:latin typeface="Times New Roman"/>
                        <a:ea typeface="Times New Roman"/>
                      </a:endParaRPr>
                    </a:p>
                  </a:txBody>
                  <a:tcPr marL="23370" marR="2337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4530">
                <a:tc rowSpan="5">
                  <a:txBody>
                    <a:bodyPr/>
                    <a:lstStyle/>
                    <a:p>
                      <a:pPr algn="just">
                        <a:lnSpc>
                          <a:spcPct val="150000"/>
                        </a:lnSpc>
                        <a:spcAft>
                          <a:spcPts val="0"/>
                        </a:spcAft>
                      </a:pPr>
                      <a:r>
                        <a:rPr lang="en-US" sz="800">
                          <a:effectLst/>
                        </a:rPr>
                        <a:t>Spatial</a:t>
                      </a:r>
                      <a:endParaRPr lang="fr-FR" sz="1000">
                        <a:effectLst/>
                        <a:latin typeface="Times New Roman"/>
                        <a:ea typeface="Times New Roman"/>
                      </a:endParaRPr>
                    </a:p>
                  </a:txBody>
                  <a:tcPr marL="23370" marR="23370" marT="0" marB="0"/>
                </a:tc>
                <a:tc rowSpan="5">
                  <a:txBody>
                    <a:bodyPr/>
                    <a:lstStyle/>
                    <a:p>
                      <a:pPr algn="just">
                        <a:lnSpc>
                          <a:spcPct val="150000"/>
                        </a:lnSpc>
                        <a:spcAft>
                          <a:spcPts val="0"/>
                        </a:spcAft>
                      </a:pPr>
                      <a:r>
                        <a:rPr lang="en-US" sz="800">
                          <a:effectLst/>
                        </a:rPr>
                        <a:t>village</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dirty="0" err="1">
                          <a:effectLst/>
                        </a:rPr>
                        <a:t>Kuthanur</a:t>
                      </a:r>
                      <a:endParaRPr lang="fr-FR" sz="1000" dirty="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village 1</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V1</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Bheemanabeedu, Mallaianapura</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village 2</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V2</a:t>
                      </a:r>
                      <a:endParaRPr lang="fr-FR" sz="1000">
                        <a:effectLst/>
                        <a:latin typeface="Times New Roman"/>
                        <a:ea typeface="Times New Roman"/>
                      </a:endParaRPr>
                    </a:p>
                  </a:txBody>
                  <a:tcPr marL="23370" marR="23370" marT="0" marB="0"/>
                </a:tc>
              </a:tr>
              <a:tr h="218119">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Kannagala, Gopalpura, Maddaiana Hundi, Haggadahalli, Hangala Hosahalli, Kallipura, Kunagahalli, Honnegowdanahal, Devarahalli</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village 3</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V3</a:t>
                      </a:r>
                      <a:endParaRPr lang="fr-FR" sz="1000">
                        <a:effectLst/>
                        <a:latin typeface="Times New Roman"/>
                        <a:ea typeface="Times New Roman"/>
                      </a:endParaRPr>
                    </a:p>
                  </a:txBody>
                  <a:tcPr marL="23370" marR="23370" marT="0" marB="0"/>
                </a:tc>
              </a:tr>
              <a:tr h="163589">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Berambadi, Berambadi Colony, Navilgunda, Kaggalada Hundi, Bechanahalli, Lakkipura</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village 4</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V4</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Maddur, Maddur Colony, Channamallipura</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village 5</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V5</a:t>
                      </a:r>
                      <a:endParaRPr lang="fr-FR" sz="1000">
                        <a:effectLst/>
                        <a:latin typeface="Times New Roman"/>
                        <a:ea typeface="Times New Roman"/>
                      </a:endParaRPr>
                    </a:p>
                  </a:txBody>
                  <a:tcPr marL="23370" marR="23370" marT="0" marB="0"/>
                </a:tc>
              </a:tr>
              <a:tr h="54530">
                <a:tc rowSpan="12">
                  <a:txBody>
                    <a:bodyPr/>
                    <a:lstStyle/>
                    <a:p>
                      <a:pPr algn="just">
                        <a:lnSpc>
                          <a:spcPct val="150000"/>
                        </a:lnSpc>
                        <a:spcAft>
                          <a:spcPts val="0"/>
                        </a:spcAft>
                      </a:pPr>
                      <a:r>
                        <a:rPr lang="en-US" sz="800">
                          <a:effectLst/>
                        </a:rPr>
                        <a:t>Land resource</a:t>
                      </a:r>
                      <a:endParaRPr lang="fr-FR" sz="1000">
                        <a:effectLst/>
                        <a:latin typeface="Times New Roman"/>
                        <a:ea typeface="Times New Roman"/>
                      </a:endParaRPr>
                    </a:p>
                  </a:txBody>
                  <a:tcPr marL="23370" marR="23370" marT="0" marB="0"/>
                </a:tc>
                <a:tc rowSpan="4">
                  <a:txBody>
                    <a:bodyPr/>
                    <a:lstStyle/>
                    <a:p>
                      <a:pPr algn="just">
                        <a:lnSpc>
                          <a:spcPct val="150000"/>
                        </a:lnSpc>
                        <a:spcAft>
                          <a:spcPts val="0"/>
                        </a:spcAft>
                      </a:pPr>
                      <a:r>
                        <a:rPr lang="en-US" sz="800">
                          <a:effectLst/>
                        </a:rPr>
                        <a:t>nbJeminu</a:t>
                      </a:r>
                      <a:endParaRPr lang="fr-FR" sz="1000">
                        <a:effectLst/>
                        <a:latin typeface="Times New Roman"/>
                        <a:ea typeface="Times New Roman"/>
                      </a:endParaRPr>
                    </a:p>
                  </a:txBody>
                  <a:tcPr marL="23370" marR="23370" marT="0" marB="0"/>
                </a:tc>
                <a:tc rowSpan="4">
                  <a:txBody>
                    <a:bodyPr/>
                    <a:lstStyle/>
                    <a:p>
                      <a:pPr algn="just">
                        <a:lnSpc>
                          <a:spcPct val="150000"/>
                        </a:lnSpc>
                        <a:spcAft>
                          <a:spcPts val="0"/>
                        </a:spcAft>
                      </a:pPr>
                      <a:r>
                        <a:rPr lang="en-US" sz="800">
                          <a:effectLst/>
                        </a:rPr>
                        <a:t>number of plots (jeminu) of the farm </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1 jeminu</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J1</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2 jeminus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J2</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3 jeminus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J3</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&gt;3 jeminus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J3+</a:t>
                      </a:r>
                      <a:endParaRPr lang="fr-FR" sz="1000">
                        <a:effectLst/>
                        <a:latin typeface="Times New Roman"/>
                        <a:ea typeface="Times New Roman"/>
                      </a:endParaRPr>
                    </a:p>
                  </a:txBody>
                  <a:tcPr marL="23370" marR="23370" marT="0" marB="0"/>
                </a:tc>
              </a:tr>
              <a:tr h="54530">
                <a:tc vMerge="1">
                  <a:txBody>
                    <a:bodyPr/>
                    <a:lstStyle/>
                    <a:p>
                      <a:endParaRPr lang="fr-FR"/>
                    </a:p>
                  </a:txBody>
                  <a:tcPr/>
                </a:tc>
                <a:tc rowSpan="4">
                  <a:txBody>
                    <a:bodyPr/>
                    <a:lstStyle/>
                    <a:p>
                      <a:pPr algn="just">
                        <a:lnSpc>
                          <a:spcPct val="150000"/>
                        </a:lnSpc>
                        <a:spcAft>
                          <a:spcPts val="0"/>
                        </a:spcAft>
                      </a:pPr>
                      <a:r>
                        <a:rPr lang="en-US" sz="800">
                          <a:effectLst/>
                        </a:rPr>
                        <a:t>nbPlot2013</a:t>
                      </a:r>
                      <a:endParaRPr lang="fr-FR" sz="1000">
                        <a:effectLst/>
                        <a:latin typeface="Times New Roman"/>
                        <a:ea typeface="Times New Roman"/>
                      </a:endParaRPr>
                    </a:p>
                  </a:txBody>
                  <a:tcPr marL="23370" marR="23370" marT="0" marB="0"/>
                </a:tc>
                <a:tc rowSpan="4">
                  <a:txBody>
                    <a:bodyPr/>
                    <a:lstStyle/>
                    <a:p>
                      <a:pPr algn="just">
                        <a:lnSpc>
                          <a:spcPct val="150000"/>
                        </a:lnSpc>
                        <a:spcAft>
                          <a:spcPts val="0"/>
                        </a:spcAft>
                      </a:pPr>
                      <a:r>
                        <a:rPr lang="en-US" sz="800">
                          <a:effectLst/>
                        </a:rPr>
                        <a:t>number of plots cultivated in 2013 </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1 plot</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P1</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2 plots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P2</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3 plots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P3</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&gt;3 plots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P3+</a:t>
                      </a:r>
                      <a:endParaRPr lang="fr-FR" sz="1000">
                        <a:effectLst/>
                        <a:latin typeface="Times New Roman"/>
                        <a:ea typeface="Times New Roman"/>
                      </a:endParaRPr>
                    </a:p>
                  </a:txBody>
                  <a:tcPr marL="23370" marR="23370" marT="0" marB="0"/>
                </a:tc>
              </a:tr>
              <a:tr h="54530">
                <a:tc vMerge="1">
                  <a:txBody>
                    <a:bodyPr/>
                    <a:lstStyle/>
                    <a:p>
                      <a:endParaRPr lang="fr-FR"/>
                    </a:p>
                  </a:txBody>
                  <a:tcPr/>
                </a:tc>
                <a:tc rowSpan="4">
                  <a:txBody>
                    <a:bodyPr/>
                    <a:lstStyle/>
                    <a:p>
                      <a:pPr algn="just">
                        <a:lnSpc>
                          <a:spcPct val="150000"/>
                        </a:lnSpc>
                        <a:spcAft>
                          <a:spcPts val="0"/>
                        </a:spcAft>
                      </a:pPr>
                      <a:r>
                        <a:rPr lang="en-US" sz="800" dirty="0" err="1">
                          <a:effectLst/>
                        </a:rPr>
                        <a:t>totalHHSize</a:t>
                      </a:r>
                      <a:endParaRPr lang="fr-FR" sz="1000" dirty="0">
                        <a:effectLst/>
                        <a:latin typeface="Times New Roman"/>
                        <a:ea typeface="Times New Roman"/>
                      </a:endParaRPr>
                    </a:p>
                  </a:txBody>
                  <a:tcPr marL="23370" marR="23370" marT="0" marB="0"/>
                </a:tc>
                <a:tc rowSpan="4">
                  <a:txBody>
                    <a:bodyPr/>
                    <a:lstStyle/>
                    <a:p>
                      <a:pPr algn="just">
                        <a:lnSpc>
                          <a:spcPct val="150000"/>
                        </a:lnSpc>
                        <a:spcAft>
                          <a:spcPts val="0"/>
                        </a:spcAft>
                      </a:pPr>
                      <a:r>
                        <a:rPr lang="en-US" sz="800">
                          <a:effectLst/>
                        </a:rPr>
                        <a:t>total farm size per farm in hectares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&lt;0.8 hectares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S(--)</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]0.8 hectares;2 hectares] </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S(-)</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]2 hectares;4 hectares] </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S(+)</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&gt;4 hectares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S(++)</a:t>
                      </a:r>
                      <a:endParaRPr lang="fr-FR" sz="1000">
                        <a:effectLst/>
                        <a:latin typeface="Times New Roman"/>
                        <a:ea typeface="Times New Roman"/>
                      </a:endParaRPr>
                    </a:p>
                  </a:txBody>
                  <a:tcPr marL="23370" marR="23370" marT="0" marB="0"/>
                </a:tc>
              </a:tr>
              <a:tr h="54530">
                <a:tc rowSpan="13">
                  <a:txBody>
                    <a:bodyPr/>
                    <a:lstStyle/>
                    <a:p>
                      <a:pPr algn="just">
                        <a:lnSpc>
                          <a:spcPct val="150000"/>
                        </a:lnSpc>
                        <a:spcAft>
                          <a:spcPts val="0"/>
                        </a:spcAft>
                      </a:pPr>
                      <a:r>
                        <a:rPr lang="en-US" sz="800">
                          <a:effectLst/>
                        </a:rPr>
                        <a:t>Irrigation resource</a:t>
                      </a:r>
                      <a:endParaRPr lang="fr-FR" sz="1000">
                        <a:effectLst/>
                        <a:latin typeface="Times New Roman"/>
                        <a:ea typeface="Times New Roman"/>
                      </a:endParaRPr>
                    </a:p>
                  </a:txBody>
                  <a:tcPr marL="23370" marR="23370" marT="0" marB="0"/>
                </a:tc>
                <a:tc rowSpan="2">
                  <a:txBody>
                    <a:bodyPr/>
                    <a:lstStyle/>
                    <a:p>
                      <a:pPr algn="just">
                        <a:lnSpc>
                          <a:spcPct val="150000"/>
                        </a:lnSpc>
                        <a:spcAft>
                          <a:spcPts val="0"/>
                        </a:spcAft>
                      </a:pPr>
                      <a:r>
                        <a:rPr lang="en-US" sz="800">
                          <a:effectLst/>
                        </a:rPr>
                        <a:t>isIrrigated</a:t>
                      </a:r>
                      <a:endParaRPr lang="fr-FR" sz="1000">
                        <a:effectLst/>
                        <a:latin typeface="Times New Roman"/>
                        <a:ea typeface="Times New Roman"/>
                      </a:endParaRPr>
                    </a:p>
                  </a:txBody>
                  <a:tcPr marL="23370" marR="23370" marT="0" marB="0"/>
                </a:tc>
                <a:tc rowSpan="2">
                  <a:txBody>
                    <a:bodyPr/>
                    <a:lstStyle/>
                    <a:p>
                      <a:pPr algn="just">
                        <a:lnSpc>
                          <a:spcPct val="150000"/>
                        </a:lnSpc>
                        <a:spcAft>
                          <a:spcPts val="0"/>
                        </a:spcAft>
                      </a:pPr>
                      <a:r>
                        <a:rPr lang="en-US" sz="800">
                          <a:effectLst/>
                        </a:rPr>
                        <a:t>at least one jeminu irrigated </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yes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rainfed</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no</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irrigated</a:t>
                      </a:r>
                      <a:endParaRPr lang="fr-FR" sz="1000">
                        <a:effectLst/>
                        <a:latin typeface="Times New Roman"/>
                        <a:ea typeface="Times New Roman"/>
                      </a:endParaRPr>
                    </a:p>
                  </a:txBody>
                  <a:tcPr marL="23370" marR="23370" marT="0" marB="0"/>
                </a:tc>
              </a:tr>
              <a:tr h="54530">
                <a:tc vMerge="1">
                  <a:txBody>
                    <a:bodyPr/>
                    <a:lstStyle/>
                    <a:p>
                      <a:endParaRPr lang="fr-FR"/>
                    </a:p>
                  </a:txBody>
                  <a:tcPr/>
                </a:tc>
                <a:tc rowSpan="3">
                  <a:txBody>
                    <a:bodyPr/>
                    <a:lstStyle/>
                    <a:p>
                      <a:pPr algn="just">
                        <a:lnSpc>
                          <a:spcPct val="150000"/>
                        </a:lnSpc>
                        <a:spcAft>
                          <a:spcPts val="0"/>
                        </a:spcAft>
                      </a:pPr>
                      <a:r>
                        <a:rPr lang="en-US" sz="800">
                          <a:effectLst/>
                        </a:rPr>
                        <a:t>nbWorkingBorewell</a:t>
                      </a:r>
                      <a:endParaRPr lang="fr-FR" sz="1000">
                        <a:effectLst/>
                        <a:latin typeface="Times New Roman"/>
                        <a:ea typeface="Times New Roman"/>
                      </a:endParaRPr>
                    </a:p>
                  </a:txBody>
                  <a:tcPr marL="23370" marR="23370" marT="0" marB="0"/>
                </a:tc>
                <a:tc rowSpan="3">
                  <a:txBody>
                    <a:bodyPr/>
                    <a:lstStyle/>
                    <a:p>
                      <a:pPr algn="just">
                        <a:lnSpc>
                          <a:spcPct val="150000"/>
                        </a:lnSpc>
                        <a:spcAft>
                          <a:spcPts val="0"/>
                        </a:spcAft>
                      </a:pPr>
                      <a:r>
                        <a:rPr lang="en-US" sz="800">
                          <a:effectLst/>
                        </a:rPr>
                        <a:t>number of working borewells in 2014</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none</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W(0)</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1 borewell</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W(1)</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&gt;1 borewell</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W(1+)</a:t>
                      </a:r>
                      <a:endParaRPr lang="fr-FR" sz="1000">
                        <a:effectLst/>
                        <a:latin typeface="Times New Roman"/>
                        <a:ea typeface="Times New Roman"/>
                      </a:endParaRPr>
                    </a:p>
                  </a:txBody>
                  <a:tcPr marL="23370" marR="23370" marT="0" marB="0"/>
                </a:tc>
              </a:tr>
              <a:tr h="54530">
                <a:tc vMerge="1">
                  <a:txBody>
                    <a:bodyPr/>
                    <a:lstStyle/>
                    <a:p>
                      <a:endParaRPr lang="fr-FR"/>
                    </a:p>
                  </a:txBody>
                  <a:tcPr/>
                </a:tc>
                <a:tc rowSpan="4">
                  <a:txBody>
                    <a:bodyPr/>
                    <a:lstStyle/>
                    <a:p>
                      <a:pPr algn="just">
                        <a:lnSpc>
                          <a:spcPct val="150000"/>
                        </a:lnSpc>
                        <a:spcAft>
                          <a:spcPts val="0"/>
                        </a:spcAft>
                      </a:pPr>
                      <a:r>
                        <a:rPr lang="en-US" sz="800">
                          <a:effectLst/>
                        </a:rPr>
                        <a:t>nbFailedBorewell</a:t>
                      </a:r>
                      <a:endParaRPr lang="fr-FR" sz="1000">
                        <a:effectLst/>
                        <a:latin typeface="Times New Roman"/>
                        <a:ea typeface="Times New Roman"/>
                      </a:endParaRPr>
                    </a:p>
                  </a:txBody>
                  <a:tcPr marL="23370" marR="23370" marT="0" marB="0"/>
                </a:tc>
                <a:tc rowSpan="4">
                  <a:txBody>
                    <a:bodyPr/>
                    <a:lstStyle/>
                    <a:p>
                      <a:pPr algn="just">
                        <a:lnSpc>
                          <a:spcPct val="150000"/>
                        </a:lnSpc>
                        <a:spcAft>
                          <a:spcPts val="0"/>
                        </a:spcAft>
                      </a:pPr>
                      <a:r>
                        <a:rPr lang="en-US" sz="800">
                          <a:effectLst/>
                        </a:rPr>
                        <a:t>number of failed borewells in 2014</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none</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fail(0)</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1-2 borewells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fail(1-2)</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3 borewells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fail(3)</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&gt;3 borewells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fail(3+)</a:t>
                      </a:r>
                      <a:endParaRPr lang="fr-FR" sz="1000">
                        <a:effectLst/>
                        <a:latin typeface="Times New Roman"/>
                        <a:ea typeface="Times New Roman"/>
                      </a:endParaRPr>
                    </a:p>
                  </a:txBody>
                  <a:tcPr marL="23370" marR="23370" marT="0" marB="0"/>
                </a:tc>
              </a:tr>
              <a:tr h="109059">
                <a:tc vMerge="1">
                  <a:txBody>
                    <a:bodyPr/>
                    <a:lstStyle/>
                    <a:p>
                      <a:endParaRPr lang="fr-FR"/>
                    </a:p>
                  </a:txBody>
                  <a:tcPr/>
                </a:tc>
                <a:tc rowSpan="4">
                  <a:txBody>
                    <a:bodyPr/>
                    <a:lstStyle/>
                    <a:p>
                      <a:pPr algn="just">
                        <a:lnSpc>
                          <a:spcPct val="150000"/>
                        </a:lnSpc>
                        <a:spcAft>
                          <a:spcPts val="0"/>
                        </a:spcAft>
                      </a:pPr>
                      <a:r>
                        <a:rPr lang="en-US" sz="800">
                          <a:effectLst/>
                        </a:rPr>
                        <a:t>hoursKharif</a:t>
                      </a:r>
                      <a:endParaRPr lang="fr-FR" sz="1000">
                        <a:effectLst/>
                        <a:latin typeface="Times New Roman"/>
                        <a:ea typeface="Times New Roman"/>
                      </a:endParaRPr>
                    </a:p>
                  </a:txBody>
                  <a:tcPr marL="23370" marR="23370" marT="0" marB="0"/>
                </a:tc>
                <a:tc rowSpan="4">
                  <a:txBody>
                    <a:bodyPr/>
                    <a:lstStyle/>
                    <a:p>
                      <a:pPr algn="just">
                        <a:lnSpc>
                          <a:spcPct val="150000"/>
                        </a:lnSpc>
                        <a:spcAft>
                          <a:spcPts val="0"/>
                        </a:spcAft>
                      </a:pPr>
                      <a:r>
                        <a:rPr lang="en-US" sz="800">
                          <a:effectLst/>
                        </a:rPr>
                        <a:t>number of hours of electricity per day during kharif in 2014</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none</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hours(0)</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[2 hours;3 hours]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hours(2-3)</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]3 hours;4 hours]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hours(4)</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]4 hours;8 hours]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hours(4+)</a:t>
                      </a:r>
                      <a:endParaRPr lang="fr-FR" sz="1000">
                        <a:effectLst/>
                        <a:latin typeface="Times New Roman"/>
                        <a:ea typeface="Times New Roman"/>
                      </a:endParaRPr>
                    </a:p>
                  </a:txBody>
                  <a:tcPr marL="23370" marR="23370" marT="0" marB="0"/>
                </a:tc>
              </a:tr>
              <a:tr h="54530">
                <a:tc rowSpan="3">
                  <a:txBody>
                    <a:bodyPr/>
                    <a:lstStyle/>
                    <a:p>
                      <a:pPr algn="just">
                        <a:lnSpc>
                          <a:spcPct val="150000"/>
                        </a:lnSpc>
                        <a:spcAft>
                          <a:spcPts val="0"/>
                        </a:spcAft>
                      </a:pPr>
                      <a:r>
                        <a:rPr lang="en-US" sz="800">
                          <a:effectLst/>
                        </a:rPr>
                        <a:t>Animal resource</a:t>
                      </a:r>
                      <a:endParaRPr lang="fr-FR" sz="1000">
                        <a:effectLst/>
                        <a:latin typeface="Times New Roman"/>
                        <a:ea typeface="Times New Roman"/>
                      </a:endParaRPr>
                    </a:p>
                  </a:txBody>
                  <a:tcPr marL="23370" marR="23370" marT="0" marB="0"/>
                </a:tc>
                <a:tc rowSpan="3">
                  <a:txBody>
                    <a:bodyPr/>
                    <a:lstStyle/>
                    <a:p>
                      <a:pPr algn="just">
                        <a:lnSpc>
                          <a:spcPct val="150000"/>
                        </a:lnSpc>
                        <a:spcAft>
                          <a:spcPts val="0"/>
                        </a:spcAft>
                      </a:pPr>
                      <a:r>
                        <a:rPr lang="en-US" sz="800">
                          <a:effectLst/>
                        </a:rPr>
                        <a:t>globalAU</a:t>
                      </a:r>
                      <a:endParaRPr lang="fr-FR" sz="1000">
                        <a:effectLst/>
                        <a:latin typeface="Times New Roman"/>
                        <a:ea typeface="Times New Roman"/>
                      </a:endParaRPr>
                    </a:p>
                  </a:txBody>
                  <a:tcPr marL="23370" marR="23370" marT="0" marB="0"/>
                </a:tc>
                <a:tc rowSpan="3">
                  <a:txBody>
                    <a:bodyPr/>
                    <a:lstStyle/>
                    <a:p>
                      <a:pPr algn="just">
                        <a:lnSpc>
                          <a:spcPct val="150000"/>
                        </a:lnSpc>
                        <a:spcAft>
                          <a:spcPts val="0"/>
                        </a:spcAft>
                      </a:pPr>
                      <a:r>
                        <a:rPr lang="en-US" sz="800">
                          <a:effectLst/>
                        </a:rPr>
                        <a:t>number of livestock on the farm {oxen, bull, buffalo, cow}=1, {sheep, goat}=0.2</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none</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AU(0)</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]0 AU;2 AU]</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AU(1-2)</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&gt;2 AU</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AU(2+)</a:t>
                      </a:r>
                      <a:endParaRPr lang="fr-FR" sz="1000">
                        <a:effectLst/>
                        <a:latin typeface="Times New Roman"/>
                        <a:ea typeface="Times New Roman"/>
                      </a:endParaRPr>
                    </a:p>
                  </a:txBody>
                  <a:tcPr marL="23370" marR="23370" marT="0" marB="0"/>
                </a:tc>
              </a:tr>
              <a:tr h="54530">
                <a:tc gridSpan="5">
                  <a:txBody>
                    <a:bodyPr/>
                    <a:lstStyle/>
                    <a:p>
                      <a:pPr algn="just">
                        <a:lnSpc>
                          <a:spcPct val="150000"/>
                        </a:lnSpc>
                        <a:spcAft>
                          <a:spcPts val="0"/>
                        </a:spcAft>
                      </a:pPr>
                      <a:r>
                        <a:rPr lang="en-US" sz="800">
                          <a:effectLst/>
                        </a:rPr>
                        <a:t>Farm performances </a:t>
                      </a:r>
                      <a:endParaRPr lang="fr-FR" sz="1000">
                        <a:effectLst/>
                        <a:latin typeface="Times New Roman"/>
                        <a:ea typeface="Times New Roman"/>
                      </a:endParaRPr>
                    </a:p>
                  </a:txBody>
                  <a:tcPr marL="23370" marR="2337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4530">
                <a:tc rowSpan="4">
                  <a:txBody>
                    <a:bodyPr/>
                    <a:lstStyle/>
                    <a:p>
                      <a:pPr algn="just">
                        <a:lnSpc>
                          <a:spcPct val="150000"/>
                        </a:lnSpc>
                        <a:spcAft>
                          <a:spcPts val="0"/>
                        </a:spcAft>
                      </a:pPr>
                      <a:r>
                        <a:rPr lang="en-US" sz="800">
                          <a:effectLst/>
                        </a:rPr>
                        <a:t>Production costs</a:t>
                      </a:r>
                      <a:endParaRPr lang="fr-FR" sz="1000">
                        <a:effectLst/>
                        <a:latin typeface="Times New Roman"/>
                        <a:ea typeface="Times New Roman"/>
                      </a:endParaRPr>
                    </a:p>
                  </a:txBody>
                  <a:tcPr marL="23370" marR="23370" marT="0" marB="0"/>
                </a:tc>
                <a:tc rowSpan="4">
                  <a:txBody>
                    <a:bodyPr/>
                    <a:lstStyle/>
                    <a:p>
                      <a:pPr algn="just">
                        <a:lnSpc>
                          <a:spcPct val="150000"/>
                        </a:lnSpc>
                        <a:spcAft>
                          <a:spcPts val="0"/>
                        </a:spcAft>
                      </a:pPr>
                      <a:r>
                        <a:rPr lang="en-US" sz="800">
                          <a:effectLst/>
                        </a:rPr>
                        <a:t>CostInput2014</a:t>
                      </a:r>
                      <a:endParaRPr lang="fr-FR" sz="1000">
                        <a:effectLst/>
                        <a:latin typeface="Times New Roman"/>
                        <a:ea typeface="Times New Roman"/>
                      </a:endParaRPr>
                    </a:p>
                  </a:txBody>
                  <a:tcPr marL="23370" marR="23370" marT="0" marB="0"/>
                </a:tc>
                <a:tc rowSpan="4">
                  <a:txBody>
                    <a:bodyPr/>
                    <a:lstStyle/>
                    <a:p>
                      <a:pPr algn="just">
                        <a:lnSpc>
                          <a:spcPct val="150000"/>
                        </a:lnSpc>
                        <a:spcAft>
                          <a:spcPts val="0"/>
                        </a:spcAft>
                      </a:pPr>
                      <a:r>
                        <a:rPr lang="en-US" sz="800" dirty="0">
                          <a:effectLst/>
                        </a:rPr>
                        <a:t>cost of farming per hectare during </a:t>
                      </a:r>
                      <a:r>
                        <a:rPr lang="en-US" sz="800" dirty="0" err="1">
                          <a:effectLst/>
                        </a:rPr>
                        <a:t>kharif</a:t>
                      </a:r>
                      <a:r>
                        <a:rPr lang="en-US" sz="800" dirty="0">
                          <a:effectLst/>
                        </a:rPr>
                        <a:t> in 2014 </a:t>
                      </a:r>
                      <a:endParaRPr lang="fr-FR" sz="1000" dirty="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[0 Rs-3700 Rs]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C(--)</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]3700 Rs-7400 Rs]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C(-)</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]7400 Rs-14800 Rs]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C(+)</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&gt;14800 Rs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C(++)</a:t>
                      </a:r>
                      <a:endParaRPr lang="fr-FR" sz="1000">
                        <a:effectLst/>
                        <a:latin typeface="Times New Roman"/>
                        <a:ea typeface="Times New Roman"/>
                      </a:endParaRPr>
                    </a:p>
                  </a:txBody>
                  <a:tcPr marL="23370" marR="23370" marT="0" marB="0"/>
                </a:tc>
              </a:tr>
              <a:tr h="109059">
                <a:tc rowSpan="4">
                  <a:txBody>
                    <a:bodyPr/>
                    <a:lstStyle/>
                    <a:p>
                      <a:pPr algn="just">
                        <a:lnSpc>
                          <a:spcPct val="150000"/>
                        </a:lnSpc>
                        <a:spcAft>
                          <a:spcPts val="0"/>
                        </a:spcAft>
                      </a:pPr>
                      <a:r>
                        <a:rPr lang="en-US" sz="800">
                          <a:effectLst/>
                        </a:rPr>
                        <a:t>Production incomes</a:t>
                      </a:r>
                      <a:endParaRPr lang="fr-FR" sz="1000">
                        <a:effectLst/>
                        <a:latin typeface="Times New Roman"/>
                        <a:ea typeface="Times New Roman"/>
                      </a:endParaRPr>
                    </a:p>
                  </a:txBody>
                  <a:tcPr marL="23370" marR="23370" marT="0" marB="0"/>
                </a:tc>
                <a:tc rowSpan="4">
                  <a:txBody>
                    <a:bodyPr/>
                    <a:lstStyle/>
                    <a:p>
                      <a:pPr algn="just">
                        <a:lnSpc>
                          <a:spcPct val="150000"/>
                        </a:lnSpc>
                        <a:spcAft>
                          <a:spcPts val="0"/>
                        </a:spcAft>
                      </a:pPr>
                      <a:r>
                        <a:rPr lang="en-US" sz="800">
                          <a:effectLst/>
                        </a:rPr>
                        <a:t>IncomeRabi2013</a:t>
                      </a:r>
                      <a:endParaRPr lang="fr-FR" sz="1000">
                        <a:effectLst/>
                        <a:latin typeface="Times New Roman"/>
                        <a:ea typeface="Times New Roman"/>
                      </a:endParaRPr>
                    </a:p>
                  </a:txBody>
                  <a:tcPr marL="23370" marR="23370" marT="0" marB="0"/>
                </a:tc>
                <a:tc rowSpan="4">
                  <a:txBody>
                    <a:bodyPr/>
                    <a:lstStyle/>
                    <a:p>
                      <a:pPr algn="just">
                        <a:lnSpc>
                          <a:spcPct val="150000"/>
                        </a:lnSpc>
                        <a:spcAft>
                          <a:spcPts val="0"/>
                        </a:spcAft>
                      </a:pPr>
                      <a:r>
                        <a:rPr lang="en-US" sz="800">
                          <a:effectLst/>
                        </a:rPr>
                        <a:t>income from selling crops per hectare during rabi in 2013 </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[0 Rs-18500 Rs]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I(--)</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]18500 Rs-37000 Rs]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I(-)</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]37000 Rs-74000 Rs]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I(+)</a:t>
                      </a:r>
                      <a:endParaRPr lang="fr-FR" sz="1000">
                        <a:effectLst/>
                        <a:latin typeface="Times New Roman"/>
                        <a:ea typeface="Times New Roman"/>
                      </a:endParaRPr>
                    </a:p>
                  </a:txBody>
                  <a:tcPr marL="23370" marR="23370" marT="0" marB="0"/>
                </a:tc>
              </a:tr>
              <a:tr h="545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&gt;74000 Rs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I(++)</a:t>
                      </a:r>
                      <a:endParaRPr lang="fr-FR" sz="1000">
                        <a:effectLst/>
                        <a:latin typeface="Times New Roman"/>
                        <a:ea typeface="Times New Roman"/>
                      </a:endParaRPr>
                    </a:p>
                  </a:txBody>
                  <a:tcPr marL="23370" marR="23370" marT="0" marB="0"/>
                </a:tc>
              </a:tr>
              <a:tr h="54530">
                <a:tc gridSpan="5">
                  <a:txBody>
                    <a:bodyPr/>
                    <a:lstStyle/>
                    <a:p>
                      <a:pPr algn="just">
                        <a:lnSpc>
                          <a:spcPct val="150000"/>
                        </a:lnSpc>
                        <a:spcAft>
                          <a:spcPts val="0"/>
                        </a:spcAft>
                      </a:pPr>
                      <a:r>
                        <a:rPr lang="en-US" sz="800">
                          <a:effectLst/>
                        </a:rPr>
                        <a:t>Farming practices </a:t>
                      </a:r>
                      <a:endParaRPr lang="fr-FR" sz="1000">
                        <a:effectLst/>
                        <a:latin typeface="Times New Roman"/>
                        <a:ea typeface="Times New Roman"/>
                      </a:endParaRPr>
                    </a:p>
                  </a:txBody>
                  <a:tcPr marL="23370" marR="2337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09059">
                <a:tc rowSpan="5">
                  <a:txBody>
                    <a:bodyPr/>
                    <a:lstStyle/>
                    <a:p>
                      <a:pPr algn="just">
                        <a:lnSpc>
                          <a:spcPct val="150000"/>
                        </a:lnSpc>
                        <a:spcAft>
                          <a:spcPts val="0"/>
                        </a:spcAft>
                      </a:pPr>
                      <a:r>
                        <a:rPr lang="en-US" sz="800">
                          <a:effectLst/>
                        </a:rPr>
                        <a:t>Cropping system</a:t>
                      </a:r>
                      <a:endParaRPr lang="fr-FR" sz="1000">
                        <a:effectLst/>
                        <a:latin typeface="Times New Roman"/>
                        <a:ea typeface="Times New Roman"/>
                      </a:endParaRPr>
                    </a:p>
                  </a:txBody>
                  <a:tcPr marL="23370" marR="23370" marT="0" marB="0"/>
                </a:tc>
                <a:tc rowSpan="5">
                  <a:txBody>
                    <a:bodyPr/>
                    <a:lstStyle/>
                    <a:p>
                      <a:pPr algn="just">
                        <a:lnSpc>
                          <a:spcPct val="150000"/>
                        </a:lnSpc>
                        <a:spcAft>
                          <a:spcPts val="0"/>
                        </a:spcAft>
                      </a:pPr>
                      <a:r>
                        <a:rPr lang="en-US" sz="800">
                          <a:effectLst/>
                        </a:rPr>
                        <a:t>CS</a:t>
                      </a:r>
                      <a:endParaRPr lang="fr-FR" sz="1000">
                        <a:effectLst/>
                        <a:latin typeface="Times New Roman"/>
                        <a:ea typeface="Times New Roman"/>
                      </a:endParaRPr>
                    </a:p>
                  </a:txBody>
                  <a:tcPr marL="23370" marR="23370" marT="0" marB="0"/>
                </a:tc>
                <a:tc rowSpan="5">
                  <a:txBody>
                    <a:bodyPr/>
                    <a:lstStyle/>
                    <a:p>
                      <a:pPr algn="just">
                        <a:lnSpc>
                          <a:spcPct val="150000"/>
                        </a:lnSpc>
                        <a:spcAft>
                          <a:spcPts val="0"/>
                        </a:spcAft>
                      </a:pPr>
                      <a:r>
                        <a:rPr lang="en-US" sz="800">
                          <a:effectLst/>
                        </a:rPr>
                        <a:t>type of cropping system in 2014</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rainfed, only cash crops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CS1</a:t>
                      </a:r>
                      <a:endParaRPr lang="fr-FR" sz="1000">
                        <a:effectLst/>
                        <a:latin typeface="Times New Roman"/>
                        <a:ea typeface="Times New Roman"/>
                      </a:endParaRPr>
                    </a:p>
                  </a:txBody>
                  <a:tcPr marL="23370" marR="23370" marT="0" marB="0"/>
                </a:tc>
              </a:tr>
              <a:tr h="16358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rainfed, cash and subsistence crops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CS2</a:t>
                      </a:r>
                      <a:endParaRPr lang="fr-FR" sz="1000">
                        <a:effectLst/>
                        <a:latin typeface="Times New Roman"/>
                        <a:ea typeface="Times New Roman"/>
                      </a:endParaRPr>
                    </a:p>
                  </a:txBody>
                  <a:tcPr marL="23370" marR="23370" marT="0" marB="0"/>
                </a:tc>
              </a:tr>
              <a:tr h="10905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irrigated, only cash crops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CS3</a:t>
                      </a:r>
                      <a:endParaRPr lang="fr-FR" sz="1000">
                        <a:effectLst/>
                        <a:latin typeface="Times New Roman"/>
                        <a:ea typeface="Times New Roman"/>
                      </a:endParaRPr>
                    </a:p>
                  </a:txBody>
                  <a:tcPr marL="23370" marR="23370" marT="0" marB="0"/>
                </a:tc>
              </a:tr>
              <a:tr h="16358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irrigated and rainfed, only cash crops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a:effectLst/>
                        </a:rPr>
                        <a:t>CS4</a:t>
                      </a:r>
                      <a:endParaRPr lang="fr-FR" sz="1000">
                        <a:effectLst/>
                        <a:latin typeface="Times New Roman"/>
                        <a:ea typeface="Times New Roman"/>
                      </a:endParaRPr>
                    </a:p>
                  </a:txBody>
                  <a:tcPr marL="23370" marR="23370" marT="0" marB="0"/>
                </a:tc>
              </a:tr>
              <a:tr h="21811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just">
                        <a:lnSpc>
                          <a:spcPct val="150000"/>
                        </a:lnSpc>
                        <a:spcAft>
                          <a:spcPts val="0"/>
                        </a:spcAft>
                      </a:pPr>
                      <a:r>
                        <a:rPr lang="en-US" sz="800">
                          <a:effectLst/>
                        </a:rPr>
                        <a:t>irrigated and rainfed, cash and subsistence crops</a:t>
                      </a:r>
                      <a:endParaRPr lang="fr-FR" sz="1000">
                        <a:effectLst/>
                        <a:latin typeface="Times New Roman"/>
                        <a:ea typeface="Times New Roman"/>
                      </a:endParaRPr>
                    </a:p>
                  </a:txBody>
                  <a:tcPr marL="23370" marR="23370" marT="0" marB="0"/>
                </a:tc>
                <a:tc>
                  <a:txBody>
                    <a:bodyPr/>
                    <a:lstStyle/>
                    <a:p>
                      <a:pPr algn="just">
                        <a:lnSpc>
                          <a:spcPct val="150000"/>
                        </a:lnSpc>
                        <a:spcAft>
                          <a:spcPts val="0"/>
                        </a:spcAft>
                      </a:pPr>
                      <a:r>
                        <a:rPr lang="en-US" sz="800" dirty="0">
                          <a:effectLst/>
                        </a:rPr>
                        <a:t>CS5</a:t>
                      </a:r>
                      <a:endParaRPr lang="fr-FR" sz="1000" dirty="0">
                        <a:effectLst/>
                        <a:latin typeface="Times New Roman"/>
                        <a:ea typeface="Times New Roman"/>
                      </a:endParaRPr>
                    </a:p>
                  </a:txBody>
                  <a:tcPr marL="23370" marR="23370" marT="0" marB="0"/>
                </a:tc>
              </a:tr>
            </a:tbl>
          </a:graphicData>
        </a:graphic>
      </p:graphicFrame>
    </p:spTree>
    <p:extLst>
      <p:ext uri="{BB962C8B-B14F-4D97-AF65-F5344CB8AC3E}">
        <p14:creationId xmlns:p14="http://schemas.microsoft.com/office/powerpoint/2010/main" val="3381520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OBJECTIVES</a:t>
            </a:r>
            <a:endParaRPr lang="fr-FR" sz="3200" b="1" dirty="0">
              <a:solidFill>
                <a:schemeClr val="accent3"/>
              </a:solidFill>
              <a:effectLst>
                <a:outerShdw blurRad="38100" dist="38100" dir="2700000" algn="tl">
                  <a:srgbClr val="000000">
                    <a:alpha val="43137"/>
                  </a:srgbClr>
                </a:outerShdw>
              </a:effectLst>
            </a:endParaRPr>
          </a:p>
        </p:txBody>
      </p:sp>
      <p:sp>
        <p:nvSpPr>
          <p:cNvPr id="4" name="Rectangle 3"/>
          <p:cNvSpPr/>
          <p:nvPr/>
        </p:nvSpPr>
        <p:spPr>
          <a:xfrm>
            <a:off x="611560" y="836712"/>
            <a:ext cx="7992888" cy="5016758"/>
          </a:xfrm>
          <a:prstGeom prst="rect">
            <a:avLst/>
          </a:prstGeom>
        </p:spPr>
        <p:txBody>
          <a:bodyPr wrap="square">
            <a:spAutoFit/>
          </a:bodyPr>
          <a:lstStyle/>
          <a:p>
            <a:r>
              <a:rPr lang="en-US" dirty="0" smtClean="0"/>
              <a:t>Understand interactions </a:t>
            </a:r>
            <a:r>
              <a:rPr lang="en-US" dirty="0"/>
              <a:t>among </a:t>
            </a:r>
            <a:r>
              <a:rPr lang="en-US" dirty="0" smtClean="0"/>
              <a:t>groundwater/agricultural practices/crop growth </a:t>
            </a:r>
          </a:p>
          <a:p>
            <a:r>
              <a:rPr lang="en-US" dirty="0" smtClean="0"/>
              <a:t>=&gt; model the functioning of the system</a:t>
            </a:r>
          </a:p>
          <a:p>
            <a:r>
              <a:rPr lang="en-US" b="1" dirty="0" smtClean="0"/>
              <a:t>BUT</a:t>
            </a:r>
            <a:endParaRPr lang="en-US" b="1" dirty="0"/>
          </a:p>
          <a:p>
            <a:r>
              <a:rPr lang="en-US" dirty="0" smtClean="0"/>
              <a:t>Modeling </a:t>
            </a:r>
            <a:r>
              <a:rPr lang="en-US" dirty="0"/>
              <a:t>all individual farms within a region is not feasible </a:t>
            </a:r>
            <a:endParaRPr lang="en-US" dirty="0" smtClean="0"/>
          </a:p>
          <a:p>
            <a:pPr marL="285750" indent="-285750">
              <a:buFont typeface="Wingdings" panose="05000000000000000000" pitchFamily="2" charset="2"/>
              <a:buChar char="q"/>
            </a:pPr>
            <a:r>
              <a:rPr lang="en-US" dirty="0"/>
              <a:t>large number of </a:t>
            </a:r>
            <a:r>
              <a:rPr lang="en-US" dirty="0" smtClean="0"/>
              <a:t>farms</a:t>
            </a:r>
          </a:p>
          <a:p>
            <a:pPr marL="285750" indent="-285750">
              <a:buFont typeface="Wingdings" panose="05000000000000000000" pitchFamily="2" charset="2"/>
              <a:buChar char="q"/>
            </a:pPr>
            <a:r>
              <a:rPr lang="en-US" dirty="0" smtClean="0"/>
              <a:t>existing </a:t>
            </a:r>
            <a:r>
              <a:rPr lang="en-US" dirty="0"/>
              <a:t>diversity among different farming systems </a:t>
            </a:r>
            <a:endParaRPr lang="en-US" dirty="0" smtClean="0"/>
          </a:p>
          <a:p>
            <a:endParaRPr lang="en-US" dirty="0"/>
          </a:p>
          <a:p>
            <a:r>
              <a:rPr lang="en-US" dirty="0" smtClean="0"/>
              <a:t>Typology </a:t>
            </a:r>
          </a:p>
          <a:p>
            <a:pPr marL="285750" indent="-285750">
              <a:buFont typeface="Wingdings" panose="05000000000000000000" pitchFamily="2" charset="2"/>
              <a:buChar char="q"/>
            </a:pPr>
            <a:r>
              <a:rPr lang="en-US" dirty="0" smtClean="0"/>
              <a:t>artificial </a:t>
            </a:r>
            <a:r>
              <a:rPr lang="en-US" dirty="0"/>
              <a:t>way to define different homogeneous </a:t>
            </a:r>
            <a:r>
              <a:rPr lang="en-US" dirty="0" smtClean="0"/>
              <a:t>types </a:t>
            </a:r>
            <a:r>
              <a:rPr lang="en-US" dirty="0"/>
              <a:t>based on specific </a:t>
            </a:r>
            <a:r>
              <a:rPr lang="en-US" dirty="0" smtClean="0"/>
              <a:t>criteria </a:t>
            </a:r>
            <a:r>
              <a:rPr lang="en-US" sz="1400" dirty="0" smtClean="0"/>
              <a:t>(</a:t>
            </a:r>
            <a:r>
              <a:rPr lang="en-US" sz="1400" dirty="0" err="1"/>
              <a:t>Duvernoy</a:t>
            </a:r>
            <a:r>
              <a:rPr lang="en-US" sz="1400" dirty="0"/>
              <a:t> 2000; Andersen et al. 2007; </a:t>
            </a:r>
            <a:r>
              <a:rPr lang="en-US" sz="1400" dirty="0" err="1"/>
              <a:t>Valbuena</a:t>
            </a:r>
            <a:r>
              <a:rPr lang="en-US" sz="1400" dirty="0"/>
              <a:t> et al. 2008</a:t>
            </a:r>
            <a:r>
              <a:rPr lang="en-US" sz="1400" dirty="0" smtClean="0"/>
              <a:t>)</a:t>
            </a:r>
            <a:r>
              <a:rPr lang="en-US" sz="1400" dirty="0"/>
              <a:t> </a:t>
            </a:r>
            <a:endParaRPr lang="en-US" dirty="0"/>
          </a:p>
          <a:p>
            <a:pPr marL="285750" indent="-285750">
              <a:buFont typeface="Wingdings" panose="05000000000000000000" pitchFamily="2" charset="2"/>
              <a:buChar char="q"/>
            </a:pPr>
            <a:r>
              <a:rPr lang="en-US" dirty="0" smtClean="0"/>
              <a:t>convenient </a:t>
            </a:r>
            <a:r>
              <a:rPr lang="en-US" dirty="0"/>
              <a:t>tool to simplify the diversity of farming systems while effectively describing their heterogeneity </a:t>
            </a:r>
            <a:r>
              <a:rPr lang="en-US" sz="1400" dirty="0"/>
              <a:t>(</a:t>
            </a:r>
            <a:r>
              <a:rPr lang="en-US" sz="1400" dirty="0" err="1"/>
              <a:t>Poussin</a:t>
            </a:r>
            <a:r>
              <a:rPr lang="en-US" sz="1400" dirty="0"/>
              <a:t> et al. 2008; </a:t>
            </a:r>
            <a:r>
              <a:rPr lang="en-US" sz="1400" dirty="0" err="1"/>
              <a:t>Valbuena</a:t>
            </a:r>
            <a:r>
              <a:rPr lang="en-US" sz="1400" dirty="0"/>
              <a:t> et al. 2008; </a:t>
            </a:r>
            <a:r>
              <a:rPr lang="en-US" sz="1400" dirty="0" err="1"/>
              <a:t>Daloğlu</a:t>
            </a:r>
            <a:r>
              <a:rPr lang="en-US" sz="1400" dirty="0"/>
              <a:t> et al. 2014</a:t>
            </a:r>
            <a:r>
              <a:rPr lang="en-US" sz="1400" dirty="0" smtClean="0"/>
              <a:t>)</a:t>
            </a:r>
          </a:p>
          <a:p>
            <a:pPr marL="285750" indent="-285750">
              <a:buFont typeface="Wingdings" panose="05000000000000000000" pitchFamily="2" charset="2"/>
              <a:buChar char="q"/>
            </a:pPr>
            <a:endParaRPr lang="en-US" dirty="0"/>
          </a:p>
          <a:p>
            <a:r>
              <a:rPr lang="en-US" dirty="0" smtClean="0"/>
              <a:t>Objectives</a:t>
            </a:r>
            <a:endParaRPr lang="en-US" dirty="0"/>
          </a:p>
          <a:p>
            <a:pPr marL="285750" indent="-285750">
              <a:buFont typeface="Wingdings" panose="05000000000000000000" pitchFamily="2" charset="2"/>
              <a:buChar char="q"/>
            </a:pPr>
            <a:r>
              <a:rPr lang="en-US" dirty="0"/>
              <a:t>Identifying and understanding variability in farm characteristics and farming practices on the </a:t>
            </a:r>
            <a:r>
              <a:rPr lang="en-US" dirty="0" smtClean="0"/>
              <a:t>watershed</a:t>
            </a:r>
          </a:p>
          <a:p>
            <a:pPr marL="285750" indent="-285750">
              <a:buFont typeface="Wingdings" panose="05000000000000000000" pitchFamily="2" charset="2"/>
              <a:buChar char="q"/>
            </a:pPr>
            <a:r>
              <a:rPr lang="en-US" dirty="0" smtClean="0"/>
              <a:t>generate </a:t>
            </a:r>
            <a:r>
              <a:rPr lang="en-US" dirty="0"/>
              <a:t>a typology of </a:t>
            </a:r>
            <a:r>
              <a:rPr lang="en-US" dirty="0" smtClean="0"/>
              <a:t>farm</a:t>
            </a:r>
          </a:p>
          <a:p>
            <a:pPr marL="285750" indent="-285750">
              <a:buFont typeface="Wingdings" panose="05000000000000000000" pitchFamily="2" charset="2"/>
              <a:buChar char="q"/>
            </a:pPr>
            <a:r>
              <a:rPr lang="en-US" dirty="0" smtClean="0"/>
              <a:t>spatialize </a:t>
            </a:r>
            <a:r>
              <a:rPr lang="en-US" dirty="0"/>
              <a:t>farm types on the watershed </a:t>
            </a:r>
          </a:p>
        </p:txBody>
      </p:sp>
      <p:sp>
        <p:nvSpPr>
          <p:cNvPr id="2" name="Rectangle 1"/>
          <p:cNvSpPr/>
          <p:nvPr/>
        </p:nvSpPr>
        <p:spPr>
          <a:xfrm>
            <a:off x="1259632" y="6237312"/>
            <a:ext cx="7200800"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Willaume</a:t>
            </a:r>
            <a:r>
              <a:rPr lang="en-US" sz="1200" dirty="0">
                <a:solidFill>
                  <a:schemeClr val="bg1"/>
                </a:solidFill>
              </a:rPr>
              <a:t>, M., </a:t>
            </a:r>
            <a:r>
              <a:rPr lang="en-US" sz="1200" dirty="0" err="1">
                <a:solidFill>
                  <a:schemeClr val="bg1"/>
                </a:solidFill>
              </a:rPr>
              <a:t>Leenhardt</a:t>
            </a:r>
            <a:r>
              <a:rPr lang="en-US" sz="1200" dirty="0">
                <a:solidFill>
                  <a:schemeClr val="bg1"/>
                </a:solidFill>
              </a:rPr>
              <a:t>, D., </a:t>
            </a:r>
            <a:r>
              <a:rPr lang="en-US" sz="1200" dirty="0" err="1">
                <a:solidFill>
                  <a:schemeClr val="bg1"/>
                </a:solidFill>
              </a:rPr>
              <a:t>Bergez</a:t>
            </a:r>
            <a:r>
              <a:rPr lang="en-US" sz="1200" dirty="0">
                <a:solidFill>
                  <a:schemeClr val="bg1"/>
                </a:solidFill>
              </a:rPr>
              <a:t>, J.E. (2016) Typology of farming systems for modeling water management issues in the semi-arid tropics (</a:t>
            </a:r>
            <a:r>
              <a:rPr lang="en-US" sz="1200" dirty="0" err="1">
                <a:solidFill>
                  <a:schemeClr val="bg1"/>
                </a:solidFill>
              </a:rPr>
              <a:t>Berambadi</a:t>
            </a:r>
            <a:r>
              <a:rPr lang="en-US" sz="1200" dirty="0">
                <a:solidFill>
                  <a:schemeClr val="bg1"/>
                </a:solidFill>
              </a:rPr>
              <a:t> watershed, India), </a:t>
            </a:r>
            <a:r>
              <a:rPr lang="en-US" sz="1200" i="1" dirty="0">
                <a:solidFill>
                  <a:schemeClr val="bg1"/>
                </a:solidFill>
              </a:rPr>
              <a:t>Water</a:t>
            </a:r>
            <a:r>
              <a:rPr lang="en-US" sz="1200" dirty="0">
                <a:solidFill>
                  <a:schemeClr val="bg1"/>
                </a:solidFill>
              </a:rPr>
              <a:t> (submitted)</a:t>
            </a:r>
            <a:endParaRPr lang="fr-FR" sz="1200" dirty="0">
              <a:solidFill>
                <a:schemeClr val="bg1"/>
              </a:solidFill>
            </a:endParaRPr>
          </a:p>
        </p:txBody>
      </p:sp>
    </p:spTree>
    <p:extLst>
      <p:ext uri="{BB962C8B-B14F-4D97-AF65-F5344CB8AC3E}">
        <p14:creationId xmlns:p14="http://schemas.microsoft.com/office/powerpoint/2010/main" val="3306100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754694"/>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METHODOLOGY – THE SURVEY</a:t>
            </a:r>
            <a:endParaRPr lang="fr-FR" sz="3200" b="1" dirty="0">
              <a:solidFill>
                <a:schemeClr val="accent3"/>
              </a:solidFill>
              <a:effectLst>
                <a:outerShdw blurRad="38100" dist="38100" dir="2700000" algn="tl">
                  <a:srgbClr val="000000">
                    <a:alpha val="43137"/>
                  </a:srgbClr>
                </a:outerShdw>
              </a:effectLst>
            </a:endParaRPr>
          </a:p>
        </p:txBody>
      </p:sp>
      <p:sp>
        <p:nvSpPr>
          <p:cNvPr id="13" name="Rectangle 12"/>
          <p:cNvSpPr/>
          <p:nvPr/>
        </p:nvSpPr>
        <p:spPr>
          <a:xfrm>
            <a:off x="611560" y="922382"/>
            <a:ext cx="7992888" cy="4801314"/>
          </a:xfrm>
          <a:prstGeom prst="rect">
            <a:avLst/>
          </a:prstGeom>
        </p:spPr>
        <p:txBody>
          <a:bodyPr wrap="square">
            <a:spAutoFit/>
          </a:bodyPr>
          <a:lstStyle/>
          <a:p>
            <a:r>
              <a:rPr lang="en-US" dirty="0" smtClean="0"/>
              <a:t>Farmland </a:t>
            </a:r>
            <a:r>
              <a:rPr lang="en-US" dirty="0"/>
              <a:t>ownership register (</a:t>
            </a:r>
            <a:r>
              <a:rPr lang="en-US" dirty="0" err="1"/>
              <a:t>Bhoomi</a:t>
            </a:r>
            <a:r>
              <a:rPr lang="en-US" dirty="0"/>
              <a:t>) of Karnataka  </a:t>
            </a:r>
            <a:r>
              <a:rPr lang="en-US" dirty="0" smtClean="0"/>
              <a:t>=&gt; 5461 </a:t>
            </a:r>
            <a:r>
              <a:rPr lang="en-US" dirty="0"/>
              <a:t>farm </a:t>
            </a:r>
            <a:r>
              <a:rPr lang="en-US" dirty="0" smtClean="0"/>
              <a:t>households.</a:t>
            </a:r>
          </a:p>
          <a:p>
            <a:endParaRPr lang="en-US" dirty="0"/>
          </a:p>
          <a:p>
            <a:r>
              <a:rPr lang="en-US" dirty="0" smtClean="0"/>
              <a:t>Purposive </a:t>
            </a:r>
            <a:r>
              <a:rPr lang="en-US" dirty="0"/>
              <a:t>stratified proportional </a:t>
            </a:r>
            <a:r>
              <a:rPr lang="en-US" dirty="0" smtClean="0"/>
              <a:t>sampling</a:t>
            </a:r>
          </a:p>
          <a:p>
            <a:pPr marL="285750" indent="-285750">
              <a:buFont typeface="Wingdings" panose="05000000000000000000" pitchFamily="2" charset="2"/>
              <a:buChar char="q"/>
            </a:pPr>
            <a:r>
              <a:rPr lang="en-US" dirty="0" smtClean="0"/>
              <a:t> estimate </a:t>
            </a:r>
            <a:r>
              <a:rPr lang="en-US" dirty="0"/>
              <a:t>distribution parameters for a heterogeneous population (Levy and </a:t>
            </a:r>
            <a:r>
              <a:rPr lang="en-US" dirty="0" err="1"/>
              <a:t>Lemeshow</a:t>
            </a:r>
            <a:r>
              <a:rPr lang="en-US" dirty="0"/>
              <a:t> 2013; </a:t>
            </a:r>
            <a:r>
              <a:rPr lang="en-US" dirty="0" err="1"/>
              <a:t>Laoubi</a:t>
            </a:r>
            <a:r>
              <a:rPr lang="en-US" dirty="0"/>
              <a:t> and </a:t>
            </a:r>
            <a:r>
              <a:rPr lang="en-US" dirty="0" err="1"/>
              <a:t>Yamao</a:t>
            </a:r>
            <a:r>
              <a:rPr lang="en-US" dirty="0"/>
              <a:t> </a:t>
            </a:r>
            <a:r>
              <a:rPr lang="en-US" dirty="0" smtClean="0"/>
              <a:t>2009)</a:t>
            </a:r>
          </a:p>
          <a:p>
            <a:pPr marL="285750" indent="-285750">
              <a:buFont typeface="Wingdings" panose="05000000000000000000" pitchFamily="2" charset="2"/>
              <a:buChar char="q"/>
            </a:pPr>
            <a:r>
              <a:rPr lang="en-US" dirty="0" smtClean="0"/>
              <a:t>more </a:t>
            </a:r>
            <a:r>
              <a:rPr lang="en-US" dirty="0"/>
              <a:t>representative of the population than other probability methods like simple random sampling or systematic sampling (</a:t>
            </a:r>
            <a:r>
              <a:rPr lang="en-US" dirty="0" err="1"/>
              <a:t>Laoubi</a:t>
            </a:r>
            <a:r>
              <a:rPr lang="en-US" dirty="0"/>
              <a:t> and </a:t>
            </a:r>
            <a:r>
              <a:rPr lang="en-US" dirty="0" err="1"/>
              <a:t>Yamao</a:t>
            </a:r>
            <a:r>
              <a:rPr lang="en-US" dirty="0"/>
              <a:t> 2009</a:t>
            </a:r>
            <a:r>
              <a:rPr lang="en-US" dirty="0" smtClean="0"/>
              <a:t>)</a:t>
            </a:r>
          </a:p>
          <a:p>
            <a:pPr marL="285750" indent="-285750">
              <a:buFont typeface="Wingdings" panose="05000000000000000000" pitchFamily="2" charset="2"/>
              <a:buChar char="q"/>
            </a:pPr>
            <a:r>
              <a:rPr lang="en-US" dirty="0" smtClean="0"/>
              <a:t>ensures </a:t>
            </a:r>
            <a:r>
              <a:rPr lang="en-US" dirty="0"/>
              <a:t>that every category of the population is represented in the </a:t>
            </a:r>
            <a:r>
              <a:rPr lang="en-US" dirty="0" smtClean="0"/>
              <a:t>sample</a:t>
            </a:r>
          </a:p>
          <a:p>
            <a:pPr marL="285750" indent="-285750">
              <a:buFont typeface="Wingdings" panose="05000000000000000000" pitchFamily="2" charset="2"/>
              <a:buChar char="q"/>
            </a:pPr>
            <a:r>
              <a:rPr lang="en-US" dirty="0" smtClean="0"/>
              <a:t>purposefully </a:t>
            </a:r>
            <a:r>
              <a:rPr lang="en-US" dirty="0"/>
              <a:t>selected to represent the caste diversity in the </a:t>
            </a:r>
            <a:r>
              <a:rPr lang="en-US" dirty="0" smtClean="0"/>
              <a:t>region</a:t>
            </a:r>
          </a:p>
          <a:p>
            <a:pPr marL="285750" indent="-285750">
              <a:buFont typeface="Wingdings" panose="05000000000000000000" pitchFamily="2" charset="2"/>
              <a:buChar char="q"/>
            </a:pPr>
            <a:endParaRPr lang="en-US" dirty="0"/>
          </a:p>
          <a:p>
            <a:r>
              <a:rPr lang="en-US" dirty="0" smtClean="0"/>
              <a:t>Farm surveys</a:t>
            </a:r>
          </a:p>
          <a:p>
            <a:pPr marL="285750" indent="-285750">
              <a:buFont typeface="Wingdings" panose="05000000000000000000" pitchFamily="2" charset="2"/>
              <a:buChar char="q"/>
            </a:pPr>
            <a:r>
              <a:rPr lang="en-US" dirty="0" smtClean="0"/>
              <a:t>684 </a:t>
            </a:r>
            <a:r>
              <a:rPr lang="en-US" dirty="0"/>
              <a:t>farm </a:t>
            </a:r>
            <a:r>
              <a:rPr lang="en-US" dirty="0" smtClean="0"/>
              <a:t>households (12.5</a:t>
            </a:r>
            <a:r>
              <a:rPr lang="en-US" dirty="0"/>
              <a:t>% of farms on the </a:t>
            </a:r>
            <a:r>
              <a:rPr lang="en-US" dirty="0" smtClean="0"/>
              <a:t>watershed)</a:t>
            </a:r>
          </a:p>
          <a:p>
            <a:pPr marL="285750" indent="-285750">
              <a:buFont typeface="Wingdings" panose="05000000000000000000" pitchFamily="2" charset="2"/>
              <a:buChar char="q"/>
            </a:pPr>
            <a:r>
              <a:rPr lang="en-US" dirty="0"/>
              <a:t>face-to-face </a:t>
            </a:r>
            <a:r>
              <a:rPr lang="en-US" dirty="0" smtClean="0"/>
              <a:t>interview, </a:t>
            </a:r>
            <a:r>
              <a:rPr lang="en-US" dirty="0"/>
              <a:t>2-3 </a:t>
            </a:r>
            <a:r>
              <a:rPr lang="en-US" dirty="0" smtClean="0"/>
              <a:t>hours (80 questions), </a:t>
            </a:r>
            <a:r>
              <a:rPr lang="en-US" dirty="0"/>
              <a:t>September </a:t>
            </a:r>
            <a:r>
              <a:rPr lang="en-US" dirty="0" smtClean="0"/>
              <a:t>2014 </a:t>
            </a:r>
            <a:r>
              <a:rPr lang="en-US" dirty="0"/>
              <a:t>-</a:t>
            </a:r>
            <a:r>
              <a:rPr lang="en-US" dirty="0" smtClean="0"/>
              <a:t> </a:t>
            </a:r>
            <a:r>
              <a:rPr lang="en-US" dirty="0"/>
              <a:t>March </a:t>
            </a:r>
            <a:r>
              <a:rPr lang="en-US" dirty="0" smtClean="0"/>
              <a:t>2015</a:t>
            </a:r>
          </a:p>
          <a:p>
            <a:pPr marL="285750" indent="-285750">
              <a:buFont typeface="Wingdings" panose="05000000000000000000" pitchFamily="2" charset="2"/>
              <a:buChar char="q"/>
            </a:pPr>
            <a:r>
              <a:rPr lang="en-US" dirty="0" smtClean="0"/>
              <a:t>Part 1 :  household </a:t>
            </a:r>
            <a:r>
              <a:rPr lang="en-US" dirty="0"/>
              <a:t>characteristics, farm structure, assets, partnerships, </a:t>
            </a:r>
            <a:r>
              <a:rPr lang="en-US" dirty="0" smtClean="0"/>
              <a:t>farm objectives</a:t>
            </a:r>
          </a:p>
          <a:p>
            <a:pPr marL="285750" indent="-285750">
              <a:buFont typeface="Wingdings" panose="05000000000000000000" pitchFamily="2" charset="2"/>
              <a:buChar char="q"/>
            </a:pPr>
            <a:r>
              <a:rPr lang="en-US" dirty="0" smtClean="0"/>
              <a:t>Part 2 : farmers performances </a:t>
            </a:r>
            <a:r>
              <a:rPr lang="en-US" dirty="0"/>
              <a:t>and practices over the past two </a:t>
            </a:r>
            <a:r>
              <a:rPr lang="en-US" dirty="0" smtClean="0"/>
              <a:t>years</a:t>
            </a:r>
          </a:p>
          <a:p>
            <a:pPr marL="285750" indent="-285750">
              <a:buFont typeface="Wingdings" panose="05000000000000000000" pitchFamily="2" charset="2"/>
              <a:buChar char="q"/>
            </a:pPr>
            <a:r>
              <a:rPr lang="en-US" dirty="0" smtClean="0"/>
              <a:t>Part 3 :  </a:t>
            </a:r>
            <a:r>
              <a:rPr lang="en-US" dirty="0"/>
              <a:t>in-depth questions </a:t>
            </a:r>
            <a:r>
              <a:rPr lang="en-US" dirty="0" smtClean="0"/>
              <a:t>on irrigation</a:t>
            </a:r>
            <a:r>
              <a:rPr lang="en-US" dirty="0"/>
              <a:t>, </a:t>
            </a:r>
            <a:r>
              <a:rPr lang="en-US" dirty="0" err="1" smtClean="0"/>
              <a:t>borewells</a:t>
            </a:r>
            <a:r>
              <a:rPr lang="en-US" dirty="0" smtClean="0"/>
              <a:t>, rainfall</a:t>
            </a:r>
            <a:endParaRPr lang="en-US" sz="900" i="1" dirty="0"/>
          </a:p>
        </p:txBody>
      </p:sp>
      <p:sp>
        <p:nvSpPr>
          <p:cNvPr id="4" name="Rectangle 3"/>
          <p:cNvSpPr/>
          <p:nvPr/>
        </p:nvSpPr>
        <p:spPr>
          <a:xfrm>
            <a:off x="1259632" y="6239053"/>
            <a:ext cx="7200800"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Willaume</a:t>
            </a:r>
            <a:r>
              <a:rPr lang="en-US" sz="1200" dirty="0">
                <a:solidFill>
                  <a:schemeClr val="bg1"/>
                </a:solidFill>
              </a:rPr>
              <a:t>, M., </a:t>
            </a:r>
            <a:r>
              <a:rPr lang="en-US" sz="1200" dirty="0" err="1">
                <a:solidFill>
                  <a:schemeClr val="bg1"/>
                </a:solidFill>
              </a:rPr>
              <a:t>Leenhardt</a:t>
            </a:r>
            <a:r>
              <a:rPr lang="en-US" sz="1200" dirty="0">
                <a:solidFill>
                  <a:schemeClr val="bg1"/>
                </a:solidFill>
              </a:rPr>
              <a:t>, D., </a:t>
            </a:r>
            <a:r>
              <a:rPr lang="en-US" sz="1200" dirty="0" err="1">
                <a:solidFill>
                  <a:schemeClr val="bg1"/>
                </a:solidFill>
              </a:rPr>
              <a:t>Bergez</a:t>
            </a:r>
            <a:r>
              <a:rPr lang="en-US" sz="1200" dirty="0">
                <a:solidFill>
                  <a:schemeClr val="bg1"/>
                </a:solidFill>
              </a:rPr>
              <a:t>, J.E. (2016) Typology of farming systems for modeling water management issues in the semi-arid tropics (</a:t>
            </a:r>
            <a:r>
              <a:rPr lang="en-US" sz="1200" dirty="0" err="1">
                <a:solidFill>
                  <a:schemeClr val="bg1"/>
                </a:solidFill>
              </a:rPr>
              <a:t>Berambadi</a:t>
            </a:r>
            <a:r>
              <a:rPr lang="en-US" sz="1200" dirty="0">
                <a:solidFill>
                  <a:schemeClr val="bg1"/>
                </a:solidFill>
              </a:rPr>
              <a:t> watershed, India), </a:t>
            </a:r>
            <a:r>
              <a:rPr lang="en-US" sz="1200" i="1" dirty="0">
                <a:solidFill>
                  <a:schemeClr val="bg1"/>
                </a:solidFill>
              </a:rPr>
              <a:t>Water</a:t>
            </a:r>
            <a:r>
              <a:rPr lang="en-US" sz="1200" dirty="0">
                <a:solidFill>
                  <a:schemeClr val="bg1"/>
                </a:solidFill>
              </a:rPr>
              <a:t> (submitted)</a:t>
            </a:r>
            <a:endParaRPr lang="fr-FR" sz="1200" dirty="0">
              <a:solidFill>
                <a:schemeClr val="bg1"/>
              </a:solidFill>
            </a:endParaRPr>
          </a:p>
        </p:txBody>
      </p:sp>
    </p:spTree>
    <p:extLst>
      <p:ext uri="{BB962C8B-B14F-4D97-AF65-F5344CB8AC3E}">
        <p14:creationId xmlns:p14="http://schemas.microsoft.com/office/powerpoint/2010/main" val="825109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830997"/>
          </a:xfrm>
          <a:prstGeom prst="rect">
            <a:avLst/>
          </a:prstGeom>
        </p:spPr>
        <p:txBody>
          <a:bodyPr wrap="square">
            <a:spAutoFit/>
          </a:bodyPr>
          <a:lstStyle/>
          <a:p>
            <a:pPr algn="ctr">
              <a:lnSpc>
                <a:spcPct val="150000"/>
              </a:lnSpc>
            </a:pPr>
            <a:r>
              <a:rPr lang="en-US" sz="3200" b="1" dirty="0" smtClean="0">
                <a:solidFill>
                  <a:schemeClr val="accent3"/>
                </a:solidFill>
                <a:effectLst>
                  <a:outerShdw blurRad="38100" dist="38100" dir="2700000" algn="tl">
                    <a:srgbClr val="000000">
                      <a:alpha val="43137"/>
                    </a:srgbClr>
                  </a:outerShdw>
                </a:effectLst>
              </a:rPr>
              <a:t>METHODOLOGY – THE ANALYSIS</a:t>
            </a:r>
            <a:endParaRPr lang="fr-FR" sz="3200" b="1" dirty="0">
              <a:solidFill>
                <a:schemeClr val="accent3"/>
              </a:solidFill>
              <a:effectLst>
                <a:outerShdw blurRad="38100" dist="38100" dir="2700000" algn="tl">
                  <a:srgbClr val="000000">
                    <a:alpha val="43137"/>
                  </a:srgbClr>
                </a:outerShdw>
              </a:effectLst>
            </a:endParaRPr>
          </a:p>
        </p:txBody>
      </p:sp>
      <p:sp>
        <p:nvSpPr>
          <p:cNvPr id="13" name="Rectangle 12"/>
          <p:cNvSpPr/>
          <p:nvPr/>
        </p:nvSpPr>
        <p:spPr>
          <a:xfrm>
            <a:off x="611560" y="922382"/>
            <a:ext cx="7992888" cy="3970318"/>
          </a:xfrm>
          <a:prstGeom prst="rect">
            <a:avLst/>
          </a:prstGeom>
        </p:spPr>
        <p:txBody>
          <a:bodyPr wrap="square">
            <a:spAutoFit/>
          </a:bodyPr>
          <a:lstStyle/>
          <a:p>
            <a:r>
              <a:rPr lang="en-US" dirty="0"/>
              <a:t>Four dimensions </a:t>
            </a:r>
            <a:endParaRPr lang="en-US" dirty="0" smtClean="0"/>
          </a:p>
          <a:p>
            <a:pPr marL="342900" indent="-342900">
              <a:buAutoNum type="arabicParenR"/>
            </a:pPr>
            <a:r>
              <a:rPr lang="en-US" dirty="0" smtClean="0"/>
              <a:t>farm structure</a:t>
            </a:r>
          </a:p>
          <a:p>
            <a:pPr marL="342900" indent="-342900">
              <a:buAutoNum type="arabicParenR"/>
            </a:pPr>
            <a:r>
              <a:rPr lang="en-US" dirty="0" smtClean="0"/>
              <a:t>cropping </a:t>
            </a:r>
            <a:r>
              <a:rPr lang="en-US" dirty="0"/>
              <a:t>system and farm </a:t>
            </a:r>
            <a:r>
              <a:rPr lang="en-US" dirty="0" smtClean="0"/>
              <a:t>practices</a:t>
            </a:r>
          </a:p>
          <a:p>
            <a:pPr marL="342900" indent="-342900">
              <a:buAutoNum type="arabicParenR"/>
            </a:pPr>
            <a:r>
              <a:rPr lang="en-US" dirty="0" smtClean="0"/>
              <a:t>water </a:t>
            </a:r>
            <a:r>
              <a:rPr lang="en-US" dirty="0"/>
              <a:t>management for </a:t>
            </a:r>
            <a:r>
              <a:rPr lang="en-US" dirty="0" smtClean="0"/>
              <a:t>irrigation</a:t>
            </a:r>
          </a:p>
          <a:p>
            <a:pPr marL="342900" indent="-342900">
              <a:buAutoNum type="arabicParenR"/>
            </a:pPr>
            <a:r>
              <a:rPr lang="en-US" dirty="0" smtClean="0"/>
              <a:t>economic </a:t>
            </a:r>
            <a:r>
              <a:rPr lang="en-US" dirty="0"/>
              <a:t>performances of the </a:t>
            </a:r>
            <a:r>
              <a:rPr lang="en-US" dirty="0" smtClean="0"/>
              <a:t>farm</a:t>
            </a:r>
          </a:p>
          <a:p>
            <a:endParaRPr lang="en-US" dirty="0" smtClean="0"/>
          </a:p>
          <a:p>
            <a:r>
              <a:rPr lang="en-US" dirty="0" smtClean="0"/>
              <a:t>Analysis </a:t>
            </a:r>
            <a:r>
              <a:rPr lang="en-US" dirty="0"/>
              <a:t>of variance (ANOVA) permutation test </a:t>
            </a:r>
            <a:r>
              <a:rPr lang="en-US" dirty="0" smtClean="0"/>
              <a:t>/ </a:t>
            </a:r>
            <a:r>
              <a:rPr lang="en-US" dirty="0"/>
              <a:t>chi-square test </a:t>
            </a:r>
            <a:endParaRPr lang="en-US" dirty="0" smtClean="0"/>
          </a:p>
          <a:p>
            <a:pPr marL="285750" indent="-285750">
              <a:buFont typeface="Wingdings" panose="05000000000000000000" pitchFamily="2" charset="2"/>
              <a:buChar char="q"/>
            </a:pPr>
            <a:r>
              <a:rPr lang="en-US" dirty="0" smtClean="0"/>
              <a:t>determine overall significance of differences among villages</a:t>
            </a:r>
          </a:p>
          <a:p>
            <a:endParaRPr lang="en-US" dirty="0"/>
          </a:p>
          <a:p>
            <a:r>
              <a:rPr lang="en-US" dirty="0" smtClean="0"/>
              <a:t>Two-step multi-data statistical analysis</a:t>
            </a:r>
          </a:p>
          <a:p>
            <a:pPr marL="285750" indent="-285750">
              <a:buFont typeface="Wingdings" panose="05000000000000000000" pitchFamily="2" charset="2"/>
              <a:buChar char="q"/>
            </a:pPr>
            <a:r>
              <a:rPr lang="en-US" dirty="0" smtClean="0"/>
              <a:t>nominal </a:t>
            </a:r>
            <a:r>
              <a:rPr lang="en-US" dirty="0"/>
              <a:t>categorical data technique of Multiple Correspondence Analysis (MCA</a:t>
            </a:r>
            <a:r>
              <a:rPr lang="en-US" dirty="0" smtClean="0"/>
              <a:t>)</a:t>
            </a:r>
          </a:p>
          <a:p>
            <a:pPr marL="285750" indent="-285750">
              <a:buFont typeface="Wingdings" panose="05000000000000000000" pitchFamily="2" charset="2"/>
              <a:buChar char="q"/>
            </a:pPr>
            <a:r>
              <a:rPr lang="en-US" dirty="0" smtClean="0"/>
              <a:t>Agglomerative </a:t>
            </a:r>
            <a:r>
              <a:rPr lang="en-US" dirty="0"/>
              <a:t>Hierarchical Clustering (ACH) algorithm </a:t>
            </a:r>
            <a:endParaRPr lang="en-US" dirty="0" smtClean="0"/>
          </a:p>
          <a:p>
            <a:pPr marL="285750" indent="-285750">
              <a:buFont typeface="Wingdings" panose="05000000000000000000" pitchFamily="2" charset="2"/>
              <a:buChar char="q"/>
            </a:pPr>
            <a:endParaRPr lang="en-US" dirty="0"/>
          </a:p>
          <a:p>
            <a:r>
              <a:rPr lang="en-US" dirty="0" smtClean="0"/>
              <a:t>=&gt; Farm </a:t>
            </a:r>
            <a:r>
              <a:rPr lang="en-US" dirty="0"/>
              <a:t>types </a:t>
            </a:r>
            <a:r>
              <a:rPr lang="en-US" dirty="0" smtClean="0"/>
              <a:t>described </a:t>
            </a:r>
            <a:r>
              <a:rPr lang="en-US" dirty="0"/>
              <a:t>by </a:t>
            </a:r>
            <a:r>
              <a:rPr lang="en-US" dirty="0" smtClean="0"/>
              <a:t>quantitative variables</a:t>
            </a:r>
            <a:endParaRPr lang="fr-FR" dirty="0"/>
          </a:p>
        </p:txBody>
      </p:sp>
      <p:sp>
        <p:nvSpPr>
          <p:cNvPr id="4" name="Rectangle 3"/>
          <p:cNvSpPr/>
          <p:nvPr/>
        </p:nvSpPr>
        <p:spPr>
          <a:xfrm>
            <a:off x="1259632" y="6239053"/>
            <a:ext cx="7200800"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Willaume</a:t>
            </a:r>
            <a:r>
              <a:rPr lang="en-US" sz="1200" dirty="0">
                <a:solidFill>
                  <a:schemeClr val="bg1"/>
                </a:solidFill>
              </a:rPr>
              <a:t>, M., </a:t>
            </a:r>
            <a:r>
              <a:rPr lang="en-US" sz="1200" dirty="0" err="1">
                <a:solidFill>
                  <a:schemeClr val="bg1"/>
                </a:solidFill>
              </a:rPr>
              <a:t>Leenhardt</a:t>
            </a:r>
            <a:r>
              <a:rPr lang="en-US" sz="1200" dirty="0">
                <a:solidFill>
                  <a:schemeClr val="bg1"/>
                </a:solidFill>
              </a:rPr>
              <a:t>, D., </a:t>
            </a:r>
            <a:r>
              <a:rPr lang="en-US" sz="1200" dirty="0" err="1">
                <a:solidFill>
                  <a:schemeClr val="bg1"/>
                </a:solidFill>
              </a:rPr>
              <a:t>Bergez</a:t>
            </a:r>
            <a:r>
              <a:rPr lang="en-US" sz="1200" dirty="0">
                <a:solidFill>
                  <a:schemeClr val="bg1"/>
                </a:solidFill>
              </a:rPr>
              <a:t>, J.E. (2016) Typology of farming systems for modeling water management issues in the semi-arid tropics (</a:t>
            </a:r>
            <a:r>
              <a:rPr lang="en-US" sz="1200" dirty="0" err="1">
                <a:solidFill>
                  <a:schemeClr val="bg1"/>
                </a:solidFill>
              </a:rPr>
              <a:t>Berambadi</a:t>
            </a:r>
            <a:r>
              <a:rPr lang="en-US" sz="1200" dirty="0">
                <a:solidFill>
                  <a:schemeClr val="bg1"/>
                </a:solidFill>
              </a:rPr>
              <a:t> watershed, India), </a:t>
            </a:r>
            <a:r>
              <a:rPr lang="en-US" sz="1200" i="1" dirty="0">
                <a:solidFill>
                  <a:schemeClr val="bg1"/>
                </a:solidFill>
              </a:rPr>
              <a:t>Water</a:t>
            </a:r>
            <a:r>
              <a:rPr lang="en-US" sz="1200" dirty="0">
                <a:solidFill>
                  <a:schemeClr val="bg1"/>
                </a:solidFill>
              </a:rPr>
              <a:t> (submitted)</a:t>
            </a:r>
            <a:endParaRPr lang="fr-FR" sz="1200" dirty="0">
              <a:solidFill>
                <a:schemeClr val="bg1"/>
              </a:solidFill>
            </a:endParaRPr>
          </a:p>
        </p:txBody>
      </p:sp>
    </p:spTree>
    <p:extLst>
      <p:ext uri="{BB962C8B-B14F-4D97-AF65-F5344CB8AC3E}">
        <p14:creationId xmlns:p14="http://schemas.microsoft.com/office/powerpoint/2010/main" val="1747950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268760"/>
            <a:ext cx="5731768" cy="3763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9144000" cy="584775"/>
          </a:xfrm>
          <a:prstGeom prst="rect">
            <a:avLst/>
          </a:prstGeom>
        </p:spPr>
        <p:txBody>
          <a:bodyPr wrap="square">
            <a:spAutoFit/>
          </a:bodyPr>
          <a:lstStyle/>
          <a:p>
            <a:pPr lvl="0" algn="ctr"/>
            <a:r>
              <a:rPr lang="en-US" sz="3200" b="1" dirty="0" smtClean="0">
                <a:solidFill>
                  <a:schemeClr val="accent3"/>
                </a:solidFill>
                <a:effectLst>
                  <a:outerShdw blurRad="38100" dist="38100" dir="2700000" algn="tl">
                    <a:srgbClr val="000000">
                      <a:alpha val="43137"/>
                    </a:srgbClr>
                  </a:outerShdw>
                </a:effectLst>
              </a:rPr>
              <a:t>FARM CHARACTERISTICS AND PRACTICES</a:t>
            </a:r>
            <a:endParaRPr lang="fr-FR" sz="3200" b="1" dirty="0">
              <a:solidFill>
                <a:schemeClr val="accent3"/>
              </a:solidFill>
              <a:effectLst>
                <a:outerShdw blurRad="38100" dist="38100" dir="2700000" algn="tl">
                  <a:srgbClr val="000000">
                    <a:alpha val="43137"/>
                  </a:srgbClr>
                </a:outerShdw>
              </a:effectLst>
            </a:endParaRPr>
          </a:p>
        </p:txBody>
      </p:sp>
      <p:sp>
        <p:nvSpPr>
          <p:cNvPr id="2" name="Rectangle 1"/>
          <p:cNvSpPr/>
          <p:nvPr/>
        </p:nvSpPr>
        <p:spPr>
          <a:xfrm>
            <a:off x="-396552" y="751344"/>
            <a:ext cx="6768752" cy="5386090"/>
          </a:xfrm>
          <a:prstGeom prst="rect">
            <a:avLst/>
          </a:prstGeom>
        </p:spPr>
        <p:txBody>
          <a:bodyPr wrap="square">
            <a:spAutoFit/>
          </a:bodyPr>
          <a:lstStyle/>
          <a:p>
            <a:pPr lvl="1"/>
            <a:r>
              <a:rPr lang="en-US" dirty="0"/>
              <a:t>Farm structure</a:t>
            </a:r>
            <a:endParaRPr lang="fr-FR" dirty="0"/>
          </a:p>
          <a:p>
            <a:pPr lvl="2"/>
            <a:r>
              <a:rPr lang="en-US" sz="1600" dirty="0"/>
              <a:t>Household characteristics</a:t>
            </a:r>
            <a:endParaRPr lang="fr-FR" sz="1600" dirty="0"/>
          </a:p>
          <a:p>
            <a:pPr lvl="2"/>
            <a:r>
              <a:rPr lang="en-US" sz="1600" dirty="0"/>
              <a:t>Land holding</a:t>
            </a:r>
            <a:endParaRPr lang="fr-FR" sz="1600" dirty="0"/>
          </a:p>
          <a:p>
            <a:pPr lvl="2"/>
            <a:r>
              <a:rPr lang="en-US" sz="1600" dirty="0"/>
              <a:t>Livestock and equipment </a:t>
            </a:r>
            <a:endParaRPr lang="fr-FR" sz="1600" dirty="0"/>
          </a:p>
          <a:p>
            <a:pPr lvl="2"/>
            <a:r>
              <a:rPr lang="en-US" sz="1600" dirty="0" smtClean="0"/>
              <a:t>Labor</a:t>
            </a:r>
          </a:p>
          <a:p>
            <a:pPr lvl="2"/>
            <a:endParaRPr lang="fr-FR" sz="1600" dirty="0"/>
          </a:p>
          <a:p>
            <a:pPr lvl="1"/>
            <a:r>
              <a:rPr lang="en-US" dirty="0">
                <a:solidFill>
                  <a:schemeClr val="accent6">
                    <a:lumMod val="50000"/>
                  </a:schemeClr>
                </a:solidFill>
              </a:rPr>
              <a:t>Farm practices </a:t>
            </a:r>
            <a:endParaRPr lang="fr-FR" dirty="0">
              <a:solidFill>
                <a:schemeClr val="accent6">
                  <a:lumMod val="50000"/>
                </a:schemeClr>
              </a:solidFill>
            </a:endParaRPr>
          </a:p>
          <a:p>
            <a:pPr lvl="2"/>
            <a:r>
              <a:rPr lang="en-US" sz="1600" dirty="0">
                <a:solidFill>
                  <a:schemeClr val="accent6">
                    <a:lumMod val="50000"/>
                  </a:schemeClr>
                </a:solidFill>
              </a:rPr>
              <a:t>Input use</a:t>
            </a:r>
            <a:endParaRPr lang="fr-FR" sz="1600" dirty="0">
              <a:solidFill>
                <a:schemeClr val="accent6">
                  <a:lumMod val="50000"/>
                </a:schemeClr>
              </a:solidFill>
            </a:endParaRPr>
          </a:p>
          <a:p>
            <a:pPr lvl="2"/>
            <a:r>
              <a:rPr lang="en-US" sz="1600" dirty="0">
                <a:solidFill>
                  <a:schemeClr val="accent6">
                    <a:lumMod val="50000"/>
                  </a:schemeClr>
                </a:solidFill>
              </a:rPr>
              <a:t>Crop yield </a:t>
            </a:r>
            <a:r>
              <a:rPr lang="en-US" sz="1600" dirty="0" smtClean="0">
                <a:solidFill>
                  <a:schemeClr val="accent6">
                    <a:lumMod val="50000"/>
                  </a:schemeClr>
                </a:solidFill>
              </a:rPr>
              <a:t>performances</a:t>
            </a:r>
          </a:p>
          <a:p>
            <a:pPr lvl="2"/>
            <a:endParaRPr lang="fr-FR" sz="1600" dirty="0"/>
          </a:p>
          <a:p>
            <a:pPr lvl="1"/>
            <a:r>
              <a:rPr lang="en-US" dirty="0">
                <a:solidFill>
                  <a:schemeClr val="tx2"/>
                </a:solidFill>
              </a:rPr>
              <a:t>Water management for irrigation</a:t>
            </a:r>
            <a:endParaRPr lang="fr-FR" dirty="0">
              <a:solidFill>
                <a:schemeClr val="tx2"/>
              </a:solidFill>
            </a:endParaRPr>
          </a:p>
          <a:p>
            <a:pPr lvl="2"/>
            <a:r>
              <a:rPr lang="en-US" sz="1600" dirty="0">
                <a:solidFill>
                  <a:schemeClr val="tx2"/>
                </a:solidFill>
              </a:rPr>
              <a:t>Access to irrigation</a:t>
            </a:r>
            <a:endParaRPr lang="fr-FR" sz="1600" dirty="0">
              <a:solidFill>
                <a:schemeClr val="tx2"/>
              </a:solidFill>
            </a:endParaRPr>
          </a:p>
          <a:p>
            <a:pPr lvl="2"/>
            <a:r>
              <a:rPr lang="en-US" sz="1600" dirty="0" err="1">
                <a:solidFill>
                  <a:schemeClr val="tx2"/>
                </a:solidFill>
              </a:rPr>
              <a:t>Borewells</a:t>
            </a:r>
            <a:endParaRPr lang="fr-FR" sz="1600" dirty="0">
              <a:solidFill>
                <a:schemeClr val="tx2"/>
              </a:solidFill>
            </a:endParaRPr>
          </a:p>
          <a:p>
            <a:pPr lvl="2"/>
            <a:r>
              <a:rPr lang="en-US" sz="1600" dirty="0">
                <a:solidFill>
                  <a:schemeClr val="tx2"/>
                </a:solidFill>
              </a:rPr>
              <a:t>Pumps and access to electricity</a:t>
            </a:r>
            <a:endParaRPr lang="fr-FR" sz="1600" dirty="0">
              <a:solidFill>
                <a:schemeClr val="tx2"/>
              </a:solidFill>
            </a:endParaRPr>
          </a:p>
          <a:p>
            <a:pPr lvl="2"/>
            <a:r>
              <a:rPr lang="en-US" sz="1600" dirty="0">
                <a:solidFill>
                  <a:schemeClr val="tx2"/>
                </a:solidFill>
              </a:rPr>
              <a:t>Farm ponds</a:t>
            </a:r>
            <a:endParaRPr lang="fr-FR" sz="1600" dirty="0">
              <a:solidFill>
                <a:schemeClr val="tx2"/>
              </a:solidFill>
            </a:endParaRPr>
          </a:p>
          <a:p>
            <a:pPr lvl="2"/>
            <a:r>
              <a:rPr lang="en-US" sz="1600" dirty="0">
                <a:solidFill>
                  <a:schemeClr val="tx2"/>
                </a:solidFill>
              </a:rPr>
              <a:t>Irrigation </a:t>
            </a:r>
            <a:r>
              <a:rPr lang="en-US" sz="1600" dirty="0" smtClean="0">
                <a:solidFill>
                  <a:schemeClr val="tx2"/>
                </a:solidFill>
              </a:rPr>
              <a:t>methods</a:t>
            </a:r>
          </a:p>
          <a:p>
            <a:pPr lvl="2"/>
            <a:endParaRPr lang="fr-FR" sz="1600" dirty="0"/>
          </a:p>
          <a:p>
            <a:pPr lvl="1"/>
            <a:r>
              <a:rPr lang="en-US" dirty="0">
                <a:solidFill>
                  <a:schemeClr val="accent3">
                    <a:lumMod val="50000"/>
                  </a:schemeClr>
                </a:solidFill>
              </a:rPr>
              <a:t>Economic performances of the farm</a:t>
            </a:r>
            <a:endParaRPr lang="fr-FR" dirty="0">
              <a:solidFill>
                <a:schemeClr val="accent3">
                  <a:lumMod val="50000"/>
                </a:schemeClr>
              </a:solidFill>
            </a:endParaRPr>
          </a:p>
          <a:p>
            <a:pPr lvl="2"/>
            <a:r>
              <a:rPr lang="en-US" sz="1600" dirty="0">
                <a:solidFill>
                  <a:schemeClr val="accent3">
                    <a:lumMod val="50000"/>
                  </a:schemeClr>
                </a:solidFill>
              </a:rPr>
              <a:t>Investment in farm structure</a:t>
            </a:r>
            <a:endParaRPr lang="fr-FR" sz="1600" dirty="0">
              <a:solidFill>
                <a:schemeClr val="accent3">
                  <a:lumMod val="50000"/>
                </a:schemeClr>
              </a:solidFill>
            </a:endParaRPr>
          </a:p>
          <a:p>
            <a:pPr lvl="2"/>
            <a:r>
              <a:rPr lang="en-US" sz="1600" dirty="0">
                <a:solidFill>
                  <a:schemeClr val="accent3">
                    <a:lumMod val="50000"/>
                  </a:schemeClr>
                </a:solidFill>
              </a:rPr>
              <a:t>Cropping systems’ products and expenses</a:t>
            </a:r>
            <a:endParaRPr lang="fr-FR" sz="1600" dirty="0">
              <a:solidFill>
                <a:schemeClr val="accent3">
                  <a:lumMod val="50000"/>
                </a:schemeClr>
              </a:solidFill>
            </a:endParaRPr>
          </a:p>
          <a:p>
            <a:pPr lvl="2"/>
            <a:r>
              <a:rPr lang="en-US" sz="1600" dirty="0">
                <a:solidFill>
                  <a:schemeClr val="accent3">
                    <a:lumMod val="50000"/>
                  </a:schemeClr>
                </a:solidFill>
              </a:rPr>
              <a:t>Investment in irrigation</a:t>
            </a:r>
            <a:endParaRPr lang="fr-FR" sz="1600" dirty="0">
              <a:solidFill>
                <a:schemeClr val="accent3">
                  <a:lumMod val="50000"/>
                </a:schemeClr>
              </a:solidFill>
            </a:endParaRPr>
          </a:p>
        </p:txBody>
      </p:sp>
      <p:sp>
        <p:nvSpPr>
          <p:cNvPr id="3" name="Rectangle 2"/>
          <p:cNvSpPr/>
          <p:nvPr/>
        </p:nvSpPr>
        <p:spPr>
          <a:xfrm>
            <a:off x="4211960" y="2204864"/>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869482" y="2986529"/>
            <a:ext cx="1071736" cy="224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671900" y="3645024"/>
            <a:ext cx="13321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588496" y="2996022"/>
            <a:ext cx="1071736" cy="360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6948264" y="3248515"/>
            <a:ext cx="13321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7344308" y="1988840"/>
            <a:ext cx="133214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520258" y="3789040"/>
            <a:ext cx="1071736" cy="234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886132" y="2780928"/>
            <a:ext cx="1071736" cy="186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259632" y="6239053"/>
            <a:ext cx="7200800"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Willaume</a:t>
            </a:r>
            <a:r>
              <a:rPr lang="en-US" sz="1200" dirty="0">
                <a:solidFill>
                  <a:schemeClr val="bg1"/>
                </a:solidFill>
              </a:rPr>
              <a:t>, M., </a:t>
            </a:r>
            <a:r>
              <a:rPr lang="en-US" sz="1200" dirty="0" err="1">
                <a:solidFill>
                  <a:schemeClr val="bg1"/>
                </a:solidFill>
              </a:rPr>
              <a:t>Leenhardt</a:t>
            </a:r>
            <a:r>
              <a:rPr lang="en-US" sz="1200" dirty="0">
                <a:solidFill>
                  <a:schemeClr val="bg1"/>
                </a:solidFill>
              </a:rPr>
              <a:t>, D., </a:t>
            </a:r>
            <a:r>
              <a:rPr lang="en-US" sz="1200" dirty="0" err="1">
                <a:solidFill>
                  <a:schemeClr val="bg1"/>
                </a:solidFill>
              </a:rPr>
              <a:t>Bergez</a:t>
            </a:r>
            <a:r>
              <a:rPr lang="en-US" sz="1200" dirty="0">
                <a:solidFill>
                  <a:schemeClr val="bg1"/>
                </a:solidFill>
              </a:rPr>
              <a:t>, J.E. (2016) Typology of farming systems for modeling water management issues in the semi-arid tropics (</a:t>
            </a:r>
            <a:r>
              <a:rPr lang="en-US" sz="1200" dirty="0" err="1">
                <a:solidFill>
                  <a:schemeClr val="bg1"/>
                </a:solidFill>
              </a:rPr>
              <a:t>Berambadi</a:t>
            </a:r>
            <a:r>
              <a:rPr lang="en-US" sz="1200" dirty="0">
                <a:solidFill>
                  <a:schemeClr val="bg1"/>
                </a:solidFill>
              </a:rPr>
              <a:t> watershed, India), </a:t>
            </a:r>
            <a:r>
              <a:rPr lang="en-US" sz="1200" i="1" dirty="0">
                <a:solidFill>
                  <a:schemeClr val="bg1"/>
                </a:solidFill>
              </a:rPr>
              <a:t>Water</a:t>
            </a:r>
            <a:r>
              <a:rPr lang="en-US" sz="1200" dirty="0">
                <a:solidFill>
                  <a:schemeClr val="bg1"/>
                </a:solidFill>
              </a:rPr>
              <a:t> (submitted)</a:t>
            </a:r>
            <a:endParaRPr lang="fr-FR" sz="1200" dirty="0">
              <a:solidFill>
                <a:schemeClr val="bg1"/>
              </a:solidFill>
            </a:endParaRPr>
          </a:p>
        </p:txBody>
      </p:sp>
    </p:spTree>
    <p:extLst>
      <p:ext uri="{BB962C8B-B14F-4D97-AF65-F5344CB8AC3E}">
        <p14:creationId xmlns:p14="http://schemas.microsoft.com/office/powerpoint/2010/main" val="331523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84775"/>
          </a:xfrm>
          <a:prstGeom prst="rect">
            <a:avLst/>
          </a:prstGeom>
        </p:spPr>
        <p:txBody>
          <a:bodyPr wrap="square">
            <a:spAutoFit/>
          </a:bodyPr>
          <a:lstStyle/>
          <a:p>
            <a:pPr algn="ctr"/>
            <a:r>
              <a:rPr lang="en-US" sz="3200" b="1" dirty="0" smtClean="0">
                <a:solidFill>
                  <a:schemeClr val="accent3"/>
                </a:solidFill>
                <a:effectLst>
                  <a:outerShdw blurRad="38100" dist="38100" dir="2700000" algn="tl">
                    <a:srgbClr val="000000">
                      <a:alpha val="43137"/>
                    </a:srgbClr>
                  </a:outerShdw>
                </a:effectLst>
              </a:rPr>
              <a:t>TYPOLOGY OF FARMS</a:t>
            </a:r>
            <a:endParaRPr lang="fr-FR" sz="3200" b="1" dirty="0">
              <a:solidFill>
                <a:schemeClr val="accent3"/>
              </a:solidFill>
              <a:effectLst>
                <a:outerShdw blurRad="38100" dist="38100" dir="2700000" algn="tl">
                  <a:srgbClr val="000000">
                    <a:alpha val="43137"/>
                  </a:srgbClr>
                </a:outerShdw>
              </a:effectLst>
            </a:endParaRPr>
          </a:p>
        </p:txBody>
      </p:sp>
      <p:sp>
        <p:nvSpPr>
          <p:cNvPr id="5" name="Rectangle 4"/>
          <p:cNvSpPr/>
          <p:nvPr/>
        </p:nvSpPr>
        <p:spPr>
          <a:xfrm>
            <a:off x="755576" y="1124744"/>
            <a:ext cx="7632848" cy="5078313"/>
          </a:xfrm>
          <a:prstGeom prst="rect">
            <a:avLst/>
          </a:prstGeom>
        </p:spPr>
        <p:txBody>
          <a:bodyPr wrap="square" numCol="2">
            <a:spAutoFit/>
          </a:bodyPr>
          <a:lstStyle/>
          <a:p>
            <a:r>
              <a:rPr lang="en-US" b="1" dirty="0"/>
              <a:t>Farm </a:t>
            </a:r>
            <a:r>
              <a:rPr lang="en-US" b="1" dirty="0" smtClean="0"/>
              <a:t>location:</a:t>
            </a:r>
          </a:p>
          <a:p>
            <a:pPr marL="285750" indent="-285750">
              <a:buFont typeface="Arial" panose="020B0604020202020204" pitchFamily="34" charset="0"/>
              <a:buChar char="•"/>
            </a:pPr>
            <a:r>
              <a:rPr lang="en-US" dirty="0" smtClean="0"/>
              <a:t>Village</a:t>
            </a:r>
          </a:p>
          <a:p>
            <a:pPr marL="285750" indent="-285750">
              <a:buFont typeface="Arial" panose="020B0604020202020204" pitchFamily="34" charset="0"/>
              <a:buChar char="•"/>
            </a:pPr>
            <a:endParaRPr lang="en-US" dirty="0" smtClean="0"/>
          </a:p>
          <a:p>
            <a:r>
              <a:rPr lang="en-US" b="1" dirty="0" smtClean="0"/>
              <a:t>Land-resource variables:</a:t>
            </a:r>
          </a:p>
          <a:p>
            <a:pPr marL="285750" indent="-285750">
              <a:buFont typeface="Arial" panose="020B0604020202020204" pitchFamily="34" charset="0"/>
              <a:buChar char="•"/>
            </a:pPr>
            <a:r>
              <a:rPr lang="en-US" dirty="0" smtClean="0"/>
              <a:t>farm size</a:t>
            </a:r>
          </a:p>
          <a:p>
            <a:pPr marL="285750" indent="-285750">
              <a:buFont typeface="Arial" panose="020B0604020202020204" pitchFamily="34" charset="0"/>
              <a:buChar char="•"/>
            </a:pPr>
            <a:r>
              <a:rPr lang="en-US" dirty="0" smtClean="0"/>
              <a:t>number </a:t>
            </a:r>
            <a:r>
              <a:rPr lang="en-US" dirty="0"/>
              <a:t>of </a:t>
            </a:r>
            <a:r>
              <a:rPr lang="en-US" dirty="0" err="1" smtClean="0"/>
              <a:t>jeminus</a:t>
            </a:r>
            <a:endParaRPr lang="en-US" dirty="0"/>
          </a:p>
          <a:p>
            <a:pPr marL="285750" indent="-285750">
              <a:buFont typeface="Arial" panose="020B0604020202020204" pitchFamily="34" charset="0"/>
              <a:buChar char="•"/>
            </a:pPr>
            <a:r>
              <a:rPr lang="en-US" dirty="0" smtClean="0"/>
              <a:t>number </a:t>
            </a:r>
            <a:r>
              <a:rPr lang="en-US" dirty="0"/>
              <a:t>of </a:t>
            </a:r>
            <a:r>
              <a:rPr lang="en-US" dirty="0" smtClean="0"/>
              <a:t>plots</a:t>
            </a:r>
          </a:p>
          <a:p>
            <a:pPr marL="285750" indent="-285750">
              <a:buFont typeface="Arial" panose="020B0604020202020204" pitchFamily="34" charset="0"/>
              <a:buChar char="•"/>
            </a:pPr>
            <a:endParaRPr lang="en-US" dirty="0" smtClean="0"/>
          </a:p>
          <a:p>
            <a:r>
              <a:rPr lang="en-US" b="1" dirty="0" smtClean="0"/>
              <a:t>Irrigation-resource variables:</a:t>
            </a:r>
          </a:p>
          <a:p>
            <a:pPr marL="285750" indent="-285750">
              <a:buFont typeface="Arial" panose="020B0604020202020204" pitchFamily="34" charset="0"/>
              <a:buChar char="•"/>
            </a:pPr>
            <a:r>
              <a:rPr lang="en-US" dirty="0" smtClean="0"/>
              <a:t>access </a:t>
            </a:r>
            <a:r>
              <a:rPr lang="en-US" dirty="0"/>
              <a:t>to </a:t>
            </a:r>
            <a:r>
              <a:rPr lang="en-US" dirty="0" smtClean="0"/>
              <a:t>irrigation</a:t>
            </a:r>
          </a:p>
          <a:p>
            <a:pPr marL="285750" indent="-285750">
              <a:buFont typeface="Arial" panose="020B0604020202020204" pitchFamily="34" charset="0"/>
              <a:buChar char="•"/>
            </a:pPr>
            <a:r>
              <a:rPr lang="en-US" dirty="0" smtClean="0"/>
              <a:t>number </a:t>
            </a:r>
            <a:r>
              <a:rPr lang="en-US" dirty="0"/>
              <a:t>of </a:t>
            </a:r>
            <a:r>
              <a:rPr lang="en-US" dirty="0" smtClean="0"/>
              <a:t>failed </a:t>
            </a:r>
            <a:r>
              <a:rPr lang="en-US" dirty="0" err="1" smtClean="0"/>
              <a:t>borewells</a:t>
            </a:r>
            <a:endParaRPr lang="en-US" dirty="0" smtClean="0"/>
          </a:p>
          <a:p>
            <a:pPr marL="285750" indent="-285750">
              <a:buFont typeface="Arial" panose="020B0604020202020204" pitchFamily="34" charset="0"/>
              <a:buChar char="•"/>
            </a:pPr>
            <a:r>
              <a:rPr lang="en-US" dirty="0"/>
              <a:t>n</a:t>
            </a:r>
            <a:r>
              <a:rPr lang="en-US" dirty="0" smtClean="0"/>
              <a:t>umber of working </a:t>
            </a:r>
            <a:r>
              <a:rPr lang="en-US" dirty="0" err="1" smtClean="0"/>
              <a:t>borewells</a:t>
            </a:r>
            <a:endParaRPr lang="en-US" dirty="0"/>
          </a:p>
          <a:p>
            <a:pPr marL="285750" indent="-285750">
              <a:buFont typeface="Arial" panose="020B0604020202020204" pitchFamily="34" charset="0"/>
              <a:buChar char="•"/>
            </a:pPr>
            <a:r>
              <a:rPr lang="en-US" dirty="0" smtClean="0"/>
              <a:t>hours </a:t>
            </a:r>
            <a:r>
              <a:rPr lang="en-US" dirty="0"/>
              <a:t>of electricity available per day for </a:t>
            </a:r>
            <a:r>
              <a:rPr lang="en-US" dirty="0" smtClean="0"/>
              <a:t>pumping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r>
              <a:rPr lang="en-US" b="1" dirty="0" smtClean="0"/>
              <a:t>Animal resource</a:t>
            </a:r>
          </a:p>
          <a:p>
            <a:pPr marL="285750" indent="-285750">
              <a:buFont typeface="Arial" panose="020B0604020202020204" pitchFamily="34" charset="0"/>
              <a:buChar char="•"/>
            </a:pPr>
            <a:r>
              <a:rPr lang="en-US" dirty="0" smtClean="0"/>
              <a:t>Livestock unit</a:t>
            </a:r>
          </a:p>
          <a:p>
            <a:pPr marL="285750" indent="-285750">
              <a:buFont typeface="Arial" panose="020B0604020202020204" pitchFamily="34" charset="0"/>
              <a:buChar char="•"/>
            </a:pPr>
            <a:endParaRPr lang="en-US" dirty="0" smtClean="0"/>
          </a:p>
          <a:p>
            <a:r>
              <a:rPr lang="en-US" b="1" dirty="0"/>
              <a:t>F</a:t>
            </a:r>
            <a:r>
              <a:rPr lang="en-US" b="1" dirty="0" smtClean="0"/>
              <a:t>arm performances</a:t>
            </a:r>
          </a:p>
          <a:p>
            <a:pPr marL="285750" indent="-285750">
              <a:buFont typeface="Arial" panose="020B0604020202020204" pitchFamily="34" charset="0"/>
              <a:buChar char="•"/>
            </a:pPr>
            <a:r>
              <a:rPr lang="en-US" dirty="0" smtClean="0"/>
              <a:t>production </a:t>
            </a:r>
            <a:r>
              <a:rPr lang="en-US" dirty="0"/>
              <a:t>costs (input costs spent per hectare in </a:t>
            </a:r>
            <a:r>
              <a:rPr lang="en-US" dirty="0" smtClean="0"/>
              <a:t>2014)</a:t>
            </a:r>
          </a:p>
          <a:p>
            <a:pPr marL="285750" indent="-285750">
              <a:buFont typeface="Arial" panose="020B0604020202020204" pitchFamily="34" charset="0"/>
              <a:buChar char="•"/>
            </a:pPr>
            <a:r>
              <a:rPr lang="en-US" dirty="0" smtClean="0"/>
              <a:t>incomes </a:t>
            </a:r>
            <a:r>
              <a:rPr lang="en-US" dirty="0"/>
              <a:t>(</a:t>
            </a:r>
            <a:r>
              <a:rPr lang="en-US" dirty="0" err="1"/>
              <a:t>rabi</a:t>
            </a:r>
            <a:r>
              <a:rPr lang="en-US" dirty="0"/>
              <a:t> incomes per hectare in </a:t>
            </a:r>
            <a:r>
              <a:rPr lang="en-US" dirty="0" smtClean="0"/>
              <a:t>2013</a:t>
            </a:r>
            <a:r>
              <a:rPr lang="en-US" dirty="0" smtClean="0"/>
              <a:t>)</a:t>
            </a:r>
          </a:p>
          <a:p>
            <a:endParaRPr lang="en-US" dirty="0" smtClean="0"/>
          </a:p>
          <a:p>
            <a:r>
              <a:rPr lang="en-US" b="1" dirty="0" smtClean="0"/>
              <a:t>Farming practices: </a:t>
            </a:r>
          </a:p>
          <a:p>
            <a:pPr marL="285750" indent="-285750">
              <a:buFont typeface="Arial" panose="020B0604020202020204" pitchFamily="34" charset="0"/>
              <a:buChar char="•"/>
            </a:pPr>
            <a:r>
              <a:rPr lang="en-US" dirty="0" smtClean="0"/>
              <a:t>cropping </a:t>
            </a:r>
            <a:r>
              <a:rPr lang="en-US" dirty="0"/>
              <a:t>system </a:t>
            </a:r>
            <a:r>
              <a:rPr lang="en-US" dirty="0" smtClean="0"/>
              <a:t>variable</a:t>
            </a:r>
          </a:p>
          <a:p>
            <a:r>
              <a:rPr lang="en-US" sz="1400" dirty="0" smtClean="0"/>
              <a:t>CS1: </a:t>
            </a:r>
            <a:r>
              <a:rPr lang="en-US" sz="1400" dirty="0" err="1" smtClean="0"/>
              <a:t>rainfed</a:t>
            </a:r>
            <a:r>
              <a:rPr lang="en-US" sz="1400" dirty="0" smtClean="0"/>
              <a:t> / only cash crops</a:t>
            </a:r>
          </a:p>
          <a:p>
            <a:r>
              <a:rPr lang="en-US" sz="1400" dirty="0" smtClean="0"/>
              <a:t>CS2: </a:t>
            </a:r>
            <a:r>
              <a:rPr lang="en-US" sz="1400" dirty="0" err="1" smtClean="0"/>
              <a:t>rainfed</a:t>
            </a:r>
            <a:r>
              <a:rPr lang="en-US" sz="1400" dirty="0" smtClean="0"/>
              <a:t> / cash + subsistence crops</a:t>
            </a:r>
          </a:p>
          <a:p>
            <a:r>
              <a:rPr lang="en-US" sz="1400" dirty="0" smtClean="0"/>
              <a:t>CS3: irrigated / only cash crops</a:t>
            </a:r>
          </a:p>
          <a:p>
            <a:r>
              <a:rPr lang="en-US" sz="1400" dirty="0" smtClean="0"/>
              <a:t>CS4: irrigated / cash + subsistence crops</a:t>
            </a:r>
          </a:p>
          <a:p>
            <a:r>
              <a:rPr lang="en-US" sz="1400" dirty="0" smtClean="0"/>
              <a:t>CS5: irrigated + </a:t>
            </a:r>
            <a:r>
              <a:rPr lang="en-US" sz="1400" dirty="0" err="1" smtClean="0"/>
              <a:t>rainfed</a:t>
            </a:r>
            <a:r>
              <a:rPr lang="en-US" sz="1400" dirty="0" smtClean="0"/>
              <a:t> / cash + subsistence crops</a:t>
            </a:r>
            <a:endParaRPr lang="fr-FR" sz="1400" dirty="0"/>
          </a:p>
        </p:txBody>
      </p:sp>
      <p:sp>
        <p:nvSpPr>
          <p:cNvPr id="4" name="Rectangle 3"/>
          <p:cNvSpPr/>
          <p:nvPr/>
        </p:nvSpPr>
        <p:spPr>
          <a:xfrm>
            <a:off x="1259632" y="6239053"/>
            <a:ext cx="7200800"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Willaume</a:t>
            </a:r>
            <a:r>
              <a:rPr lang="en-US" sz="1200" dirty="0">
                <a:solidFill>
                  <a:schemeClr val="bg1"/>
                </a:solidFill>
              </a:rPr>
              <a:t>, M., </a:t>
            </a:r>
            <a:r>
              <a:rPr lang="en-US" sz="1200" dirty="0" err="1">
                <a:solidFill>
                  <a:schemeClr val="bg1"/>
                </a:solidFill>
              </a:rPr>
              <a:t>Leenhardt</a:t>
            </a:r>
            <a:r>
              <a:rPr lang="en-US" sz="1200" dirty="0">
                <a:solidFill>
                  <a:schemeClr val="bg1"/>
                </a:solidFill>
              </a:rPr>
              <a:t>, D., </a:t>
            </a:r>
            <a:r>
              <a:rPr lang="en-US" sz="1200" dirty="0" err="1">
                <a:solidFill>
                  <a:schemeClr val="bg1"/>
                </a:solidFill>
              </a:rPr>
              <a:t>Bergez</a:t>
            </a:r>
            <a:r>
              <a:rPr lang="en-US" sz="1200" dirty="0">
                <a:solidFill>
                  <a:schemeClr val="bg1"/>
                </a:solidFill>
              </a:rPr>
              <a:t>, J.E. (2016) Typology of farming systems for modeling water management issues in the semi-arid tropics (</a:t>
            </a:r>
            <a:r>
              <a:rPr lang="en-US" sz="1200" dirty="0" err="1">
                <a:solidFill>
                  <a:schemeClr val="bg1"/>
                </a:solidFill>
              </a:rPr>
              <a:t>Berambadi</a:t>
            </a:r>
            <a:r>
              <a:rPr lang="en-US" sz="1200" dirty="0">
                <a:solidFill>
                  <a:schemeClr val="bg1"/>
                </a:solidFill>
              </a:rPr>
              <a:t> watershed, India), </a:t>
            </a:r>
            <a:r>
              <a:rPr lang="en-US" sz="1200" i="1" dirty="0">
                <a:solidFill>
                  <a:schemeClr val="bg1"/>
                </a:solidFill>
              </a:rPr>
              <a:t>Water</a:t>
            </a:r>
            <a:r>
              <a:rPr lang="en-US" sz="1200" dirty="0">
                <a:solidFill>
                  <a:schemeClr val="bg1"/>
                </a:solidFill>
              </a:rPr>
              <a:t> (submitted)</a:t>
            </a:r>
            <a:endParaRPr lang="fr-FR" sz="1200" dirty="0">
              <a:solidFill>
                <a:schemeClr val="bg1"/>
              </a:solidFill>
            </a:endParaRPr>
          </a:p>
        </p:txBody>
      </p:sp>
    </p:spTree>
    <p:extLst>
      <p:ext uri="{BB962C8B-B14F-4D97-AF65-F5344CB8AC3E}">
        <p14:creationId xmlns:p14="http://schemas.microsoft.com/office/powerpoint/2010/main" val="4235158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84775"/>
          </a:xfrm>
          <a:prstGeom prst="rect">
            <a:avLst/>
          </a:prstGeom>
        </p:spPr>
        <p:txBody>
          <a:bodyPr wrap="square">
            <a:spAutoFit/>
          </a:bodyPr>
          <a:lstStyle/>
          <a:p>
            <a:pPr algn="ctr"/>
            <a:r>
              <a:rPr lang="en-US" sz="3200" b="1" dirty="0" smtClean="0">
                <a:solidFill>
                  <a:schemeClr val="accent3"/>
                </a:solidFill>
                <a:effectLst>
                  <a:outerShdw blurRad="38100" dist="38100" dir="2700000" algn="tl">
                    <a:srgbClr val="000000">
                      <a:alpha val="43137"/>
                    </a:srgbClr>
                  </a:outerShdw>
                </a:effectLst>
              </a:rPr>
              <a:t>TYPOLOGY OF FARMS</a:t>
            </a:r>
            <a:endParaRPr lang="fr-FR" sz="3200" b="1" dirty="0">
              <a:solidFill>
                <a:schemeClr val="accent3"/>
              </a:solidFill>
              <a:effectLst>
                <a:outerShdw blurRad="38100" dist="38100" dir="2700000" algn="tl">
                  <a:srgbClr val="000000">
                    <a:alpha val="43137"/>
                  </a:srgbClr>
                </a:outerShdw>
              </a:effectLst>
            </a:endParaRPr>
          </a:p>
        </p:txBody>
      </p:sp>
      <p:pic>
        <p:nvPicPr>
          <p:cNvPr id="4" name="Image 3"/>
          <p:cNvPicPr/>
          <p:nvPr/>
        </p:nvPicPr>
        <p:blipFill>
          <a:blip r:embed="rId3">
            <a:extLst>
              <a:ext uri="{28A0092B-C50C-407E-A947-70E740481C1C}">
                <a14:useLocalDpi xmlns:a14="http://schemas.microsoft.com/office/drawing/2010/main" val="0"/>
              </a:ext>
            </a:extLst>
          </a:blip>
          <a:stretch>
            <a:fillRect/>
          </a:stretch>
        </p:blipFill>
        <p:spPr>
          <a:xfrm>
            <a:off x="4716016" y="1700808"/>
            <a:ext cx="4427984" cy="3819019"/>
          </a:xfrm>
          <a:prstGeom prst="rect">
            <a:avLst/>
          </a:prstGeom>
        </p:spPr>
      </p:pic>
      <p:pic>
        <p:nvPicPr>
          <p:cNvPr id="6" name="Image 5"/>
          <p:cNvPicPr/>
          <p:nvPr/>
        </p:nvPicPr>
        <p:blipFill>
          <a:blip r:embed="rId4">
            <a:extLst>
              <a:ext uri="{28A0092B-C50C-407E-A947-70E740481C1C}">
                <a14:useLocalDpi xmlns:a14="http://schemas.microsoft.com/office/drawing/2010/main" val="0"/>
              </a:ext>
            </a:extLst>
          </a:blip>
          <a:stretch>
            <a:fillRect/>
          </a:stretch>
        </p:blipFill>
        <p:spPr>
          <a:xfrm>
            <a:off x="0" y="1271354"/>
            <a:ext cx="4716016" cy="4389893"/>
          </a:xfrm>
          <a:prstGeom prst="rect">
            <a:avLst/>
          </a:prstGeom>
        </p:spPr>
      </p:pic>
      <p:sp>
        <p:nvSpPr>
          <p:cNvPr id="2" name="Ellipse 1"/>
          <p:cNvSpPr/>
          <p:nvPr/>
        </p:nvSpPr>
        <p:spPr>
          <a:xfrm rot="1222551">
            <a:off x="6926329" y="1924740"/>
            <a:ext cx="1645809" cy="2000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rot="19123987">
            <a:off x="5543074" y="2831164"/>
            <a:ext cx="1932159" cy="1270272"/>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rot="19123987">
            <a:off x="6402697" y="3684779"/>
            <a:ext cx="1589071" cy="100060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0" y="3707740"/>
            <a:ext cx="1872208" cy="369332"/>
          </a:xfrm>
          <a:prstGeom prst="rect">
            <a:avLst/>
          </a:prstGeom>
          <a:noFill/>
        </p:spPr>
        <p:txBody>
          <a:bodyPr wrap="square" rtlCol="0">
            <a:spAutoFit/>
          </a:bodyPr>
          <a:lstStyle/>
          <a:p>
            <a:r>
              <a:rPr lang="en-US" i="1" dirty="0" err="1">
                <a:solidFill>
                  <a:srgbClr val="FF0000"/>
                </a:solidFill>
              </a:rPr>
              <a:t>rainfed</a:t>
            </a:r>
            <a:r>
              <a:rPr lang="en-US" i="1" dirty="0">
                <a:solidFill>
                  <a:srgbClr val="FF0000"/>
                </a:solidFill>
              </a:rPr>
              <a:t> </a:t>
            </a:r>
            <a:r>
              <a:rPr lang="en-US" i="1" dirty="0" smtClean="0">
                <a:solidFill>
                  <a:srgbClr val="FF0000"/>
                </a:solidFill>
              </a:rPr>
              <a:t>farms</a:t>
            </a:r>
            <a:endParaRPr lang="fr-FR" i="1" dirty="0">
              <a:solidFill>
                <a:srgbClr val="FF0000"/>
              </a:solidFill>
            </a:endParaRPr>
          </a:p>
        </p:txBody>
      </p:sp>
      <p:sp>
        <p:nvSpPr>
          <p:cNvPr id="10" name="ZoneTexte 9"/>
          <p:cNvSpPr txBox="1"/>
          <p:nvPr/>
        </p:nvSpPr>
        <p:spPr>
          <a:xfrm>
            <a:off x="3415308" y="3707740"/>
            <a:ext cx="1872208" cy="369332"/>
          </a:xfrm>
          <a:prstGeom prst="rect">
            <a:avLst/>
          </a:prstGeom>
          <a:noFill/>
        </p:spPr>
        <p:txBody>
          <a:bodyPr wrap="square" rtlCol="0">
            <a:spAutoFit/>
          </a:bodyPr>
          <a:lstStyle/>
          <a:p>
            <a:r>
              <a:rPr lang="en-US" i="1" dirty="0" smtClean="0">
                <a:solidFill>
                  <a:srgbClr val="FF0000"/>
                </a:solidFill>
              </a:rPr>
              <a:t>irrigated farms</a:t>
            </a:r>
            <a:endParaRPr lang="fr-FR" i="1" dirty="0">
              <a:solidFill>
                <a:srgbClr val="FF0000"/>
              </a:solidFill>
            </a:endParaRPr>
          </a:p>
        </p:txBody>
      </p:sp>
      <p:sp>
        <p:nvSpPr>
          <p:cNvPr id="11" name="ZoneTexte 10"/>
          <p:cNvSpPr txBox="1"/>
          <p:nvPr/>
        </p:nvSpPr>
        <p:spPr>
          <a:xfrm>
            <a:off x="1331640" y="1772816"/>
            <a:ext cx="1872208" cy="923330"/>
          </a:xfrm>
          <a:prstGeom prst="rect">
            <a:avLst/>
          </a:prstGeom>
          <a:noFill/>
        </p:spPr>
        <p:txBody>
          <a:bodyPr wrap="square" rtlCol="0">
            <a:spAutoFit/>
          </a:bodyPr>
          <a:lstStyle/>
          <a:p>
            <a:pPr algn="ctr"/>
            <a:r>
              <a:rPr lang="en-US" i="1" dirty="0" smtClean="0">
                <a:solidFill>
                  <a:schemeClr val="accent3">
                    <a:lumMod val="50000"/>
                  </a:schemeClr>
                </a:solidFill>
              </a:rPr>
              <a:t>large farms</a:t>
            </a:r>
          </a:p>
          <a:p>
            <a:pPr algn="ctr"/>
            <a:r>
              <a:rPr lang="en-US" i="1" dirty="0" smtClean="0">
                <a:solidFill>
                  <a:schemeClr val="accent3">
                    <a:lumMod val="50000"/>
                  </a:schemeClr>
                </a:solidFill>
              </a:rPr>
              <a:t>Center</a:t>
            </a:r>
          </a:p>
          <a:p>
            <a:pPr algn="ctr"/>
            <a:r>
              <a:rPr lang="en-US" i="1" dirty="0" smtClean="0">
                <a:solidFill>
                  <a:schemeClr val="accent3">
                    <a:lumMod val="50000"/>
                  </a:schemeClr>
                </a:solidFill>
              </a:rPr>
              <a:t>Mixed CS</a:t>
            </a:r>
            <a:endParaRPr lang="fr-FR" i="1" dirty="0">
              <a:solidFill>
                <a:schemeClr val="accent3">
                  <a:lumMod val="50000"/>
                </a:schemeClr>
              </a:solidFill>
            </a:endParaRPr>
          </a:p>
        </p:txBody>
      </p:sp>
      <p:sp>
        <p:nvSpPr>
          <p:cNvPr id="12" name="ZoneTexte 11"/>
          <p:cNvSpPr txBox="1"/>
          <p:nvPr/>
        </p:nvSpPr>
        <p:spPr>
          <a:xfrm>
            <a:off x="1421904" y="4365104"/>
            <a:ext cx="1872208" cy="923330"/>
          </a:xfrm>
          <a:prstGeom prst="rect">
            <a:avLst/>
          </a:prstGeom>
          <a:noFill/>
        </p:spPr>
        <p:txBody>
          <a:bodyPr wrap="square" rtlCol="0">
            <a:spAutoFit/>
          </a:bodyPr>
          <a:lstStyle/>
          <a:p>
            <a:pPr algn="ctr"/>
            <a:r>
              <a:rPr lang="en-US" i="1" dirty="0" smtClean="0">
                <a:solidFill>
                  <a:schemeClr val="accent3">
                    <a:lumMod val="50000"/>
                  </a:schemeClr>
                </a:solidFill>
              </a:rPr>
              <a:t>small farms</a:t>
            </a:r>
          </a:p>
          <a:p>
            <a:pPr algn="ctr"/>
            <a:r>
              <a:rPr lang="en-US" i="1" dirty="0" smtClean="0">
                <a:solidFill>
                  <a:schemeClr val="accent3">
                    <a:lumMod val="50000"/>
                  </a:schemeClr>
                </a:solidFill>
              </a:rPr>
              <a:t>East / West</a:t>
            </a:r>
          </a:p>
          <a:p>
            <a:pPr algn="ctr"/>
            <a:r>
              <a:rPr lang="en-US" i="1" dirty="0" smtClean="0">
                <a:solidFill>
                  <a:schemeClr val="accent3">
                    <a:lumMod val="50000"/>
                  </a:schemeClr>
                </a:solidFill>
              </a:rPr>
              <a:t>Cash crops</a:t>
            </a:r>
            <a:endParaRPr lang="fr-FR" i="1" dirty="0">
              <a:solidFill>
                <a:schemeClr val="accent3">
                  <a:lumMod val="50000"/>
                </a:schemeClr>
              </a:solidFill>
            </a:endParaRPr>
          </a:p>
        </p:txBody>
      </p:sp>
      <p:sp>
        <p:nvSpPr>
          <p:cNvPr id="13" name="Rectangle 12"/>
          <p:cNvSpPr/>
          <p:nvPr/>
        </p:nvSpPr>
        <p:spPr>
          <a:xfrm>
            <a:off x="1259632" y="6239053"/>
            <a:ext cx="7200800"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Willaume</a:t>
            </a:r>
            <a:r>
              <a:rPr lang="en-US" sz="1200" dirty="0">
                <a:solidFill>
                  <a:schemeClr val="bg1"/>
                </a:solidFill>
              </a:rPr>
              <a:t>, M., </a:t>
            </a:r>
            <a:r>
              <a:rPr lang="en-US" sz="1200" dirty="0" err="1">
                <a:solidFill>
                  <a:schemeClr val="bg1"/>
                </a:solidFill>
              </a:rPr>
              <a:t>Leenhardt</a:t>
            </a:r>
            <a:r>
              <a:rPr lang="en-US" sz="1200" dirty="0">
                <a:solidFill>
                  <a:schemeClr val="bg1"/>
                </a:solidFill>
              </a:rPr>
              <a:t>, D., </a:t>
            </a:r>
            <a:r>
              <a:rPr lang="en-US" sz="1200" dirty="0" err="1">
                <a:solidFill>
                  <a:schemeClr val="bg1"/>
                </a:solidFill>
              </a:rPr>
              <a:t>Bergez</a:t>
            </a:r>
            <a:r>
              <a:rPr lang="en-US" sz="1200" dirty="0">
                <a:solidFill>
                  <a:schemeClr val="bg1"/>
                </a:solidFill>
              </a:rPr>
              <a:t>, J.E. (2016) Typology of farming systems for modeling water management issues in the semi-arid tropics (</a:t>
            </a:r>
            <a:r>
              <a:rPr lang="en-US" sz="1200" dirty="0" err="1">
                <a:solidFill>
                  <a:schemeClr val="bg1"/>
                </a:solidFill>
              </a:rPr>
              <a:t>Berambadi</a:t>
            </a:r>
            <a:r>
              <a:rPr lang="en-US" sz="1200" dirty="0">
                <a:solidFill>
                  <a:schemeClr val="bg1"/>
                </a:solidFill>
              </a:rPr>
              <a:t> watershed, India), </a:t>
            </a:r>
            <a:r>
              <a:rPr lang="en-US" sz="1200" i="1" dirty="0">
                <a:solidFill>
                  <a:schemeClr val="bg1"/>
                </a:solidFill>
              </a:rPr>
              <a:t>Water</a:t>
            </a:r>
            <a:r>
              <a:rPr lang="en-US" sz="1200" dirty="0">
                <a:solidFill>
                  <a:schemeClr val="bg1"/>
                </a:solidFill>
              </a:rPr>
              <a:t> (submitted)</a:t>
            </a:r>
            <a:endParaRPr lang="fr-FR" sz="1200" dirty="0">
              <a:solidFill>
                <a:schemeClr val="bg1"/>
              </a:solidFill>
            </a:endParaRPr>
          </a:p>
        </p:txBody>
      </p:sp>
    </p:spTree>
    <p:extLst>
      <p:ext uri="{BB962C8B-B14F-4D97-AF65-F5344CB8AC3E}">
        <p14:creationId xmlns:p14="http://schemas.microsoft.com/office/powerpoint/2010/main" val="297347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wrap="square">
            <a:spAutoFit/>
          </a:bodyPr>
          <a:lstStyle/>
          <a:p>
            <a:pPr algn="ctr"/>
            <a:r>
              <a:rPr lang="en-US" sz="3200" b="1" dirty="0" smtClean="0">
                <a:solidFill>
                  <a:schemeClr val="accent3"/>
                </a:solidFill>
                <a:effectLst>
                  <a:outerShdw blurRad="38100" dist="38100" dir="2700000" algn="tl">
                    <a:srgbClr val="000000">
                      <a:alpha val="43137"/>
                    </a:srgbClr>
                  </a:outerShdw>
                </a:effectLst>
              </a:rPr>
              <a:t>TYPOLOGY OF FARMS</a:t>
            </a:r>
            <a:endParaRPr lang="fr-FR" sz="3200" b="1" dirty="0">
              <a:solidFill>
                <a:schemeClr val="accent3"/>
              </a:solidFill>
              <a:effectLst>
                <a:outerShdw blurRad="38100" dist="38100" dir="2700000" algn="tl">
                  <a:srgbClr val="000000">
                    <a:alpha val="43137"/>
                  </a:srgbClr>
                </a:outerShdw>
              </a:effectLst>
            </a:endParaRPr>
          </a:p>
        </p:txBody>
      </p:sp>
      <p:sp>
        <p:nvSpPr>
          <p:cNvPr id="3" name="Rectangle 2"/>
          <p:cNvSpPr/>
          <p:nvPr/>
        </p:nvSpPr>
        <p:spPr>
          <a:xfrm>
            <a:off x="683568" y="908720"/>
            <a:ext cx="7776864" cy="3416320"/>
          </a:xfrm>
          <a:prstGeom prst="rect">
            <a:avLst/>
          </a:prstGeom>
        </p:spPr>
        <p:txBody>
          <a:bodyPr wrap="square">
            <a:spAutoFit/>
          </a:bodyPr>
          <a:lstStyle/>
          <a:p>
            <a:r>
              <a:rPr lang="en-US" b="1" dirty="0"/>
              <a:t>Farm type 1: Large diversified and </a:t>
            </a:r>
            <a:r>
              <a:rPr lang="en-US" b="1" dirty="0" err="1"/>
              <a:t>productivist</a:t>
            </a:r>
            <a:r>
              <a:rPr lang="en-US" b="1" dirty="0"/>
              <a:t> farms</a:t>
            </a:r>
            <a:endParaRPr lang="fr-FR" b="1" dirty="0"/>
          </a:p>
          <a:p>
            <a:pPr marL="285750" indent="-285750">
              <a:buFont typeface="Wingdings" panose="05000000000000000000" pitchFamily="2" charset="2"/>
              <a:buChar char="q"/>
            </a:pPr>
            <a:r>
              <a:rPr lang="en-US" dirty="0" smtClean="0"/>
              <a:t>located </a:t>
            </a:r>
            <a:r>
              <a:rPr lang="en-US" dirty="0"/>
              <a:t>mainly in </a:t>
            </a:r>
            <a:r>
              <a:rPr lang="en-US" dirty="0" smtClean="0"/>
              <a:t>center </a:t>
            </a:r>
            <a:r>
              <a:rPr lang="en-US" dirty="0"/>
              <a:t>of the watershed </a:t>
            </a:r>
            <a:endParaRPr lang="en-US" dirty="0" smtClean="0"/>
          </a:p>
          <a:p>
            <a:pPr marL="285750" indent="-285750">
              <a:buFont typeface="Wingdings" panose="05000000000000000000" pitchFamily="2" charset="2"/>
              <a:buChar char="q"/>
            </a:pPr>
            <a:r>
              <a:rPr lang="en-US" dirty="0" smtClean="0"/>
              <a:t>all </a:t>
            </a:r>
            <a:r>
              <a:rPr lang="en-US" dirty="0"/>
              <a:t>large farms in the sample and some medium farms </a:t>
            </a:r>
            <a:endParaRPr lang="en-US" dirty="0" smtClean="0"/>
          </a:p>
          <a:p>
            <a:pPr marL="285750" indent="-285750">
              <a:buFont typeface="Wingdings" panose="05000000000000000000" pitchFamily="2" charset="2"/>
              <a:buChar char="q"/>
            </a:pPr>
            <a:r>
              <a:rPr lang="en-US" dirty="0" smtClean="0"/>
              <a:t>highest </a:t>
            </a:r>
            <a:r>
              <a:rPr lang="en-US" dirty="0"/>
              <a:t>amount of electricity available for pumping </a:t>
            </a:r>
            <a:endParaRPr lang="en-US" dirty="0" smtClean="0"/>
          </a:p>
          <a:p>
            <a:pPr marL="285750" indent="-285750">
              <a:buFont typeface="Wingdings" panose="05000000000000000000" pitchFamily="2" charset="2"/>
              <a:buChar char="q"/>
            </a:pPr>
            <a:r>
              <a:rPr lang="en-US" dirty="0" smtClean="0"/>
              <a:t>more </a:t>
            </a:r>
            <a:r>
              <a:rPr lang="en-US" dirty="0"/>
              <a:t>than 2 hectares of </a:t>
            </a:r>
            <a:r>
              <a:rPr lang="en-US" dirty="0" smtClean="0"/>
              <a:t>land </a:t>
            </a:r>
          </a:p>
          <a:p>
            <a:pPr marL="285750" indent="-285750">
              <a:buFont typeface="Wingdings" panose="05000000000000000000" pitchFamily="2" charset="2"/>
              <a:buChar char="q"/>
            </a:pPr>
            <a:r>
              <a:rPr lang="en-US" dirty="0" smtClean="0"/>
              <a:t>often </a:t>
            </a:r>
            <a:r>
              <a:rPr lang="en-US" dirty="0"/>
              <a:t>composed of several </a:t>
            </a:r>
            <a:r>
              <a:rPr lang="en-US" dirty="0" err="1"/>
              <a:t>jeminus</a:t>
            </a:r>
            <a:r>
              <a:rPr lang="en-US" dirty="0"/>
              <a:t> </a:t>
            </a:r>
            <a:endParaRPr lang="en-US" dirty="0" smtClean="0"/>
          </a:p>
          <a:p>
            <a:pPr marL="285750" indent="-285750">
              <a:buFont typeface="Wingdings" panose="05000000000000000000" pitchFamily="2" charset="2"/>
              <a:buChar char="q"/>
            </a:pPr>
            <a:r>
              <a:rPr lang="en-US" dirty="0" smtClean="0"/>
              <a:t>several plots</a:t>
            </a:r>
          </a:p>
          <a:p>
            <a:pPr marL="285750" indent="-285750">
              <a:buFont typeface="Wingdings" panose="05000000000000000000" pitchFamily="2" charset="2"/>
              <a:buChar char="q"/>
            </a:pPr>
            <a:r>
              <a:rPr lang="en-US" dirty="0" smtClean="0"/>
              <a:t>irrigated </a:t>
            </a:r>
            <a:r>
              <a:rPr lang="en-US" dirty="0"/>
              <a:t>from one or more </a:t>
            </a:r>
            <a:r>
              <a:rPr lang="en-US" dirty="0" err="1" smtClean="0"/>
              <a:t>borewells</a:t>
            </a:r>
            <a:r>
              <a:rPr lang="en-US" dirty="0" smtClean="0"/>
              <a:t> </a:t>
            </a:r>
          </a:p>
          <a:p>
            <a:pPr marL="285750" indent="-285750">
              <a:buFont typeface="Wingdings" panose="05000000000000000000" pitchFamily="2" charset="2"/>
              <a:buChar char="q"/>
            </a:pPr>
            <a:r>
              <a:rPr lang="en-US" dirty="0" smtClean="0"/>
              <a:t>64% have </a:t>
            </a:r>
            <a:r>
              <a:rPr lang="en-US" dirty="0"/>
              <a:t>experienced a failed </a:t>
            </a:r>
            <a:r>
              <a:rPr lang="en-US" dirty="0" err="1"/>
              <a:t>borewell</a:t>
            </a:r>
            <a:endParaRPr lang="en-US" dirty="0"/>
          </a:p>
          <a:p>
            <a:pPr marL="285750" indent="-285750">
              <a:buFont typeface="Wingdings" panose="05000000000000000000" pitchFamily="2" charset="2"/>
              <a:buChar char="q"/>
            </a:pPr>
            <a:r>
              <a:rPr lang="en-US" dirty="0" smtClean="0"/>
              <a:t>graze </a:t>
            </a:r>
            <a:r>
              <a:rPr lang="en-US" dirty="0"/>
              <a:t>livestock to provide animal traction and </a:t>
            </a:r>
            <a:r>
              <a:rPr lang="en-US" dirty="0" smtClean="0"/>
              <a:t>manure </a:t>
            </a:r>
          </a:p>
          <a:p>
            <a:pPr marL="285750" indent="-285750">
              <a:buFont typeface="Wingdings" panose="05000000000000000000" pitchFamily="2" charset="2"/>
              <a:buChar char="q"/>
            </a:pPr>
            <a:r>
              <a:rPr lang="en-US" dirty="0"/>
              <a:t>h</a:t>
            </a:r>
            <a:r>
              <a:rPr lang="en-US" dirty="0" smtClean="0"/>
              <a:t>igh input </a:t>
            </a:r>
            <a:r>
              <a:rPr lang="en-US" dirty="0"/>
              <a:t>costs and income from selling cash </a:t>
            </a:r>
            <a:r>
              <a:rPr lang="en-US" dirty="0" smtClean="0"/>
              <a:t>crops</a:t>
            </a:r>
          </a:p>
          <a:p>
            <a:pPr marL="285750" indent="-285750">
              <a:buFont typeface="Wingdings" panose="05000000000000000000" pitchFamily="2" charset="2"/>
              <a:buChar char="q"/>
            </a:pPr>
            <a:r>
              <a:rPr lang="en-US" dirty="0" smtClean="0"/>
              <a:t>diversified farming </a:t>
            </a:r>
            <a:r>
              <a:rPr lang="en-US" dirty="0"/>
              <a:t>practices (</a:t>
            </a:r>
            <a:r>
              <a:rPr lang="en-US" dirty="0" smtClean="0"/>
              <a:t>mix </a:t>
            </a:r>
            <a:r>
              <a:rPr lang="en-US" dirty="0"/>
              <a:t>irrigated </a:t>
            </a:r>
            <a:r>
              <a:rPr lang="en-US" dirty="0" smtClean="0"/>
              <a:t>/ </a:t>
            </a:r>
            <a:r>
              <a:rPr lang="en-US" dirty="0" err="1"/>
              <a:t>rainfed</a:t>
            </a:r>
            <a:r>
              <a:rPr lang="en-US" dirty="0"/>
              <a:t> </a:t>
            </a:r>
            <a:r>
              <a:rPr lang="en-US" dirty="0" smtClean="0"/>
              <a:t>/cash /subsistence CS)</a:t>
            </a:r>
            <a:endParaRPr lang="fr-FR" dirty="0"/>
          </a:p>
        </p:txBody>
      </p:sp>
      <p:sp>
        <p:nvSpPr>
          <p:cNvPr id="4" name="Rectangle 3"/>
          <p:cNvSpPr/>
          <p:nvPr/>
        </p:nvSpPr>
        <p:spPr>
          <a:xfrm>
            <a:off x="1259632" y="6239053"/>
            <a:ext cx="7200800"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Willaume</a:t>
            </a:r>
            <a:r>
              <a:rPr lang="en-US" sz="1200" dirty="0">
                <a:solidFill>
                  <a:schemeClr val="bg1"/>
                </a:solidFill>
              </a:rPr>
              <a:t>, M., </a:t>
            </a:r>
            <a:r>
              <a:rPr lang="en-US" sz="1200" dirty="0" err="1">
                <a:solidFill>
                  <a:schemeClr val="bg1"/>
                </a:solidFill>
              </a:rPr>
              <a:t>Leenhardt</a:t>
            </a:r>
            <a:r>
              <a:rPr lang="en-US" sz="1200" dirty="0">
                <a:solidFill>
                  <a:schemeClr val="bg1"/>
                </a:solidFill>
              </a:rPr>
              <a:t>, D., </a:t>
            </a:r>
            <a:r>
              <a:rPr lang="en-US" sz="1200" dirty="0" err="1">
                <a:solidFill>
                  <a:schemeClr val="bg1"/>
                </a:solidFill>
              </a:rPr>
              <a:t>Bergez</a:t>
            </a:r>
            <a:r>
              <a:rPr lang="en-US" sz="1200" dirty="0">
                <a:solidFill>
                  <a:schemeClr val="bg1"/>
                </a:solidFill>
              </a:rPr>
              <a:t>, J.E. (2016) Typology of farming systems for modeling water management issues in the semi-arid tropics (</a:t>
            </a:r>
            <a:r>
              <a:rPr lang="en-US" sz="1200" dirty="0" err="1">
                <a:solidFill>
                  <a:schemeClr val="bg1"/>
                </a:solidFill>
              </a:rPr>
              <a:t>Berambadi</a:t>
            </a:r>
            <a:r>
              <a:rPr lang="en-US" sz="1200" dirty="0">
                <a:solidFill>
                  <a:schemeClr val="bg1"/>
                </a:solidFill>
              </a:rPr>
              <a:t> watershed, India), </a:t>
            </a:r>
            <a:r>
              <a:rPr lang="en-US" sz="1200" i="1" dirty="0">
                <a:solidFill>
                  <a:schemeClr val="bg1"/>
                </a:solidFill>
              </a:rPr>
              <a:t>Water</a:t>
            </a:r>
            <a:r>
              <a:rPr lang="en-US" sz="1200" dirty="0">
                <a:solidFill>
                  <a:schemeClr val="bg1"/>
                </a:solidFill>
              </a:rPr>
              <a:t> (submitted)</a:t>
            </a:r>
            <a:endParaRPr lang="fr-FR" sz="1200" dirty="0">
              <a:solidFill>
                <a:schemeClr val="bg1"/>
              </a:solidFill>
            </a:endParaRPr>
          </a:p>
        </p:txBody>
      </p:sp>
    </p:spTree>
    <p:extLst>
      <p:ext uri="{BB962C8B-B14F-4D97-AF65-F5344CB8AC3E}">
        <p14:creationId xmlns:p14="http://schemas.microsoft.com/office/powerpoint/2010/main" val="2859299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wrap="square">
            <a:spAutoFit/>
          </a:bodyPr>
          <a:lstStyle/>
          <a:p>
            <a:pPr algn="ctr"/>
            <a:r>
              <a:rPr lang="en-US" sz="3200" b="1" dirty="0" smtClean="0">
                <a:solidFill>
                  <a:schemeClr val="accent3"/>
                </a:solidFill>
                <a:effectLst>
                  <a:outerShdw blurRad="38100" dist="38100" dir="2700000" algn="tl">
                    <a:srgbClr val="000000">
                      <a:alpha val="43137"/>
                    </a:srgbClr>
                  </a:outerShdw>
                </a:effectLst>
              </a:rPr>
              <a:t>TYPOLOGY OF FARMS</a:t>
            </a:r>
            <a:endParaRPr lang="fr-FR" sz="3200" b="1" dirty="0">
              <a:solidFill>
                <a:schemeClr val="accent3"/>
              </a:solidFill>
              <a:effectLst>
                <a:outerShdw blurRad="38100" dist="38100" dir="2700000" algn="tl">
                  <a:srgbClr val="000000">
                    <a:alpha val="43137"/>
                  </a:srgbClr>
                </a:outerShdw>
              </a:effectLst>
            </a:endParaRPr>
          </a:p>
        </p:txBody>
      </p:sp>
      <p:sp>
        <p:nvSpPr>
          <p:cNvPr id="3" name="Rectangle 2"/>
          <p:cNvSpPr/>
          <p:nvPr/>
        </p:nvSpPr>
        <p:spPr>
          <a:xfrm>
            <a:off x="683568" y="908720"/>
            <a:ext cx="7776864" cy="3139321"/>
          </a:xfrm>
          <a:prstGeom prst="rect">
            <a:avLst/>
          </a:prstGeom>
        </p:spPr>
        <p:txBody>
          <a:bodyPr wrap="square">
            <a:spAutoFit/>
          </a:bodyPr>
          <a:lstStyle/>
          <a:p>
            <a:r>
              <a:rPr lang="en-US" b="1" dirty="0"/>
              <a:t>Farm type 2: Small and marginal </a:t>
            </a:r>
            <a:r>
              <a:rPr lang="en-US" b="1" dirty="0" err="1"/>
              <a:t>rainfed</a:t>
            </a:r>
            <a:r>
              <a:rPr lang="en-US" b="1" dirty="0"/>
              <a:t> farms</a:t>
            </a:r>
            <a:endParaRPr lang="fr-FR" b="1" dirty="0"/>
          </a:p>
          <a:p>
            <a:pPr marL="285750" indent="-285750">
              <a:buFont typeface="Wingdings" panose="05000000000000000000" pitchFamily="2" charset="2"/>
              <a:buChar char="q"/>
            </a:pPr>
            <a:r>
              <a:rPr lang="en-US" dirty="0" smtClean="0"/>
              <a:t>marginal </a:t>
            </a:r>
            <a:r>
              <a:rPr lang="en-US" dirty="0"/>
              <a:t>and small </a:t>
            </a:r>
            <a:r>
              <a:rPr lang="en-US" dirty="0" err="1"/>
              <a:t>rainfed</a:t>
            </a:r>
            <a:r>
              <a:rPr lang="en-US" dirty="0"/>
              <a:t> farms </a:t>
            </a:r>
            <a:endParaRPr lang="en-US" dirty="0" smtClean="0"/>
          </a:p>
          <a:p>
            <a:pPr marL="285750" indent="-285750">
              <a:buFont typeface="Wingdings" panose="05000000000000000000" pitchFamily="2" charset="2"/>
              <a:buChar char="q"/>
            </a:pPr>
            <a:r>
              <a:rPr lang="en-US" dirty="0" smtClean="0"/>
              <a:t>located </a:t>
            </a:r>
            <a:r>
              <a:rPr lang="en-US" dirty="0"/>
              <a:t>in the central </a:t>
            </a:r>
            <a:r>
              <a:rPr lang="en-US" dirty="0" smtClean="0"/>
              <a:t>and </a:t>
            </a:r>
            <a:r>
              <a:rPr lang="en-US" dirty="0"/>
              <a:t>western portions of the watershed </a:t>
            </a:r>
            <a:endParaRPr lang="en-US" dirty="0" smtClean="0"/>
          </a:p>
          <a:p>
            <a:pPr marL="285750" indent="-285750">
              <a:buFont typeface="Wingdings" panose="05000000000000000000" pitchFamily="2" charset="2"/>
              <a:buChar char="q"/>
            </a:pPr>
            <a:r>
              <a:rPr lang="en-US" dirty="0" smtClean="0"/>
              <a:t>less </a:t>
            </a:r>
            <a:r>
              <a:rPr lang="en-US" dirty="0"/>
              <a:t>than 2 hectares </a:t>
            </a:r>
            <a:endParaRPr lang="en-US" dirty="0" smtClean="0"/>
          </a:p>
          <a:p>
            <a:pPr marL="285750" indent="-285750">
              <a:buFont typeface="Wingdings" panose="05000000000000000000" pitchFamily="2" charset="2"/>
              <a:buChar char="q"/>
            </a:pPr>
            <a:r>
              <a:rPr lang="en-US" dirty="0" smtClean="0"/>
              <a:t>1 </a:t>
            </a:r>
            <a:r>
              <a:rPr lang="en-US" dirty="0" err="1" smtClean="0"/>
              <a:t>jeminu</a:t>
            </a:r>
            <a:r>
              <a:rPr lang="en-US" dirty="0" smtClean="0"/>
              <a:t> </a:t>
            </a:r>
          </a:p>
          <a:p>
            <a:pPr marL="285750" indent="-285750">
              <a:buFont typeface="Wingdings" panose="05000000000000000000" pitchFamily="2" charset="2"/>
              <a:buChar char="q"/>
            </a:pPr>
            <a:r>
              <a:rPr lang="en-US" dirty="0" smtClean="0"/>
              <a:t>1-2 plots </a:t>
            </a:r>
          </a:p>
          <a:p>
            <a:pPr marL="285750" indent="-285750">
              <a:buFont typeface="Wingdings" panose="05000000000000000000" pitchFamily="2" charset="2"/>
              <a:buChar char="q"/>
            </a:pPr>
            <a:r>
              <a:rPr lang="en-US" dirty="0" smtClean="0"/>
              <a:t>no </a:t>
            </a:r>
            <a:r>
              <a:rPr lang="en-US" dirty="0"/>
              <a:t>access to </a:t>
            </a:r>
            <a:r>
              <a:rPr lang="en-US" dirty="0" smtClean="0"/>
              <a:t>irrigation  </a:t>
            </a:r>
          </a:p>
          <a:p>
            <a:pPr marL="285750" indent="-285750">
              <a:buFont typeface="Wingdings" panose="05000000000000000000" pitchFamily="2" charset="2"/>
              <a:buChar char="q"/>
            </a:pPr>
            <a:r>
              <a:rPr lang="en-US" dirty="0" smtClean="0"/>
              <a:t>few </a:t>
            </a:r>
            <a:r>
              <a:rPr lang="en-US" dirty="0"/>
              <a:t>have ever attempted to drill a </a:t>
            </a:r>
            <a:r>
              <a:rPr lang="en-US" dirty="0" err="1" smtClean="0"/>
              <a:t>borewell</a:t>
            </a:r>
            <a:r>
              <a:rPr lang="en-US" dirty="0" smtClean="0"/>
              <a:t> </a:t>
            </a:r>
          </a:p>
          <a:p>
            <a:pPr marL="285750" indent="-285750">
              <a:buFont typeface="Wingdings" panose="05000000000000000000" pitchFamily="2" charset="2"/>
              <a:buChar char="q"/>
            </a:pPr>
            <a:r>
              <a:rPr lang="en-US" dirty="0" smtClean="0"/>
              <a:t>lowest </a:t>
            </a:r>
            <a:r>
              <a:rPr lang="en-US" dirty="0"/>
              <a:t>farming expenditures </a:t>
            </a:r>
            <a:endParaRPr lang="en-US" dirty="0" smtClean="0"/>
          </a:p>
          <a:p>
            <a:pPr marL="285750" indent="-285750">
              <a:buFont typeface="Wingdings" panose="05000000000000000000" pitchFamily="2" charset="2"/>
              <a:buChar char="q"/>
            </a:pPr>
            <a:r>
              <a:rPr lang="en-US" dirty="0" smtClean="0"/>
              <a:t>65</a:t>
            </a:r>
            <a:r>
              <a:rPr lang="en-US" dirty="0"/>
              <a:t>% grow only cash </a:t>
            </a:r>
            <a:r>
              <a:rPr lang="en-US" dirty="0" smtClean="0"/>
              <a:t>crops</a:t>
            </a:r>
          </a:p>
          <a:p>
            <a:pPr marL="285750" indent="-285750">
              <a:buFont typeface="Wingdings" panose="05000000000000000000" pitchFamily="2" charset="2"/>
              <a:buChar char="q"/>
            </a:pPr>
            <a:r>
              <a:rPr lang="en-US" dirty="0" smtClean="0"/>
              <a:t>35</a:t>
            </a:r>
            <a:r>
              <a:rPr lang="en-US" dirty="0"/>
              <a:t>% grow also subsistence </a:t>
            </a:r>
            <a:r>
              <a:rPr lang="en-US" dirty="0" smtClean="0"/>
              <a:t>crops</a:t>
            </a:r>
            <a:endParaRPr lang="fr-FR" dirty="0"/>
          </a:p>
        </p:txBody>
      </p:sp>
      <p:sp>
        <p:nvSpPr>
          <p:cNvPr id="4" name="Rectangle 3"/>
          <p:cNvSpPr/>
          <p:nvPr/>
        </p:nvSpPr>
        <p:spPr>
          <a:xfrm>
            <a:off x="1259632" y="6239053"/>
            <a:ext cx="7200800" cy="646331"/>
          </a:xfrm>
          <a:prstGeom prst="rect">
            <a:avLst/>
          </a:prstGeom>
        </p:spPr>
        <p:txBody>
          <a:bodyPr wrap="square">
            <a:spAutoFit/>
          </a:bodyPr>
          <a:lstStyle/>
          <a:p>
            <a:r>
              <a:rPr lang="en-US" sz="1200" dirty="0">
                <a:solidFill>
                  <a:schemeClr val="bg1"/>
                </a:solidFill>
              </a:rPr>
              <a:t>Robert, M., Thomas, A., </a:t>
            </a:r>
            <a:r>
              <a:rPr lang="en-US" sz="1200" dirty="0" err="1">
                <a:solidFill>
                  <a:schemeClr val="bg1"/>
                </a:solidFill>
              </a:rPr>
              <a:t>Sekhar</a:t>
            </a:r>
            <a:r>
              <a:rPr lang="en-US" sz="1200" dirty="0">
                <a:solidFill>
                  <a:schemeClr val="bg1"/>
                </a:solidFill>
              </a:rPr>
              <a:t>, M., </a:t>
            </a:r>
            <a:r>
              <a:rPr lang="en-US" sz="1200" dirty="0" err="1">
                <a:solidFill>
                  <a:schemeClr val="bg1"/>
                </a:solidFill>
              </a:rPr>
              <a:t>Badiger</a:t>
            </a:r>
            <a:r>
              <a:rPr lang="en-US" sz="1200" dirty="0">
                <a:solidFill>
                  <a:schemeClr val="bg1"/>
                </a:solidFill>
              </a:rPr>
              <a:t>, S., Ruiz, L., </a:t>
            </a:r>
            <a:r>
              <a:rPr lang="en-US" sz="1200" dirty="0" err="1">
                <a:solidFill>
                  <a:schemeClr val="bg1"/>
                </a:solidFill>
              </a:rPr>
              <a:t>Willaume</a:t>
            </a:r>
            <a:r>
              <a:rPr lang="en-US" sz="1200" dirty="0">
                <a:solidFill>
                  <a:schemeClr val="bg1"/>
                </a:solidFill>
              </a:rPr>
              <a:t>, M., </a:t>
            </a:r>
            <a:r>
              <a:rPr lang="en-US" sz="1200" dirty="0" err="1">
                <a:solidFill>
                  <a:schemeClr val="bg1"/>
                </a:solidFill>
              </a:rPr>
              <a:t>Leenhardt</a:t>
            </a:r>
            <a:r>
              <a:rPr lang="en-US" sz="1200" dirty="0">
                <a:solidFill>
                  <a:schemeClr val="bg1"/>
                </a:solidFill>
              </a:rPr>
              <a:t>, D., </a:t>
            </a:r>
            <a:r>
              <a:rPr lang="en-US" sz="1200" dirty="0" err="1">
                <a:solidFill>
                  <a:schemeClr val="bg1"/>
                </a:solidFill>
              </a:rPr>
              <a:t>Bergez</a:t>
            </a:r>
            <a:r>
              <a:rPr lang="en-US" sz="1200" dirty="0">
                <a:solidFill>
                  <a:schemeClr val="bg1"/>
                </a:solidFill>
              </a:rPr>
              <a:t>, J.E. (2016) Typology of farming systems for modeling water management issues in the semi-arid tropics (</a:t>
            </a:r>
            <a:r>
              <a:rPr lang="en-US" sz="1200" dirty="0" err="1">
                <a:solidFill>
                  <a:schemeClr val="bg1"/>
                </a:solidFill>
              </a:rPr>
              <a:t>Berambadi</a:t>
            </a:r>
            <a:r>
              <a:rPr lang="en-US" sz="1200" dirty="0">
                <a:solidFill>
                  <a:schemeClr val="bg1"/>
                </a:solidFill>
              </a:rPr>
              <a:t> watershed, India), </a:t>
            </a:r>
            <a:r>
              <a:rPr lang="en-US" sz="1200" i="1" dirty="0">
                <a:solidFill>
                  <a:schemeClr val="bg1"/>
                </a:solidFill>
              </a:rPr>
              <a:t>Water</a:t>
            </a:r>
            <a:r>
              <a:rPr lang="en-US" sz="1200" dirty="0">
                <a:solidFill>
                  <a:schemeClr val="bg1"/>
                </a:solidFill>
              </a:rPr>
              <a:t> (submitted)</a:t>
            </a:r>
            <a:endParaRPr lang="fr-FR" sz="1200" dirty="0">
              <a:solidFill>
                <a:schemeClr val="bg1"/>
              </a:solidFill>
            </a:endParaRPr>
          </a:p>
        </p:txBody>
      </p:sp>
    </p:spTree>
    <p:extLst>
      <p:ext uri="{BB962C8B-B14F-4D97-AF65-F5344CB8AC3E}">
        <p14:creationId xmlns:p14="http://schemas.microsoft.com/office/powerpoint/2010/main" val="3553640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barit-powerpoint-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9788</TotalTime>
  <Words>3909</Words>
  <Application>Microsoft Office PowerPoint</Application>
  <PresentationFormat>Affichage à l'écran (4:3)</PresentationFormat>
  <Paragraphs>489</Paragraphs>
  <Slides>15</Slides>
  <Notes>12</Notes>
  <HiddenSlides>1</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gabarit-powerpoint-01</vt:lpstr>
      <vt:lpstr>Typology of farming systems for modeling water management issues in the semi-arid tropics (Berambadi watershed, India)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Processus de décision, incertitude et adaptation</dc:title>
  <dc:creator>Admin</dc:creator>
  <cp:lastModifiedBy>magellan</cp:lastModifiedBy>
  <cp:revision>557</cp:revision>
  <cp:lastPrinted>2016-02-15T17:42:42Z</cp:lastPrinted>
  <dcterms:created xsi:type="dcterms:W3CDTF">2016-01-20T16:00:36Z</dcterms:created>
  <dcterms:modified xsi:type="dcterms:W3CDTF">2016-11-14T02:04:35Z</dcterms:modified>
</cp:coreProperties>
</file>