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352" r:id="rId3"/>
    <p:sldId id="356" r:id="rId4"/>
    <p:sldId id="362" r:id="rId5"/>
    <p:sldId id="371" r:id="rId6"/>
    <p:sldId id="389" r:id="rId7"/>
    <p:sldId id="397" r:id="rId8"/>
    <p:sldId id="407" r:id="rId9"/>
    <p:sldId id="402" r:id="rId10"/>
    <p:sldId id="391" r:id="rId11"/>
    <p:sldId id="406" r:id="rId12"/>
    <p:sldId id="390" r:id="rId13"/>
    <p:sldId id="357" r:id="rId14"/>
    <p:sldId id="372" r:id="rId15"/>
    <p:sldId id="375" r:id="rId16"/>
    <p:sldId id="408" r:id="rId17"/>
    <p:sldId id="377" r:id="rId18"/>
    <p:sldId id="378" r:id="rId19"/>
    <p:sldId id="379" r:id="rId20"/>
    <p:sldId id="380" r:id="rId21"/>
    <p:sldId id="354" r:id="rId22"/>
    <p:sldId id="412" r:id="rId23"/>
    <p:sldId id="311" r:id="rId24"/>
    <p:sldId id="293" r:id="rId25"/>
    <p:sldId id="317" r:id="rId26"/>
    <p:sldId id="320" r:id="rId27"/>
    <p:sldId id="339" r:id="rId28"/>
    <p:sldId id="347" r:id="rId29"/>
    <p:sldId id="381" r:id="rId30"/>
    <p:sldId id="382" r:id="rId31"/>
    <p:sldId id="383" r:id="rId3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CC"/>
    <a:srgbClr val="FFFF99"/>
    <a:srgbClr val="F9E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8" autoAdjust="0"/>
    <p:restoredTop sz="93249" autoAdjust="0"/>
  </p:normalViewPr>
  <p:slideViewPr>
    <p:cSldViewPr>
      <p:cViewPr>
        <p:scale>
          <a:sx n="70" d="100"/>
          <a:sy n="70" d="100"/>
        </p:scale>
        <p:origin x="-1548" y="-72"/>
      </p:cViewPr>
      <p:guideLst>
        <p:guide orient="horz" pos="2160"/>
        <p:guide pos="385"/>
      </p:guideLst>
    </p:cSldViewPr>
  </p:slideViewPr>
  <p:notesTextViewPr>
    <p:cViewPr>
      <p:scale>
        <a:sx n="1" d="1"/>
        <a:sy n="1" d="1"/>
      </p:scale>
      <p:origin x="0" y="0"/>
    </p:cViewPr>
  </p:notesTextViewPr>
  <p:notesViewPr>
    <p:cSldViewPr>
      <p:cViewPr varScale="1">
        <p:scale>
          <a:sx n="51" d="100"/>
          <a:sy n="51" d="100"/>
        </p:scale>
        <p:origin x="-300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BD8DAD2-747A-4990-8B01-C5052DDBFED6}" type="datetimeFigureOut">
              <a:rPr lang="fr-FR" smtClean="0"/>
              <a:t>14/11/2016</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5632CBE-CE32-4D58-94AF-7457B624F0DC}" type="slidenum">
              <a:rPr lang="fr-FR" smtClean="0"/>
              <a:t>‹N°›</a:t>
            </a:fld>
            <a:endParaRPr lang="fr-FR"/>
          </a:p>
        </p:txBody>
      </p:sp>
    </p:spTree>
    <p:extLst>
      <p:ext uri="{BB962C8B-B14F-4D97-AF65-F5344CB8AC3E}">
        <p14:creationId xmlns:p14="http://schemas.microsoft.com/office/powerpoint/2010/main" val="1838368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4B3B07-D7B5-4A56-825C-56DFF2B6F3EF}" type="datetimeFigureOut">
              <a:rPr lang="fr-FR" smtClean="0"/>
              <a:t>14/11/2016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15BC8D-C416-4BE0-ADED-DC26169D6379}" type="slidenum">
              <a:rPr lang="fr-FR" smtClean="0"/>
              <a:t>‹N°›</a:t>
            </a:fld>
            <a:endParaRPr lang="fr-FR"/>
          </a:p>
        </p:txBody>
      </p:sp>
    </p:spTree>
    <p:extLst>
      <p:ext uri="{BB962C8B-B14F-4D97-AF65-F5344CB8AC3E}">
        <p14:creationId xmlns:p14="http://schemas.microsoft.com/office/powerpoint/2010/main" val="286296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t>
            </a:r>
            <a:r>
              <a:rPr lang="en-US" dirty="0" smtClean="0"/>
              <a:t>onceptual </a:t>
            </a:r>
            <a:r>
              <a:rPr lang="en-US" b="1" dirty="0" smtClean="0"/>
              <a:t>M</a:t>
            </a:r>
            <a:r>
              <a:rPr lang="en-US" dirty="0" smtClean="0"/>
              <a:t>odeling of the </a:t>
            </a:r>
            <a:r>
              <a:rPr lang="en-US" b="1" dirty="0" smtClean="0"/>
              <a:t>F</a:t>
            </a:r>
            <a:r>
              <a:rPr lang="en-US" dirty="0" smtClean="0"/>
              <a:t>armer agent underlying </a:t>
            </a:r>
            <a:r>
              <a:rPr lang="en-US" b="1" dirty="0" smtClean="0"/>
              <a:t>D</a:t>
            </a:r>
            <a:r>
              <a:rPr lang="en-US" dirty="0" smtClean="0"/>
              <a:t>ecision-</a:t>
            </a:r>
            <a:r>
              <a:rPr lang="en-US" b="1" dirty="0" smtClean="0"/>
              <a:t>M</a:t>
            </a:r>
            <a:r>
              <a:rPr lang="en-US" dirty="0" smtClean="0"/>
              <a:t>aking processes in farming system</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a:t>
            </a:fld>
            <a:endParaRPr lang="fr-FR" dirty="0"/>
          </a:p>
        </p:txBody>
      </p:sp>
    </p:spTree>
    <p:extLst>
      <p:ext uri="{BB962C8B-B14F-4D97-AF65-F5344CB8AC3E}">
        <p14:creationId xmlns:p14="http://schemas.microsoft.com/office/powerpoint/2010/main" val="255972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Autres types a tester</a:t>
            </a:r>
            <a:endParaRPr lang="fr-FR"/>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26</a:t>
            </a:fld>
            <a:endParaRPr lang="fr-FR"/>
          </a:p>
        </p:txBody>
      </p:sp>
    </p:spTree>
    <p:extLst>
      <p:ext uri="{BB962C8B-B14F-4D97-AF65-F5344CB8AC3E}">
        <p14:creationId xmlns:p14="http://schemas.microsoft.com/office/powerpoint/2010/main" val="186151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approach we are applying for software development is a combination of rapid prototyping,</a:t>
            </a:r>
          </a:p>
          <a:p>
            <a:r>
              <a:rPr lang="en-US" sz="1200" b="0" i="0" u="none" strike="noStrike" kern="1200" baseline="0" dirty="0" smtClean="0">
                <a:solidFill>
                  <a:schemeClr val="tx1"/>
                </a:solidFill>
                <a:latin typeface="+mn-lt"/>
                <a:ea typeface="+mn-ea"/>
                <a:cs typeface="+mn-cs"/>
              </a:rPr>
              <a:t>incremental, and traditional methods. Rapid prototyping is used first to reach an agreement on the</a:t>
            </a:r>
          </a:p>
          <a:p>
            <a:r>
              <a:rPr lang="en-US" sz="1200" b="0" i="0" u="none" strike="noStrike" kern="1200" baseline="0" dirty="0" smtClean="0">
                <a:solidFill>
                  <a:schemeClr val="tx1"/>
                </a:solidFill>
                <a:latin typeface="+mn-lt"/>
                <a:ea typeface="+mn-ea"/>
                <a:cs typeface="+mn-cs"/>
              </a:rPr>
              <a:t>initial set of the system requirements. A laboratory prototype then is incrementally developed and</a:t>
            </a:r>
          </a:p>
          <a:p>
            <a:r>
              <a:rPr lang="en-US" sz="1200" b="0" i="0" u="none" strike="noStrike" kern="1200" baseline="0" dirty="0" smtClean="0">
                <a:solidFill>
                  <a:schemeClr val="tx1"/>
                </a:solidFill>
                <a:latin typeface="+mn-lt"/>
                <a:ea typeface="+mn-ea"/>
                <a:cs typeface="+mn-cs"/>
              </a:rPr>
              <a:t>tested for maturity. The field prototype is then implemented by adding a better user interface, and</a:t>
            </a:r>
          </a:p>
          <a:p>
            <a:r>
              <a:rPr lang="en-US" sz="1200" b="0" i="0" u="none" strike="noStrike" kern="1200" baseline="0" dirty="0" smtClean="0">
                <a:solidFill>
                  <a:schemeClr val="tx1"/>
                </a:solidFill>
                <a:latin typeface="+mn-lt"/>
                <a:ea typeface="+mn-ea"/>
                <a:cs typeface="+mn-cs"/>
              </a:rPr>
              <a:t>more explanation facilities to the laboratory prototype, then the field prototype is tested in real</a:t>
            </a:r>
          </a:p>
          <a:p>
            <a:r>
              <a:rPr lang="en-US" sz="1200" b="0" i="0" u="none" strike="noStrike" kern="1200" baseline="0" dirty="0" smtClean="0">
                <a:solidFill>
                  <a:schemeClr val="tx1"/>
                </a:solidFill>
                <a:latin typeface="+mn-lt"/>
                <a:ea typeface="+mn-ea"/>
                <a:cs typeface="+mn-cs"/>
              </a:rPr>
              <a:t>environment. Once the system is successfully field tested, it can be considered as the final</a:t>
            </a:r>
          </a:p>
          <a:p>
            <a:r>
              <a:rPr lang="en-US" sz="1200" b="0" i="0" u="none" strike="noStrike" kern="1200" baseline="0" dirty="0" smtClean="0">
                <a:solidFill>
                  <a:schemeClr val="tx1"/>
                </a:solidFill>
                <a:latin typeface="+mn-lt"/>
                <a:ea typeface="+mn-ea"/>
                <a:cs typeface="+mn-cs"/>
              </a:rPr>
              <a:t>requirements specification of the production version.</a:t>
            </a:r>
          </a:p>
          <a:p>
            <a:endParaRPr lang="en-US" sz="1200" b="0" i="0" u="none" strike="noStrike" kern="1200" baseline="0" dirty="0" smtClean="0">
              <a:solidFill>
                <a:schemeClr val="tx1"/>
              </a:solidFill>
              <a:latin typeface="+mn-lt"/>
              <a:ea typeface="+mn-ea"/>
              <a:cs typeface="+mn-cs"/>
            </a:endParaRPr>
          </a:p>
          <a:p>
            <a:r>
              <a:rPr lang="en-US" dirty="0" smtClean="0"/>
              <a:t>Operational validation is determining whether the simulation</a:t>
            </a:r>
          </a:p>
          <a:p>
            <a:r>
              <a:rPr lang="en-US" dirty="0" smtClean="0"/>
              <a:t>model’s output </a:t>
            </a:r>
            <a:r>
              <a:rPr lang="en-US" dirty="0" err="1" smtClean="0"/>
              <a:t>behaviour</a:t>
            </a:r>
            <a:r>
              <a:rPr lang="en-US" dirty="0" smtClean="0"/>
              <a:t> has the accuracy required for</a:t>
            </a:r>
          </a:p>
          <a:p>
            <a:r>
              <a:rPr lang="en-US" dirty="0" smtClean="0"/>
              <a:t>the model’s intended purpose over the domain of the model’s</a:t>
            </a:r>
          </a:p>
          <a:p>
            <a:r>
              <a:rPr lang="en-US" dirty="0" smtClean="0"/>
              <a:t>intended applicability. This is where much of the validation</a:t>
            </a:r>
          </a:p>
          <a:p>
            <a:r>
              <a:rPr lang="en-US" dirty="0" smtClean="0"/>
              <a:t>testing and evaluation take place. Since the simulation model</a:t>
            </a:r>
          </a:p>
          <a:p>
            <a:r>
              <a:rPr lang="en-US" dirty="0" smtClean="0"/>
              <a:t>is used in operational validation, any deficiencies found may</a:t>
            </a:r>
          </a:p>
          <a:p>
            <a:r>
              <a:rPr lang="en-US" dirty="0" smtClean="0"/>
              <a:t>be caused by what was developed in any of the earlier steps in</a:t>
            </a:r>
          </a:p>
          <a:p>
            <a:r>
              <a:rPr lang="en-US" dirty="0" smtClean="0"/>
              <a:t>developing the simulation model including developing the</a:t>
            </a:r>
          </a:p>
          <a:p>
            <a:r>
              <a:rPr lang="en-US" dirty="0" smtClean="0"/>
              <a:t>system’s theories or having invalid data.</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27</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To review the way adaptive behaviors in farming systems has been considered (modeled) in bio-economic and bio-decision approaches; we analyzed approximately 40 scientific references. This work reviews several modeling formalisms that have been used in bio-economic and bio-decision approaches, comparing their features and selected relevant applications. We chose to focus on the formalisms rather than the tools as they are the essence of the modeling approach (Figure 5). </a:t>
            </a:r>
            <a:endParaRPr lang="fr-FR" dirty="0" smtClean="0"/>
          </a:p>
          <a:p>
            <a:r>
              <a:rPr lang="en-US" dirty="0" smtClean="0"/>
              <a:t>The major points are: adaptability, flexibility and dynamic processes are common ways to characterize farmers' decision-making. Adaptation is either a reactive or a proactive process depending on farmer flexibility and expectation capabilities.  Various modeling methods are used to model decision stages in time and space, and some methods can be combined to represent a sequential decision-making process. Sequential representation is particularly interesting and appropriate to model the entire decision-making processes from strategic to tactical and operational decisions. Strategic adaptations and decisions influence tactical adaptations and decisions and vice-versa. Decisions made at one of these levels may disrupt the initial organization of resource availability and competition among activities over the short term (e.g., labor availability, machinery organization, irrigation distribution) but also lead to reconsideration of long-term decisions when the cropping system requires adaptation (e.g., change in crops within the rotation, effect of the previous crop). In the current agricultural literature, these consequences on long- and short-term organization are rarely considered, even though they appear an important driver of farmers’ decision-making (</a:t>
            </a:r>
            <a:r>
              <a:rPr lang="en-US" dirty="0" err="1" smtClean="0"/>
              <a:t>Daydé</a:t>
            </a:r>
            <a:r>
              <a:rPr lang="en-US" dirty="0" smtClean="0"/>
              <a:t> et al. 2014). Combining several formalisms within an integrated model in which strategic and tactical adaptations and decisions influence each other is a good starting point for modeling adaptive behavior within farmers’ decision-making processes.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4</a:t>
            </a:fld>
            <a:endParaRPr lang="fr-FR"/>
          </a:p>
        </p:txBody>
      </p:sp>
    </p:spTree>
    <p:extLst>
      <p:ext uri="{BB962C8B-B14F-4D97-AF65-F5344CB8AC3E}">
        <p14:creationId xmlns:p14="http://schemas.microsoft.com/office/powerpoint/2010/main" val="414315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consider a representative farmer who makes decisions on irrigation and crop choice, accounting for the consequences of his decisions today on future water availability (because the latter ultimately determines future crop output, hence future profit flows). Our framework is based on a bio-economic model with a season-specific crop choice and a yearly investment decision in irrigation facilities.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6</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consider a representative farmer who makes decisions on irrigation and crop choice, accounting for the consequences of his decisions today on future water availability (because the latter ultimately determines future crop output, hence future profit flows). Our framework is based on a bio-economic model with a season-specific crop choice and a yearly investment decision in irrigation facilities.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7</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consider a representative farmer who makes decisions on irrigation and crop choice, accounting for the consequences of his decisions today on future water availability (because the latter ultimately determines future crop output, hence future profit flows). Our framework is based on a bio-economic model with a season-specific crop choice and a yearly investment decision in irrigation facilities.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8</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agricultural research community has a particular interest in modeling farming systems to simulate opportunities for adaptation that ensure flexibility and resilience of farming systems. To account for actors and their actions in the environment, it is essential to precisely represent their decision-making processes.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système de production d’une exploitation agricole se définit par </a:t>
            </a:r>
            <a:r>
              <a:rPr lang="fr-FR" sz="1200" u="sng" kern="1200" dirty="0" smtClean="0">
                <a:solidFill>
                  <a:schemeClr val="tx1"/>
                </a:solidFill>
                <a:effectLst/>
                <a:latin typeface="+mn-lt"/>
                <a:ea typeface="+mn-ea"/>
                <a:cs typeface="+mn-cs"/>
              </a:rPr>
              <a:t>la combinaison de ses moyens de production, ses activités de production, ses processus biologique et ses processus décisionnels destinés à transformer un capital de ressources en produits agricoles utiles  pouvant être consommés ou vendus afin de couvrir les besoins divers d’une famille agricole </a:t>
            </a:r>
            <a:r>
              <a:rPr lang="fr-FR" sz="1200" kern="1200" dirty="0" smtClean="0">
                <a:solidFill>
                  <a:schemeClr val="tx1"/>
                </a:solidFill>
                <a:effectLst/>
                <a:latin typeface="+mn-lt"/>
                <a:ea typeface="+mn-ea"/>
                <a:cs typeface="+mn-cs"/>
              </a:rPr>
              <a:t>(Tristan et al. 2011). </a:t>
            </a:r>
            <a:r>
              <a:rPr lang="fr-FR" sz="1200" u="sng" kern="1200" dirty="0" smtClean="0">
                <a:solidFill>
                  <a:schemeClr val="tx1"/>
                </a:solidFill>
                <a:effectLst/>
                <a:latin typeface="+mn-lt"/>
                <a:ea typeface="+mn-ea"/>
                <a:cs typeface="+mn-cs"/>
              </a:rPr>
              <a:t>C’est donc une matrice d’interactions complexes entre éléments interdépendants contrôlés en parties par l’agriculteur ou la famille agricole et subissant des influences extérieurs socio-économiques et climatiques à plusieurs niveaux</a:t>
            </a:r>
            <a:r>
              <a:rPr lang="fr-F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L’agriculteur et son foyer apportent les </a:t>
            </a:r>
            <a:r>
              <a:rPr lang="fr-FR" sz="1200" u="sng" kern="1200" dirty="0" smtClean="0">
                <a:solidFill>
                  <a:schemeClr val="tx1"/>
                </a:solidFill>
                <a:effectLst/>
                <a:latin typeface="+mn-lt"/>
                <a:ea typeface="+mn-ea"/>
                <a:cs typeface="+mn-cs"/>
              </a:rPr>
              <a:t>objectifs de production</a:t>
            </a:r>
            <a:r>
              <a:rPr lang="fr-FR" sz="1200" kern="1200" dirty="0" smtClean="0">
                <a:solidFill>
                  <a:schemeClr val="tx1"/>
                </a:solidFill>
                <a:effectLst/>
                <a:latin typeface="+mn-lt"/>
                <a:ea typeface="+mn-ea"/>
                <a:cs typeface="+mn-cs"/>
              </a:rPr>
              <a:t> et la gestion au système de production agricole qui lui est associé afin de couvrir ses objectifs socio-économiques. Ce sont aussi les bénéficiaires principaux du système de production. Les objectifs principaux classiquement relevés pour les systèmes de production agricoles sont la productivité, la profitabilité, la stabilité, la diversité et la flexibilité du système, l’équilibre entre temps de travail et de loisir, la limitation de l’impact environnementale du système. Il gère aussi les </a:t>
            </a:r>
            <a:r>
              <a:rPr lang="fr-FR" sz="1200" u="sng" kern="1200" dirty="0" smtClean="0">
                <a:solidFill>
                  <a:schemeClr val="tx1"/>
                </a:solidFill>
                <a:effectLst/>
                <a:latin typeface="+mn-lt"/>
                <a:ea typeface="+mn-ea"/>
                <a:cs typeface="+mn-cs"/>
              </a:rPr>
              <a:t>moyens de productions du système de production agricoles qui sont l’ensemble des ressources en terre, capital et travail disponibles</a:t>
            </a:r>
            <a:r>
              <a:rPr lang="fr-FR" sz="1200" kern="1200" dirty="0" smtClean="0">
                <a:solidFill>
                  <a:schemeClr val="tx1"/>
                </a:solidFill>
                <a:effectLst/>
                <a:latin typeface="+mn-lt"/>
                <a:ea typeface="+mn-ea"/>
                <a:cs typeface="+mn-cs"/>
              </a:rPr>
              <a:t>. Ils se traduisent en termes d’indicateurs tels la surface de l’exploitation, le capital économique et les investissements en équipements et bâtiments, les espèces végétales et animales disponibles, la main-d’œuvre. L’activité de production du système de production agricole est caractérisée par la </a:t>
            </a:r>
            <a:r>
              <a:rPr lang="fr-FR" sz="1200" u="sng" kern="1200" dirty="0" smtClean="0">
                <a:solidFill>
                  <a:schemeClr val="tx1"/>
                </a:solidFill>
                <a:effectLst/>
                <a:latin typeface="+mn-lt"/>
                <a:ea typeface="+mn-ea"/>
                <a:cs typeface="+mn-cs"/>
              </a:rPr>
              <a:t>nature des produits, les itinéraires techniques suivis et les actes techniques associés, les rendements de ces productions (productivité) et les débouchés des produits</a:t>
            </a:r>
            <a:r>
              <a:rPr lang="fr-FR" sz="1200" kern="1200" dirty="0" smtClean="0">
                <a:solidFill>
                  <a:schemeClr val="tx1"/>
                </a:solidFill>
                <a:effectLst/>
                <a:latin typeface="+mn-lt"/>
                <a:ea typeface="+mn-ea"/>
                <a:cs typeface="+mn-cs"/>
              </a:rPr>
              <a:t>. Les caractéristiques du système de production agricole sont aussi très liées à </a:t>
            </a:r>
            <a:r>
              <a:rPr lang="fr-FR" sz="1200" u="sng" kern="1200" dirty="0" smtClean="0">
                <a:solidFill>
                  <a:schemeClr val="tx1"/>
                </a:solidFill>
                <a:effectLst/>
                <a:latin typeface="+mn-lt"/>
                <a:ea typeface="+mn-ea"/>
                <a:cs typeface="+mn-cs"/>
              </a:rPr>
              <a:t>l’environnement extérieur du système</a:t>
            </a:r>
            <a:r>
              <a:rPr lang="fr-FR" sz="1200" kern="1200" dirty="0" smtClean="0">
                <a:solidFill>
                  <a:schemeClr val="tx1"/>
                </a:solidFill>
                <a:effectLst/>
                <a:latin typeface="+mn-lt"/>
                <a:ea typeface="+mn-ea"/>
                <a:cs typeface="+mn-cs"/>
              </a:rPr>
              <a:t>. L’environnement socio-politico-économique de l’exploitation influence les objectifs de la famille agricole. Etre socialement intégré et respecté fait souvent partis des contraintes de gestion de l’exploitation. La variabilité des prix de marché (intrants et ventes), celle des ressources communes telles la main d’œuvre, l’eau d’irrigation, et la variabilité climatique impactent à la fois les caractéristiques des moyens de production, les actes techniques et les objectifs de production.</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14</a:t>
            </a:fld>
            <a:endParaRPr lang="fr-FR"/>
          </a:p>
        </p:txBody>
      </p:sp>
    </p:spTree>
    <p:extLst>
      <p:ext uri="{BB962C8B-B14F-4D97-AF65-F5344CB8AC3E}">
        <p14:creationId xmlns:p14="http://schemas.microsoft.com/office/powerpoint/2010/main" val="88167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methodology was successfully used to design a conceptual model for the simulation model CRASH (Crop Rotation and Allocation Simulator using Heuristics) to plan, simulate and analyze cropping-plan decision- making at the farm scale in France (</a:t>
            </a:r>
            <a:r>
              <a:rPr lang="en-US" sz="1200" kern="1200" dirty="0" err="1" smtClean="0">
                <a:solidFill>
                  <a:schemeClr val="tx1"/>
                </a:solidFill>
                <a:effectLst/>
                <a:latin typeface="+mn-lt"/>
                <a:ea typeface="+mn-ea"/>
                <a:cs typeface="+mn-cs"/>
              </a:rPr>
              <a:t>Dury</a:t>
            </a:r>
            <a:r>
              <a:rPr lang="en-US" sz="1200" kern="1200" dirty="0" smtClean="0">
                <a:solidFill>
                  <a:schemeClr val="tx1"/>
                </a:solidFill>
                <a:effectLst/>
                <a:latin typeface="+mn-lt"/>
                <a:ea typeface="+mn-ea"/>
                <a:cs typeface="+mn-cs"/>
              </a:rPr>
              <a:t> 2011) and the decision model NAMASTE (Numerical Assessments with Models of Agricultural Systems integrating Techniques and Economics), which simulates Indian farmers’ decision-making processes at tactical and operational levels (Robert et al. 2015; Robert et al. (Under Review)).</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23</a:t>
            </a:fld>
            <a:endParaRPr lang="fr-FR"/>
          </a:p>
        </p:txBody>
      </p:sp>
    </p:spTree>
    <p:extLst>
      <p:ext uri="{BB962C8B-B14F-4D97-AF65-F5344CB8AC3E}">
        <p14:creationId xmlns:p14="http://schemas.microsoft.com/office/powerpoint/2010/main" val="427251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24</a:t>
            </a:fld>
            <a:endParaRPr lang="fr-FR"/>
          </a:p>
        </p:txBody>
      </p:sp>
    </p:spTree>
    <p:extLst>
      <p:ext uri="{BB962C8B-B14F-4D97-AF65-F5344CB8AC3E}">
        <p14:creationId xmlns:p14="http://schemas.microsoft.com/office/powerpoint/2010/main" val="67283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approaches are considered in scenario testing on climate change to test how it impacts farmers strategic decisions on investment in irrigation and on cropping system choices. First, probability of occurrence on rainfall regimens may be adapted so that climate changes toward drier occurrences (low and below average) or toward wetter occurrences (above average and good) would happen more often. We introduce three additional parameters: 1) </a:t>
                </a:r>
                <a14:m>
                  <m:oMath xmlns:m="http://schemas.openxmlformats.org/officeDocument/2006/math">
                    <m:sSub>
                      <m:sSubPr>
                        <m:ctrlPr>
                          <a:rPr lang="fr-FR"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𝑠h𝑖𝑓𝑡</m:t>
                        </m:r>
                      </m:e>
                      <m:sub>
                        <m:r>
                          <a:rPr lang="en-US" sz="1200" i="1" kern="1200">
                            <a:solidFill>
                              <a:schemeClr val="tx1"/>
                            </a:solidFill>
                            <a:effectLst/>
                            <a:latin typeface="Cambria Math"/>
                            <a:ea typeface="+mn-ea"/>
                            <a:cs typeface="+mn-cs"/>
                          </a:rPr>
                          <m:t>𝑃𝐸𝑅𝐶</m:t>
                        </m:r>
                      </m:sub>
                    </m:sSub>
                  </m:oMath>
                </a14:m>
                <a:r>
                  <a:rPr lang="en-US" sz="1200" kern="1200" dirty="0">
                    <a:solidFill>
                      <a:schemeClr val="tx1"/>
                    </a:solidFill>
                    <a:effectLst/>
                    <a:latin typeface="+mn-lt"/>
                    <a:ea typeface="+mn-ea"/>
                    <a:cs typeface="+mn-cs"/>
                  </a:rPr>
                  <a:t> describes the additional weight provided to the two first or two last regimens in percent, 2) </a:t>
                </a:r>
                <a14:m>
                  <m:oMath xmlns:m="http://schemas.openxmlformats.org/officeDocument/2006/math">
                    <m:sSub>
                      <m:sSubPr>
                        <m:ctrlPr>
                          <a:rPr lang="fr-FR"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𝑠h𝑖𝑓𝑡</m:t>
                        </m:r>
                      </m:e>
                      <m:sub>
                        <m:r>
                          <a:rPr lang="en-US" sz="1200" i="1" kern="1200">
                            <a:solidFill>
                              <a:schemeClr val="tx1"/>
                            </a:solidFill>
                            <a:effectLst/>
                            <a:latin typeface="Cambria Math"/>
                            <a:ea typeface="+mn-ea"/>
                            <a:cs typeface="+mn-cs"/>
                          </a:rPr>
                          <m:t>𝐷𝑅𝑌</m:t>
                        </m:r>
                      </m:sub>
                    </m:sSub>
                  </m:oMath>
                </a14:m>
                <a:r>
                  <a:rPr lang="en-US" sz="1200" kern="1200" dirty="0">
                    <a:solidFill>
                      <a:schemeClr val="tx1"/>
                    </a:solidFill>
                    <a:effectLst/>
                    <a:latin typeface="+mn-lt"/>
                    <a:ea typeface="+mn-ea"/>
                    <a:cs typeface="+mn-cs"/>
                  </a:rPr>
                  <a:t> indicates more weight on the two drier regimens when it is equal to two, 3) </a:t>
                </a:r>
                <a14:m>
                  <m:oMath xmlns:m="http://schemas.openxmlformats.org/officeDocument/2006/math">
                    <m:sSub>
                      <m:sSubPr>
                        <m:ctrlPr>
                          <a:rPr lang="fr-FR"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𝑠h𝑖𝑓𝑡</m:t>
                        </m:r>
                      </m:e>
                      <m:sub>
                        <m:r>
                          <a:rPr lang="en-US" sz="1200" i="1" kern="1200">
                            <a:solidFill>
                              <a:schemeClr val="tx1"/>
                            </a:solidFill>
                            <a:effectLst/>
                            <a:latin typeface="Cambria Math"/>
                            <a:ea typeface="+mn-ea"/>
                            <a:cs typeface="+mn-cs"/>
                          </a:rPr>
                          <m:t>𝑊𝐸𝑇</m:t>
                        </m:r>
                      </m:sub>
                    </m:sSub>
                  </m:oMath>
                </a14:m>
                <a:r>
                  <a:rPr lang="en-US" sz="1200" kern="1200" dirty="0">
                    <a:solidFill>
                      <a:schemeClr val="tx1"/>
                    </a:solidFill>
                    <a:effectLst/>
                    <a:latin typeface="+mn-lt"/>
                    <a:ea typeface="+mn-ea"/>
                    <a:cs typeface="+mn-cs"/>
                  </a:rPr>
                  <a:t> indicates more weight on the two wetter regimens when it is equal to two. Second, the amount of rainfall may be changed for all regimens such that the level of rainfalls for each occurrence increases by a certain percent with </a:t>
                </a:r>
                <a14:m>
                  <m:oMath xmlns:m="http://schemas.openxmlformats.org/officeDocument/2006/math">
                    <m:sSub>
                      <m:sSubPr>
                        <m:ctrlPr>
                          <a:rPr lang="fr-FR"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𝑟𝑎𝑖𝑛</m:t>
                        </m:r>
                      </m:e>
                      <m:sub>
                        <m:r>
                          <a:rPr lang="en-US" sz="1200" i="1" kern="1200">
                            <a:solidFill>
                              <a:schemeClr val="tx1"/>
                            </a:solidFill>
                            <a:effectLst/>
                            <a:latin typeface="Cambria Math"/>
                            <a:ea typeface="+mn-ea"/>
                            <a:cs typeface="+mn-cs"/>
                          </a:rPr>
                          <m:t>𝑖𝑛𝑐𝑟𝑒𝑎𝑠𝑒</m:t>
                        </m:r>
                      </m:sub>
                    </m:sSub>
                  </m:oMath>
                </a14:m>
                <a:r>
                  <a:rPr lang="en-US" sz="1200" kern="1200" dirty="0">
                    <a:solidFill>
                      <a:schemeClr val="tx1"/>
                    </a:solidFill>
                    <a:effectLst/>
                    <a:latin typeface="+mn-lt"/>
                    <a:ea typeface="+mn-ea"/>
                    <a:cs typeface="+mn-cs"/>
                  </a:rPr>
                  <a:t> or decreases by a certain percent with </a:t>
                </a:r>
                <a14:m>
                  <m:oMath xmlns:m="http://schemas.openxmlformats.org/officeDocument/2006/math">
                    <m:sSub>
                      <m:sSubPr>
                        <m:ctrlPr>
                          <a:rPr lang="fr-FR"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𝑟𝑎𝑖𝑛</m:t>
                        </m:r>
                      </m:e>
                      <m:sub>
                        <m:r>
                          <a:rPr lang="en-US" sz="1200" i="1" kern="1200">
                            <a:solidFill>
                              <a:schemeClr val="tx1"/>
                            </a:solidFill>
                            <a:effectLst/>
                            <a:latin typeface="Cambria Math"/>
                            <a:ea typeface="+mn-ea"/>
                            <a:cs typeface="+mn-cs"/>
                          </a:rPr>
                          <m:t>𝑑𝑒𝑐𝑟𝑒𝑎𝑠𝑒</m:t>
                        </m:r>
                      </m:sub>
                    </m:sSub>
                  </m:oMath>
                </a14:m>
                <a:endParaRPr lang="fr-FR" sz="1200" kern="1200" dirty="0">
                  <a:solidFill>
                    <a:schemeClr val="tx1"/>
                  </a:solidFill>
                  <a:effectLst/>
                  <a:latin typeface="+mn-lt"/>
                  <a:ea typeface="+mn-ea"/>
                  <a:cs typeface="+mn-cs"/>
                </a:endParaRPr>
              </a:p>
              <a:p>
                <a:endParaRPr lang="fr-FR" dirty="0"/>
              </a:p>
            </p:txBody>
          </p:sp>
        </mc:Choice>
        <mc:Fallback xmlns="">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approaches are considered in scenario testing on climate change to test how it impacts farmers strategic decisions on investment in irrigation and on cropping system choices. First, probability of occurrence on rainfall regimens may be adapted so that climate changes toward drier occurrences (low and below average) or toward wetter occurrences (above average and good) would happen more often. We introduce three additional parameters: 1) </a:t>
                </a:r>
                <a:r>
                  <a:rPr lang="fr-FR"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𝑠ℎ𝑖𝑓𝑡</a:t>
                </a:r>
                <a:r>
                  <a:rPr lang="fr-FR"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𝑃𝐸𝑅𝐶</a:t>
                </a:r>
                <a:r>
                  <a:rPr lang="en-US" sz="1200" kern="1200" dirty="0">
                    <a:solidFill>
                      <a:schemeClr val="tx1"/>
                    </a:solidFill>
                    <a:effectLst/>
                    <a:latin typeface="+mn-lt"/>
                    <a:ea typeface="+mn-ea"/>
                    <a:cs typeface="+mn-cs"/>
                  </a:rPr>
                  <a:t> describes the additional weight provided to the two first or two last regimens in percent, 2) </a:t>
                </a:r>
                <a:r>
                  <a:rPr lang="fr-FR"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𝑠ℎ𝑖𝑓𝑡</a:t>
                </a:r>
                <a:r>
                  <a:rPr lang="fr-FR"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𝐷𝑅𝑌</a:t>
                </a:r>
                <a:r>
                  <a:rPr lang="en-US" sz="1200" kern="1200" dirty="0">
                    <a:solidFill>
                      <a:schemeClr val="tx1"/>
                    </a:solidFill>
                    <a:effectLst/>
                    <a:latin typeface="+mn-lt"/>
                    <a:ea typeface="+mn-ea"/>
                    <a:cs typeface="+mn-cs"/>
                  </a:rPr>
                  <a:t> indicates more weight on the two drier regimens when it is equal to two, 3) </a:t>
                </a:r>
                <a:r>
                  <a:rPr lang="fr-FR"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𝑠ℎ𝑖𝑓𝑡</a:t>
                </a:r>
                <a:r>
                  <a:rPr lang="fr-FR"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𝑊𝐸𝑇</a:t>
                </a:r>
                <a:r>
                  <a:rPr lang="en-US" sz="1200" kern="1200" dirty="0">
                    <a:solidFill>
                      <a:schemeClr val="tx1"/>
                    </a:solidFill>
                    <a:effectLst/>
                    <a:latin typeface="+mn-lt"/>
                    <a:ea typeface="+mn-ea"/>
                    <a:cs typeface="+mn-cs"/>
                  </a:rPr>
                  <a:t> indicates more weight on the two wetter regimens when it is equal to two. Second, the amount of rainfall may be changed for all regimens such that the level of rainfalls for each occurrence increases by a certain percent with </a:t>
                </a:r>
                <a:r>
                  <a:rPr lang="fr-FR"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𝑟𝑎𝑖𝑛</a:t>
                </a:r>
                <a:r>
                  <a:rPr lang="fr-FR"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𝑖𝑛𝑐𝑟𝑒𝑎𝑠𝑒</a:t>
                </a:r>
                <a:r>
                  <a:rPr lang="en-US" sz="1200" kern="1200" dirty="0">
                    <a:solidFill>
                      <a:schemeClr val="tx1"/>
                    </a:solidFill>
                    <a:effectLst/>
                    <a:latin typeface="+mn-lt"/>
                    <a:ea typeface="+mn-ea"/>
                    <a:cs typeface="+mn-cs"/>
                  </a:rPr>
                  <a:t> or decreases by a certain percent with </a:t>
                </a:r>
                <a:r>
                  <a:rPr lang="fr-FR"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𝑟𝑎𝑖𝑛</a:t>
                </a:r>
                <a:r>
                  <a:rPr lang="fr-FR"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𝑑𝑒𝑐𝑟𝑒𝑎𝑠𝑒</a:t>
                </a:r>
                <a:endParaRPr lang="fr-FR" sz="1200" kern="1200" dirty="0">
                  <a:solidFill>
                    <a:schemeClr val="tx1"/>
                  </a:solidFill>
                  <a:effectLst/>
                  <a:latin typeface="+mn-lt"/>
                  <a:ea typeface="+mn-ea"/>
                  <a:cs typeface="+mn-cs"/>
                </a:endParaRPr>
              </a:p>
              <a:p>
                <a:endParaRPr lang="fr-FR" dirty="0"/>
              </a:p>
            </p:txBody>
          </p:sp>
        </mc:Fallback>
      </mc:AlternateContent>
      <p:sp>
        <p:nvSpPr>
          <p:cNvPr id="4" name="Espace réservé du numéro de diapositive 3"/>
          <p:cNvSpPr>
            <a:spLocks noGrp="1"/>
          </p:cNvSpPr>
          <p:nvPr>
            <p:ph type="sldNum" sz="quarter" idx="10"/>
          </p:nvPr>
        </p:nvSpPr>
        <p:spPr/>
        <p:txBody>
          <a:bodyPr/>
          <a:lstStyle/>
          <a:p>
            <a:fld id="{B515BC8D-C416-4BE0-ADED-DC26169D6379}" type="slidenum">
              <a:rPr lang="fr-FR" smtClean="0"/>
              <a:t>25</a:t>
            </a:fld>
            <a:endParaRPr lang="fr-FR"/>
          </a:p>
        </p:txBody>
      </p:sp>
    </p:spTree>
    <p:extLst>
      <p:ext uri="{BB962C8B-B14F-4D97-AF65-F5344CB8AC3E}">
        <p14:creationId xmlns:p14="http://schemas.microsoft.com/office/powerpoint/2010/main" val="2529320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ccueil">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794844"/>
            <a:ext cx="2160000" cy="894449"/>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050779"/>
            <a:ext cx="1260000" cy="638514"/>
          </a:xfrm>
          <a:prstGeom prst="rect">
            <a:avLst/>
          </a:prstGeom>
        </p:spPr>
      </p:pic>
    </p:spTree>
    <p:extLst>
      <p:ext uri="{BB962C8B-B14F-4D97-AF65-F5344CB8AC3E}">
        <p14:creationId xmlns:p14="http://schemas.microsoft.com/office/powerpoint/2010/main" val="3517084617"/>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courante">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4624"/>
            <a:ext cx="1304925" cy="2076450"/>
          </a:xfrm>
          <a:prstGeom prst="rect">
            <a:avLst/>
          </a:prstGeom>
        </p:spPr>
      </p:pic>
      <p:sp>
        <p:nvSpPr>
          <p:cNvPr id="22" name="Espace réservé du numéro de diapositive 3"/>
          <p:cNvSpPr txBox="1">
            <a:spLocks/>
          </p:cNvSpPr>
          <p:nvPr/>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4668DC-857F-487D-BFFA-8C0CA5037977}" type="slidenum">
              <a:rPr lang="fr-BE" sz="1600" smtClean="0">
                <a:solidFill>
                  <a:schemeClr val="bg1"/>
                </a:solidFill>
                <a:latin typeface="Arial" pitchFamily="34" charset="0"/>
                <a:cs typeface="Arial" pitchFamily="34" charset="0"/>
              </a:rPr>
              <a:pPr algn="r"/>
              <a:t>‹N°›</a:t>
            </a:fld>
            <a:r>
              <a:rPr lang="fr-BE" sz="1600" dirty="0" smtClean="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24</a:t>
            </a:r>
            <a:endParaRPr lang="fr-BE" sz="1600" dirty="0">
              <a:solidFill>
                <a:schemeClr val="bg1"/>
              </a:solidFill>
              <a:latin typeface="Arial" pitchFamily="34" charset="0"/>
              <a:cs typeface="Arial" pitchFamily="34" charset="0"/>
            </a:endParaRPr>
          </a:p>
        </p:txBody>
      </p:sp>
      <p:sp>
        <p:nvSpPr>
          <p:cNvPr id="2" name="ZoneTexte 1"/>
          <p:cNvSpPr txBox="1"/>
          <p:nvPr userDrawn="1"/>
        </p:nvSpPr>
        <p:spPr>
          <a:xfrm>
            <a:off x="0" y="0"/>
            <a:ext cx="9144000" cy="369332"/>
          </a:xfrm>
          <a:prstGeom prst="rect">
            <a:avLst/>
          </a:prstGeom>
          <a:noFill/>
        </p:spPr>
        <p:txBody>
          <a:bodyPr wrap="square" rtlCol="0">
            <a:spAutoFit/>
          </a:bodyPr>
          <a:lstStyle/>
          <a:p>
            <a:pPr algn="ctr"/>
            <a:endParaRPr lang="fr-FR" dirty="0"/>
          </a:p>
        </p:txBody>
      </p:sp>
    </p:spTree>
    <p:extLst>
      <p:ext uri="{BB962C8B-B14F-4D97-AF65-F5344CB8AC3E}">
        <p14:creationId xmlns:p14="http://schemas.microsoft.com/office/powerpoint/2010/main" val="271167646"/>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itre">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Tree>
    <p:extLst>
      <p:ext uri="{BB962C8B-B14F-4D97-AF65-F5344CB8AC3E}">
        <p14:creationId xmlns:p14="http://schemas.microsoft.com/office/powerpoint/2010/main" val="185316575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page courante">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Espace réservé du numéro de diapositive 3"/>
          <p:cNvSpPr>
            <a:spLocks noGrp="1"/>
          </p:cNvSpPr>
          <p:nvPr>
            <p:ph type="sldNum" sz="quarter" idx="4"/>
          </p:nvPr>
        </p:nvSpPr>
        <p:spPr>
          <a:xfrm>
            <a:off x="7884367" y="6246000"/>
            <a:ext cx="1123727" cy="249385"/>
          </a:xfrm>
          <a:prstGeom prst="rect">
            <a:avLst/>
          </a:prstGeom>
        </p:spPr>
        <p:txBody>
          <a:bodyPr/>
          <a:lstStyle/>
          <a:p>
            <a:fld id="{CFDBB63C-8DD3-4FBC-A3E9-2895F3E598D9}" type="slidenum">
              <a:rPr lang="fr-FR" smtClean="0"/>
              <a:t>‹N°›</a:t>
            </a:fld>
            <a:endParaRPr lang="fr-FR" dirty="0"/>
          </a:p>
        </p:txBody>
      </p:sp>
      <p:sp>
        <p:nvSpPr>
          <p:cNvPr id="18" name="ZoneTexte 17"/>
          <p:cNvSpPr txBox="1"/>
          <p:nvPr/>
        </p:nvSpPr>
        <p:spPr>
          <a:xfrm>
            <a:off x="1299197" y="260648"/>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SOMMAIRE</a:t>
            </a:r>
            <a:endParaRPr lang="fr-FR" sz="2800" b="1" dirty="0">
              <a:solidFill>
                <a:srgbClr val="6F9D20"/>
              </a:solidFill>
              <a:latin typeface="Arial" pitchFamily="34" charset="0"/>
              <a:cs typeface="Arial" pitchFamily="34" charset="0"/>
            </a:endParaRPr>
          </a:p>
        </p:txBody>
      </p:sp>
      <p:sp>
        <p:nvSpPr>
          <p:cNvPr id="19" name="ZoneTexte 18"/>
          <p:cNvSpPr txBox="1"/>
          <p:nvPr/>
        </p:nvSpPr>
        <p:spPr>
          <a:xfrm>
            <a:off x="1299197" y="6468467"/>
            <a:ext cx="4136900" cy="230832"/>
          </a:xfrm>
          <a:prstGeom prst="rect">
            <a:avLst/>
          </a:prstGeom>
          <a:noFill/>
        </p:spPr>
        <p:txBody>
          <a:bodyPr wrap="square" rtlCol="0">
            <a:spAutoFit/>
          </a:bodyPr>
          <a:lstStyle/>
          <a:p>
            <a:r>
              <a:rPr lang="fr-FR" sz="900" b="1" dirty="0" smtClean="0">
                <a:solidFill>
                  <a:schemeClr val="bg1"/>
                </a:solidFill>
                <a:latin typeface="Arial" pitchFamily="34" charset="0"/>
                <a:cs typeface="Arial" pitchFamily="34" charset="0"/>
              </a:rPr>
              <a:t>NOM DE L’AUTEUR / </a:t>
            </a:r>
            <a:r>
              <a:rPr lang="fr-FR" sz="900" b="1" dirty="0" smtClean="0">
                <a:solidFill>
                  <a:srgbClr val="C5DD01"/>
                </a:solidFill>
                <a:latin typeface="Arial" pitchFamily="34" charset="0"/>
                <a:cs typeface="Arial" pitchFamily="34" charset="0"/>
              </a:rPr>
              <a:t>NOM DE LA PRESENTATION </a:t>
            </a:r>
            <a:endParaRPr lang="fr-FR" sz="900" b="1" dirty="0">
              <a:solidFill>
                <a:srgbClr val="C5DD01"/>
              </a:solidFill>
              <a:latin typeface="Arial" pitchFamily="34" charset="0"/>
              <a:cs typeface="Arial" pitchFamily="34" charset="0"/>
            </a:endParaRPr>
          </a:p>
        </p:txBody>
      </p:sp>
      <p:sp>
        <p:nvSpPr>
          <p:cNvPr id="20" name="ZoneTexte 19"/>
          <p:cNvSpPr txBox="1"/>
          <p:nvPr/>
        </p:nvSpPr>
        <p:spPr>
          <a:xfrm>
            <a:off x="7115623"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JOUR / MOIS / ANNEE</a:t>
            </a:r>
            <a:endParaRPr lang="fr-FR" sz="800" b="1" dirty="0">
              <a:solidFill>
                <a:schemeClr val="bg1"/>
              </a:solidFill>
              <a:latin typeface="Arial" pitchFamily="34" charset="0"/>
              <a:cs typeface="Arial" pitchFamily="34" charset="0"/>
            </a:endParaRPr>
          </a:p>
        </p:txBody>
      </p:sp>
      <p:sp>
        <p:nvSpPr>
          <p:cNvPr id="21" name="ZoneTexte 20"/>
          <p:cNvSpPr txBox="1"/>
          <p:nvPr/>
        </p:nvSpPr>
        <p:spPr>
          <a:xfrm>
            <a:off x="1299197" y="1103160"/>
            <a:ext cx="7233244" cy="3108543"/>
          </a:xfrm>
          <a:prstGeom prst="rect">
            <a:avLst/>
          </a:prstGeom>
          <a:noFill/>
        </p:spPr>
        <p:txBody>
          <a:bodyPr wrap="square" rtlCol="0">
            <a:spAutoFit/>
          </a:bodyPr>
          <a:lstStyle/>
          <a:p>
            <a:pPr marL="285750" indent="-285750">
              <a:lnSpc>
                <a:spcPct val="200000"/>
              </a:lnSpc>
              <a:buClr>
                <a:srgbClr val="C5DD01"/>
              </a:buClr>
              <a:buFont typeface="Wingdings" pitchFamily="2" charset="2"/>
              <a:buChar char="v"/>
            </a:pPr>
            <a:r>
              <a:rPr lang="fr-FR" sz="1400" b="1" dirty="0" err="1" smtClean="0">
                <a:solidFill>
                  <a:schemeClr val="tx1">
                    <a:lumMod val="50000"/>
                    <a:lumOff val="50000"/>
                  </a:schemeClr>
                </a:solidFill>
                <a:latin typeface="Arial" pitchFamily="34" charset="0"/>
                <a:cs typeface="Arial" pitchFamily="34" charset="0"/>
              </a:rPr>
              <a:t>Nulla</a:t>
            </a:r>
            <a:r>
              <a:rPr lang="fr-FR" sz="1400" b="1" dirty="0" smtClean="0">
                <a:solidFill>
                  <a:schemeClr val="tx1">
                    <a:lumMod val="50000"/>
                    <a:lumOff val="50000"/>
                  </a:schemeClr>
                </a:solidFill>
                <a:latin typeface="Arial" pitchFamily="34" charset="0"/>
                <a:cs typeface="Arial" pitchFamily="34" charset="0"/>
              </a:rPr>
              <a:t> </a:t>
            </a:r>
            <a:r>
              <a:rPr lang="fr-FR" sz="1400" b="1" dirty="0">
                <a:solidFill>
                  <a:schemeClr val="tx1">
                    <a:lumMod val="50000"/>
                    <a:lumOff val="50000"/>
                  </a:schemeClr>
                </a:solidFill>
                <a:latin typeface="Arial" pitchFamily="34" charset="0"/>
                <a:cs typeface="Arial" pitchFamily="34" charset="0"/>
              </a:rPr>
              <a:t>porta </a:t>
            </a:r>
            <a:r>
              <a:rPr lang="fr-FR" sz="1400" b="1" dirty="0" err="1">
                <a:solidFill>
                  <a:schemeClr val="tx1">
                    <a:lumMod val="50000"/>
                    <a:lumOff val="50000"/>
                  </a:schemeClr>
                </a:solidFill>
                <a:latin typeface="Arial" pitchFamily="34" charset="0"/>
                <a:cs typeface="Arial" pitchFamily="34" charset="0"/>
              </a:rPr>
              <a:t>leo</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eros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auctor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auctor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ipsum</a:t>
            </a:r>
            <a:r>
              <a:rPr lang="fr-FR" sz="1400" b="1" dirty="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volutpat</a:t>
            </a:r>
            <a:r>
              <a:rPr lang="fr-FR" sz="1400" b="1" dirty="0" smtClean="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smtClean="0">
                <a:solidFill>
                  <a:schemeClr val="tx1">
                    <a:lumMod val="50000"/>
                    <a:lumOff val="50000"/>
                  </a:schemeClr>
                </a:solidFill>
                <a:latin typeface="Arial" pitchFamily="34" charset="0"/>
                <a:cs typeface="Arial" pitchFamily="34" charset="0"/>
              </a:rPr>
              <a:t>Quisque</a:t>
            </a:r>
            <a:r>
              <a:rPr lang="fr-FR" sz="1400" b="1" dirty="0" smtClean="0">
                <a:solidFill>
                  <a:schemeClr val="tx1">
                    <a:lumMod val="50000"/>
                    <a:lumOff val="50000"/>
                  </a:schemeClr>
                </a:solidFill>
                <a:latin typeface="Arial" pitchFamily="34" charset="0"/>
                <a:cs typeface="Arial" pitchFamily="34" charset="0"/>
              </a:rPr>
              <a:t> semper </a:t>
            </a:r>
            <a:r>
              <a:rPr lang="fr-FR" sz="1400" b="1" dirty="0" err="1" smtClean="0">
                <a:solidFill>
                  <a:schemeClr val="tx1">
                    <a:lumMod val="50000"/>
                    <a:lumOff val="50000"/>
                  </a:schemeClr>
                </a:solidFill>
                <a:latin typeface="Arial" pitchFamily="34" charset="0"/>
                <a:cs typeface="Arial" pitchFamily="34" charset="0"/>
              </a:rPr>
              <a:t>vehicula</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nisi</a:t>
            </a:r>
            <a:r>
              <a:rPr lang="fr-FR" sz="1400" b="1" dirty="0" smtClean="0">
                <a:solidFill>
                  <a:schemeClr val="tx1">
                    <a:lumMod val="50000"/>
                    <a:lumOff val="50000"/>
                  </a:schemeClr>
                </a:solidFill>
                <a:latin typeface="Arial" pitchFamily="34" charset="0"/>
                <a:cs typeface="Arial" pitchFamily="34" charset="0"/>
              </a:rPr>
              <a:t>, et </a:t>
            </a:r>
            <a:r>
              <a:rPr lang="fr-FR" sz="1400" b="1" dirty="0" err="1" smtClean="0">
                <a:solidFill>
                  <a:schemeClr val="tx1">
                    <a:lumMod val="50000"/>
                    <a:lumOff val="50000"/>
                  </a:schemeClr>
                </a:solidFill>
                <a:latin typeface="Arial" pitchFamily="34" charset="0"/>
                <a:cs typeface="Arial" pitchFamily="34" charset="0"/>
              </a:rPr>
              <a:t>malesuada</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turpis</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aliquam</a:t>
            </a:r>
            <a:r>
              <a:rPr lang="fr-FR" sz="1400" b="1" dirty="0" smtClean="0">
                <a:solidFill>
                  <a:schemeClr val="tx1">
                    <a:lumMod val="50000"/>
                    <a:lumOff val="50000"/>
                  </a:schemeClr>
                </a:solidFill>
                <a:latin typeface="Arial" pitchFamily="34" charset="0"/>
                <a:cs typeface="Arial" pitchFamily="34" charset="0"/>
              </a:rPr>
              <a:t> non. </a:t>
            </a:r>
          </a:p>
          <a:p>
            <a:pPr marL="285750" indent="-285750">
              <a:lnSpc>
                <a:spcPct val="200000"/>
              </a:lnSpc>
              <a:buClr>
                <a:srgbClr val="C5DD01"/>
              </a:buClr>
              <a:buFont typeface="Wingdings" pitchFamily="2" charset="2"/>
              <a:buChar char="v"/>
            </a:pPr>
            <a:r>
              <a:rPr lang="fr-FR" sz="1400" b="1" dirty="0" smtClean="0">
                <a:solidFill>
                  <a:schemeClr val="tx1">
                    <a:lumMod val="50000"/>
                    <a:lumOff val="50000"/>
                  </a:schemeClr>
                </a:solidFill>
                <a:latin typeface="Arial" pitchFamily="34" charset="0"/>
                <a:cs typeface="Arial" pitchFamily="34" charset="0"/>
              </a:rPr>
              <a:t>Nam </a:t>
            </a:r>
            <a:r>
              <a:rPr lang="fr-FR" sz="1400" b="1" dirty="0" err="1">
                <a:solidFill>
                  <a:schemeClr val="tx1">
                    <a:lumMod val="50000"/>
                    <a:lumOff val="50000"/>
                  </a:schemeClr>
                </a:solidFill>
                <a:latin typeface="Arial" pitchFamily="34" charset="0"/>
                <a:cs typeface="Arial" pitchFamily="34" charset="0"/>
              </a:rPr>
              <a:t>molestie</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tortor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lectus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ultricies</a:t>
            </a:r>
            <a:r>
              <a:rPr lang="fr-FR" sz="1400" b="1" dirty="0">
                <a:solidFill>
                  <a:schemeClr val="tx1">
                    <a:lumMod val="50000"/>
                    <a:lumOff val="50000"/>
                  </a:schemeClr>
                </a:solidFill>
                <a:latin typeface="Arial" pitchFamily="34" charset="0"/>
                <a:cs typeface="Arial" pitchFamily="34" charset="0"/>
              </a:rPr>
              <a:t> eu </a:t>
            </a:r>
            <a:r>
              <a:rPr lang="fr-FR" sz="1400" b="1" dirty="0" err="1">
                <a:solidFill>
                  <a:schemeClr val="tx1">
                    <a:lumMod val="50000"/>
                    <a:lumOff val="50000"/>
                  </a:schemeClr>
                </a:solidFill>
                <a:latin typeface="Arial" pitchFamily="34" charset="0"/>
                <a:cs typeface="Arial" pitchFamily="34" charset="0"/>
              </a:rPr>
              <a:t>commodo</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lectus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pellentesque</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a:solidFill>
                  <a:schemeClr val="tx1">
                    <a:lumMod val="50000"/>
                    <a:lumOff val="50000"/>
                  </a:schemeClr>
                </a:solidFill>
                <a:latin typeface="Arial" pitchFamily="34" charset="0"/>
                <a:cs typeface="Arial" pitchFamily="34" charset="0"/>
              </a:rPr>
              <a:t>Aliquam</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dapibus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tellus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dui</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suscipit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vehicula</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a:solidFill>
                  <a:schemeClr val="tx1">
                    <a:lumMod val="50000"/>
                    <a:lumOff val="50000"/>
                  </a:schemeClr>
                </a:solidFill>
                <a:latin typeface="Arial" pitchFamily="34" charset="0"/>
                <a:cs typeface="Arial" pitchFamily="34" charset="0"/>
              </a:rPr>
              <a:t>Duis </a:t>
            </a:r>
            <a:r>
              <a:rPr lang="fr-FR" sz="1400" b="1" dirty="0" err="1">
                <a:solidFill>
                  <a:schemeClr val="tx1">
                    <a:lumMod val="50000"/>
                    <a:lumOff val="50000"/>
                  </a:schemeClr>
                </a:solidFill>
                <a:latin typeface="Arial" pitchFamily="34" charset="0"/>
                <a:cs typeface="Arial" pitchFamily="34" charset="0"/>
              </a:rPr>
              <a:t>placerat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vulputate</a:t>
            </a:r>
            <a:r>
              <a:rPr lang="fr-FR" sz="1400" b="1" dirty="0">
                <a:solidFill>
                  <a:schemeClr val="tx1">
                    <a:lumMod val="50000"/>
                    <a:lumOff val="50000"/>
                  </a:schemeClr>
                </a:solidFill>
                <a:latin typeface="Arial" pitchFamily="34" charset="0"/>
                <a:cs typeface="Arial" pitchFamily="34" charset="0"/>
              </a:rPr>
              <a:t> mi, </a:t>
            </a:r>
            <a:r>
              <a:rPr lang="fr-FR" sz="1400" b="1" dirty="0" err="1">
                <a:solidFill>
                  <a:schemeClr val="tx1">
                    <a:lumMod val="50000"/>
                    <a:lumOff val="50000"/>
                  </a:schemeClr>
                </a:solidFill>
                <a:latin typeface="Arial" pitchFamily="34" charset="0"/>
                <a:cs typeface="Arial" pitchFamily="34" charset="0"/>
              </a:rPr>
              <a:t>ac</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convallis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dui</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sollicitudin</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a:solidFill>
                  <a:schemeClr val="tx1">
                    <a:lumMod val="50000"/>
                    <a:lumOff val="50000"/>
                  </a:schemeClr>
                </a:solidFill>
                <a:latin typeface="Arial" pitchFamily="34" charset="0"/>
                <a:cs typeface="Arial" pitchFamily="34" charset="0"/>
              </a:rPr>
              <a:t>Proin</a:t>
            </a:r>
            <a:r>
              <a:rPr lang="fr-FR" sz="1400" b="1" dirty="0">
                <a:solidFill>
                  <a:schemeClr val="tx1">
                    <a:lumMod val="50000"/>
                    <a:lumOff val="50000"/>
                  </a:schemeClr>
                </a:solidFill>
                <a:latin typeface="Arial" pitchFamily="34" charset="0"/>
                <a:cs typeface="Arial" pitchFamily="34" charset="0"/>
              </a:rPr>
              <a:t> id est et </a:t>
            </a:r>
            <a:r>
              <a:rPr lang="fr-FR" sz="1400" b="1" dirty="0" err="1">
                <a:solidFill>
                  <a:schemeClr val="tx1">
                    <a:lumMod val="50000"/>
                    <a:lumOff val="50000"/>
                  </a:schemeClr>
                </a:solidFill>
                <a:latin typeface="Arial" pitchFamily="34" charset="0"/>
                <a:cs typeface="Arial" pitchFamily="34" charset="0"/>
              </a:rPr>
              <a:t>risus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feugiat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vulputate</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ut </a:t>
            </a:r>
            <a:r>
              <a:rPr lang="fr-FR" sz="1400" b="1" dirty="0" err="1">
                <a:solidFill>
                  <a:schemeClr val="tx1">
                    <a:lumMod val="50000"/>
                    <a:lumOff val="50000"/>
                  </a:schemeClr>
                </a:solidFill>
                <a:latin typeface="Arial" pitchFamily="34" charset="0"/>
                <a:cs typeface="Arial" pitchFamily="34" charset="0"/>
              </a:rPr>
              <a:t>mauris</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endParaRPr lang="fr-FR" sz="1400" b="1" dirty="0" smtClean="0">
              <a:solidFill>
                <a:schemeClr val="tx1">
                  <a:lumMod val="50000"/>
                  <a:lumOff val="50000"/>
                </a:schemeClr>
              </a:solidFill>
              <a:latin typeface="Arial" pitchFamily="34" charset="0"/>
              <a:cs typeface="Arial" pitchFamily="34" charset="0"/>
            </a:endParaRPr>
          </a:p>
        </p:txBody>
      </p:sp>
      <p:sp>
        <p:nvSpPr>
          <p:cNvPr id="22" name="Espace réservé du numéro de diapositive 3"/>
          <p:cNvSpPr txBox="1">
            <a:spLocks/>
          </p:cNvSpPr>
          <p:nvPr/>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‹N°›</a:t>
            </a:fld>
            <a:endParaRPr lang="fr-BE" sz="1600" dirty="0">
              <a:solidFill>
                <a:schemeClr val="bg1"/>
              </a:solidFill>
              <a:latin typeface="Arial" pitchFamily="34" charset="0"/>
              <a:cs typeface="Arial" pitchFamily="34" charset="0"/>
            </a:endParaRP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7624" y="44624"/>
            <a:ext cx="1304925" cy="2076450"/>
          </a:xfrm>
          <a:prstGeom prst="rect">
            <a:avLst/>
          </a:prstGeom>
        </p:spPr>
      </p:pic>
    </p:spTree>
    <p:extLst>
      <p:ext uri="{BB962C8B-B14F-4D97-AF65-F5344CB8AC3E}">
        <p14:creationId xmlns:p14="http://schemas.microsoft.com/office/powerpoint/2010/main" val="379945968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97385BC-F9FD-4C9A-B624-60D0AE1EBE32}" type="datetime1">
              <a:rPr lang="fr-FR" smtClean="0"/>
              <a:t>14/11/2016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26036D7A-3028-4571-838C-8E3198278812}" type="slidenum">
              <a:rPr lang="fr-FR" smtClean="0"/>
              <a:t>‹N°›</a:t>
            </a:fld>
            <a:endParaRPr lang="fr-FR"/>
          </a:p>
        </p:txBody>
      </p:sp>
    </p:spTree>
    <p:extLst>
      <p:ext uri="{BB962C8B-B14F-4D97-AF65-F5344CB8AC3E}">
        <p14:creationId xmlns:p14="http://schemas.microsoft.com/office/powerpoint/2010/main" val="1145447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grpSp>
        <p:nvGrpSpPr>
          <p:cNvPr id="10" name="Groupe 9"/>
          <p:cNvGrpSpPr/>
          <p:nvPr userDrawn="1"/>
        </p:nvGrpSpPr>
        <p:grpSpPr>
          <a:xfrm>
            <a:off x="0" y="6120399"/>
            <a:ext cx="9144000" cy="737601"/>
            <a:chOff x="0" y="6120399"/>
            <a:chExt cx="9144000" cy="737601"/>
          </a:xfrm>
        </p:grpSpPr>
        <p:sp>
          <p:nvSpPr>
            <p:cNvPr id="11" name="Rectangle 10"/>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3" name="Rectangle 12"/>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7624" y="44624"/>
            <a:ext cx="1304925" cy="2076450"/>
          </a:xfrm>
          <a:prstGeom prst="rect">
            <a:avLst/>
          </a:prstGeom>
        </p:spPr>
      </p:pic>
      <p:sp>
        <p:nvSpPr>
          <p:cNvPr id="14" name="Espace réservé du numéro de diapositive 3"/>
          <p:cNvSpPr txBox="1">
            <a:spLocks/>
          </p:cNvSpPr>
          <p:nvPr userDrawn="1"/>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4668DC-857F-487D-BFFA-8C0CA5037977}" type="slidenum">
              <a:rPr lang="fr-BE" sz="1600" smtClean="0">
                <a:solidFill>
                  <a:schemeClr val="bg1"/>
                </a:solidFill>
                <a:latin typeface="Arial" pitchFamily="34" charset="0"/>
                <a:cs typeface="Arial" pitchFamily="34" charset="0"/>
              </a:rPr>
              <a:pPr algn="r"/>
              <a:t>‹N°›</a:t>
            </a:fld>
            <a:r>
              <a:rPr lang="fr-BE" sz="1600" dirty="0" smtClean="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24</a:t>
            </a:r>
            <a:endParaRPr lang="fr-BE"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52059759"/>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Espace réservé du numéro de diapositive 3"/>
          <p:cNvSpPr>
            <a:spLocks noGrp="1"/>
          </p:cNvSpPr>
          <p:nvPr>
            <p:ph type="sldNum" sz="quarter" idx="4"/>
          </p:nvPr>
        </p:nvSpPr>
        <p:spPr>
          <a:xfrm>
            <a:off x="7884367" y="6246000"/>
            <a:ext cx="1123727" cy="249385"/>
          </a:xfrm>
          <a:prstGeom prst="rect">
            <a:avLst/>
          </a:prstGeom>
        </p:spPr>
        <p:txBody>
          <a:bodyPr/>
          <a:lstStyle/>
          <a:p>
            <a:fld id="{CFDBB63C-8DD3-4FBC-A3E9-2895F3E598D9}" type="slidenum">
              <a:rPr lang="fr-FR" smtClean="0"/>
              <a:t>‹N°›</a:t>
            </a:fld>
            <a:endParaRPr lang="fr-FR" dirty="0"/>
          </a:p>
        </p:txBody>
      </p:sp>
    </p:spTree>
    <p:extLst>
      <p:ext uri="{BB962C8B-B14F-4D97-AF65-F5344CB8AC3E}">
        <p14:creationId xmlns:p14="http://schemas.microsoft.com/office/powerpoint/2010/main" val="402135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1268760"/>
            <a:ext cx="9150651" cy="1470025"/>
          </a:xfrm>
          <a:prstGeom prst="rect">
            <a:avLst/>
          </a:prstGeom>
        </p:spPr>
        <p:txBody>
          <a:bodyPr>
            <a:noAutofit/>
          </a:bodyPr>
          <a:lstStyle/>
          <a:p>
            <a:r>
              <a:rPr lang="fr-FR" dirty="0" smtClean="0">
                <a:solidFill>
                  <a:schemeClr val="bg1"/>
                </a:solidFill>
                <a:latin typeface="+mn-lt"/>
                <a:cs typeface="Times New Roman" panose="02020603050405020304" pitchFamily="18" charset="0"/>
              </a:rPr>
              <a:t/>
            </a:r>
            <a:br>
              <a:rPr lang="fr-FR" dirty="0" smtClean="0">
                <a:solidFill>
                  <a:schemeClr val="bg1"/>
                </a:solidFill>
                <a:latin typeface="+mn-lt"/>
                <a:cs typeface="Times New Roman" panose="02020603050405020304" pitchFamily="18" charset="0"/>
              </a:rPr>
            </a:br>
            <a:r>
              <a:rPr lang="en-US" b="1" cap="small" dirty="0" smtClean="0">
                <a:solidFill>
                  <a:schemeClr val="bg1"/>
                </a:solidFill>
                <a:latin typeface="+mn-lt"/>
              </a:rPr>
              <a:t>NAMASTE</a:t>
            </a:r>
            <a:r>
              <a:rPr lang="en-US" b="1" cap="small" dirty="0">
                <a:solidFill>
                  <a:schemeClr val="bg1"/>
                </a:solidFill>
                <a:latin typeface="+mn-lt"/>
              </a:rPr>
              <a:t>: A dynamic integrated model for simulating farm practices under groundwater scarcity in semi-arid region of </a:t>
            </a:r>
            <a:r>
              <a:rPr lang="en-US" b="1" cap="small" dirty="0" smtClean="0">
                <a:solidFill>
                  <a:schemeClr val="bg1"/>
                </a:solidFill>
                <a:latin typeface="+mn-lt"/>
              </a:rPr>
              <a:t>India</a:t>
            </a:r>
            <a:r>
              <a:rPr lang="fr-FR" b="1" cap="small" dirty="0">
                <a:solidFill>
                  <a:schemeClr val="bg1"/>
                </a:solidFill>
                <a:latin typeface="+mn-lt"/>
              </a:rPr>
              <a:t/>
            </a:r>
            <a:br>
              <a:rPr lang="fr-FR" b="1" cap="small" dirty="0">
                <a:solidFill>
                  <a:schemeClr val="bg1"/>
                </a:solidFill>
                <a:latin typeface="+mn-lt"/>
              </a:rPr>
            </a:br>
            <a:endParaRPr lang="fr-FR" b="1" cap="small" dirty="0">
              <a:solidFill>
                <a:schemeClr val="bg1"/>
              </a:solidFill>
              <a:latin typeface="+mn-lt"/>
            </a:endParaRPr>
          </a:p>
        </p:txBody>
      </p:sp>
      <p:sp>
        <p:nvSpPr>
          <p:cNvPr id="3" name="Sous-titre 2"/>
          <p:cNvSpPr>
            <a:spLocks noGrp="1"/>
          </p:cNvSpPr>
          <p:nvPr>
            <p:ph type="subTitle" idx="4294967295"/>
          </p:nvPr>
        </p:nvSpPr>
        <p:spPr>
          <a:xfrm>
            <a:off x="0" y="5611514"/>
            <a:ext cx="9144000" cy="985838"/>
          </a:xfrm>
          <a:prstGeom prst="rect">
            <a:avLst/>
          </a:prstGeom>
        </p:spPr>
        <p:txBody>
          <a:bodyPr/>
          <a:lstStyle/>
          <a:p>
            <a:pPr marL="0" indent="0" algn="ctr">
              <a:lnSpc>
                <a:spcPts val="2500"/>
              </a:lnSpc>
              <a:spcBef>
                <a:spcPts val="0"/>
              </a:spcBef>
              <a:buNone/>
            </a:pPr>
            <a:r>
              <a:rPr lang="fr-FR" sz="2000" i="1" dirty="0" smtClean="0">
                <a:solidFill>
                  <a:schemeClr val="bg1"/>
                </a:solidFill>
                <a:cs typeface="Times New Roman" panose="02020603050405020304" pitchFamily="18" charset="0"/>
              </a:rPr>
              <a:t>Marion</a:t>
            </a:r>
            <a:r>
              <a:rPr lang="fr-FR" sz="2800" dirty="0" smtClean="0">
                <a:solidFill>
                  <a:schemeClr val="bg1"/>
                </a:solidFill>
                <a:cs typeface="Times New Roman" panose="02020603050405020304" pitchFamily="18" charset="0"/>
              </a:rPr>
              <a:t> </a:t>
            </a:r>
            <a:r>
              <a:rPr lang="fr-FR" sz="2800" i="1" dirty="0" smtClean="0">
                <a:solidFill>
                  <a:schemeClr val="bg1"/>
                </a:solidFill>
                <a:cs typeface="Times New Roman" panose="02020603050405020304" pitchFamily="18" charset="0"/>
              </a:rPr>
              <a:t>ROBERT *</a:t>
            </a:r>
          </a:p>
          <a:p>
            <a:pPr marL="0" indent="0" algn="ctr">
              <a:lnSpc>
                <a:spcPts val="2500"/>
              </a:lnSpc>
              <a:spcBef>
                <a:spcPts val="0"/>
              </a:spcBef>
              <a:buNone/>
            </a:pPr>
            <a:r>
              <a:rPr lang="fr-FR" sz="2000" i="1" dirty="0">
                <a:solidFill>
                  <a:schemeClr val="bg1"/>
                </a:solidFill>
                <a:cs typeface="Times New Roman" panose="02020603050405020304" pitchFamily="18" charset="0"/>
              </a:rPr>
              <a:t>Alban</a:t>
            </a:r>
            <a:r>
              <a:rPr lang="fr-FR" sz="2800" dirty="0">
                <a:solidFill>
                  <a:schemeClr val="bg1"/>
                </a:solidFill>
                <a:cs typeface="Times New Roman" panose="02020603050405020304" pitchFamily="18" charset="0"/>
              </a:rPr>
              <a:t> </a:t>
            </a:r>
            <a:r>
              <a:rPr lang="fr-FR" sz="2800" i="1" dirty="0" smtClean="0">
                <a:solidFill>
                  <a:schemeClr val="bg1"/>
                </a:solidFill>
                <a:cs typeface="Times New Roman" panose="02020603050405020304" pitchFamily="18" charset="0"/>
              </a:rPr>
              <a:t>THOMAS</a:t>
            </a:r>
            <a:endParaRPr lang="fr-FR" sz="2800" i="1" dirty="0">
              <a:solidFill>
                <a:schemeClr val="bg1"/>
              </a:solidFill>
              <a:cs typeface="Times New Roman" panose="02020603050405020304" pitchFamily="18" charset="0"/>
            </a:endParaRPr>
          </a:p>
          <a:p>
            <a:pPr marL="0" indent="0" algn="ctr">
              <a:lnSpc>
                <a:spcPts val="2500"/>
              </a:lnSpc>
              <a:spcBef>
                <a:spcPts val="0"/>
              </a:spcBef>
              <a:buNone/>
            </a:pPr>
            <a:r>
              <a:rPr lang="fr-FR" sz="2000" i="1" dirty="0" smtClean="0">
                <a:solidFill>
                  <a:schemeClr val="bg1"/>
                </a:solidFill>
                <a:cs typeface="Times New Roman" panose="02020603050405020304" pitchFamily="18" charset="0"/>
              </a:rPr>
              <a:t>Jacques-</a:t>
            </a:r>
            <a:r>
              <a:rPr lang="fr-FR" sz="2000" i="1" dirty="0" err="1" smtClean="0">
                <a:solidFill>
                  <a:schemeClr val="bg1"/>
                </a:solidFill>
                <a:cs typeface="Times New Roman" panose="02020603050405020304" pitchFamily="18" charset="0"/>
              </a:rPr>
              <a:t>Eric</a:t>
            </a:r>
            <a:r>
              <a:rPr lang="fr-FR" sz="2800" i="1" dirty="0" smtClean="0">
                <a:solidFill>
                  <a:schemeClr val="bg1"/>
                </a:solidFill>
                <a:cs typeface="Times New Roman" panose="02020603050405020304" pitchFamily="18" charset="0"/>
              </a:rPr>
              <a:t> BERGEZ</a:t>
            </a:r>
          </a:p>
          <a:p>
            <a:pPr marL="0" indent="0" algn="ctr">
              <a:lnSpc>
                <a:spcPts val="2500"/>
              </a:lnSpc>
              <a:spcBef>
                <a:spcPts val="0"/>
              </a:spcBef>
              <a:buNone/>
            </a:pPr>
            <a:endParaRPr lang="fr-FR" sz="2800" i="1" dirty="0">
              <a:solidFill>
                <a:schemeClr val="bg1"/>
              </a:solidFill>
              <a:cs typeface="Times New Roman" panose="02020603050405020304" pitchFamily="18" charset="0"/>
            </a:endParaRPr>
          </a:p>
          <a:p>
            <a:pPr marL="0" indent="0" algn="ctr">
              <a:lnSpc>
                <a:spcPts val="2500"/>
              </a:lnSpc>
              <a:spcBef>
                <a:spcPts val="0"/>
              </a:spcBef>
              <a:buNone/>
            </a:pPr>
            <a:endParaRPr lang="fr-FR" i="1" dirty="0" smtClean="0">
              <a:solidFill>
                <a:schemeClr val="bg1"/>
              </a:solidFill>
              <a:cs typeface="Times New Roman" panose="02020603050405020304" pitchFamily="18" charset="0"/>
            </a:endParaRPr>
          </a:p>
        </p:txBody>
      </p:sp>
    </p:spTree>
    <p:extLst>
      <p:ext uri="{BB962C8B-B14F-4D97-AF65-F5344CB8AC3E}">
        <p14:creationId xmlns:p14="http://schemas.microsoft.com/office/powerpoint/2010/main" val="3156330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The 3D model - </a:t>
            </a:r>
            <a:r>
              <a:rPr lang="en-US" sz="3200" b="1" dirty="0" smtClean="0">
                <a:solidFill>
                  <a:schemeClr val="accent3"/>
                </a:solidFill>
                <a:effectLst>
                  <a:outerShdw blurRad="38100" dist="38100" dir="2700000" algn="tl">
                    <a:srgbClr val="000000">
                      <a:alpha val="43137"/>
                    </a:srgbClr>
                  </a:outerShdw>
                </a:effectLst>
              </a:rPr>
              <a:t>Operational decision</a:t>
            </a:r>
            <a:endParaRPr lang="fr-FR" sz="3200" b="1" dirty="0">
              <a:solidFill>
                <a:schemeClr val="accent3"/>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611560" y="1465684"/>
            <a:ext cx="4968552" cy="4483596"/>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Symbol"/>
              <a:buChar char="Þ"/>
            </a:pPr>
            <a:r>
              <a:rPr lang="en-US" sz="2900" i="1" dirty="0" smtClean="0"/>
              <a:t>Crop management practices from land preparation to harvest</a:t>
            </a:r>
          </a:p>
          <a:p>
            <a:pPr>
              <a:buFont typeface="Symbol"/>
              <a:buChar char="Þ"/>
            </a:pPr>
            <a:r>
              <a:rPr lang="en-US" sz="2900" i="1" dirty="0" smtClean="0"/>
              <a:t>RECORD decision plugin</a:t>
            </a:r>
          </a:p>
          <a:p>
            <a:pPr marL="0" indent="0">
              <a:buFont typeface="Arial" pitchFamily="34" charset="0"/>
              <a:buNone/>
            </a:pPr>
            <a:endParaRPr lang="en-US" sz="2600" i="1" dirty="0" smtClean="0"/>
          </a:p>
          <a:p>
            <a:pPr marL="0" indent="0">
              <a:buFont typeface="Arial" pitchFamily="34" charset="0"/>
              <a:buNone/>
            </a:pPr>
            <a:r>
              <a:rPr lang="en-US" sz="2800" b="1" dirty="0" smtClean="0"/>
              <a:t>CONCEPTS</a:t>
            </a:r>
          </a:p>
          <a:p>
            <a:pPr lvl="1">
              <a:buFont typeface="Courier New" panose="02070309020205020404" pitchFamily="49" charset="0"/>
              <a:buChar char="o"/>
            </a:pPr>
            <a:r>
              <a:rPr lang="en-US" b="1" dirty="0" smtClean="0"/>
              <a:t>Knowledge base </a:t>
            </a:r>
            <a:r>
              <a:rPr lang="en-US" dirty="0" smtClean="0"/>
              <a:t>: representation of operating and bio-physical system</a:t>
            </a:r>
          </a:p>
          <a:p>
            <a:pPr lvl="1">
              <a:buFont typeface="Courier New" panose="02070309020205020404" pitchFamily="49" charset="0"/>
              <a:buChar char="o"/>
            </a:pPr>
            <a:r>
              <a:rPr lang="en-US" b="1" dirty="0" smtClean="0"/>
              <a:t>Predicates</a:t>
            </a:r>
            <a:r>
              <a:rPr lang="en-US" dirty="0" smtClean="0"/>
              <a:t> : </a:t>
            </a:r>
            <a:r>
              <a:rPr lang="en-US" dirty="0" err="1" smtClean="0"/>
              <a:t>boolean</a:t>
            </a:r>
            <a:r>
              <a:rPr lang="en-US" dirty="0" smtClean="0"/>
              <a:t> system conditions needed to trigger an operation</a:t>
            </a:r>
          </a:p>
          <a:p>
            <a:pPr lvl="1">
              <a:buFont typeface="Courier New" panose="02070309020205020404" pitchFamily="49" charset="0"/>
              <a:buChar char="o"/>
            </a:pPr>
            <a:r>
              <a:rPr lang="en-US" b="1" dirty="0" smtClean="0"/>
              <a:t>Rules </a:t>
            </a:r>
            <a:r>
              <a:rPr lang="en-US" dirty="0" smtClean="0"/>
              <a:t>: conjunction of predicates, valid if all predicates are valid</a:t>
            </a:r>
          </a:p>
          <a:p>
            <a:pPr lvl="1">
              <a:buFont typeface="Courier New" panose="02070309020205020404" pitchFamily="49" charset="0"/>
              <a:buChar char="o"/>
            </a:pPr>
            <a:r>
              <a:rPr lang="en-US" b="1" dirty="0" smtClean="0"/>
              <a:t>Activity </a:t>
            </a:r>
            <a:r>
              <a:rPr lang="en-US" dirty="0" smtClean="0"/>
              <a:t>: technical operation done on the field</a:t>
            </a:r>
          </a:p>
          <a:p>
            <a:pPr lvl="1">
              <a:buFont typeface="Courier New" panose="02070309020205020404" pitchFamily="49" charset="0"/>
              <a:buChar char="o"/>
            </a:pPr>
            <a:r>
              <a:rPr lang="en-US" b="1" dirty="0" smtClean="0"/>
              <a:t>Temporal constraints </a:t>
            </a:r>
            <a:r>
              <a:rPr lang="en-US" dirty="0" smtClean="0"/>
              <a:t>: time slot in which an activity can start</a:t>
            </a:r>
          </a:p>
          <a:p>
            <a:pPr lvl="1">
              <a:buFont typeface="Courier New" panose="02070309020205020404" pitchFamily="49" charset="0"/>
              <a:buChar char="o"/>
            </a:pPr>
            <a:r>
              <a:rPr lang="en-US" b="1" dirty="0" smtClean="0"/>
              <a:t>Precedence constraint </a:t>
            </a:r>
            <a:r>
              <a:rPr lang="en-US" dirty="0" smtClean="0"/>
              <a:t>: link an activity to another</a:t>
            </a:r>
          </a:p>
          <a:p>
            <a:pPr lvl="1">
              <a:buFont typeface="Courier New" panose="02070309020205020404" pitchFamily="49" charset="0"/>
              <a:buChar char="o"/>
            </a:pPr>
            <a:r>
              <a:rPr lang="en-US" b="1" dirty="0" smtClean="0"/>
              <a:t>Pre-conditions </a:t>
            </a:r>
            <a:r>
              <a:rPr lang="en-US" dirty="0" smtClean="0"/>
              <a:t>: conjunction of rules, valid if at least one rules 	is valid</a:t>
            </a:r>
          </a:p>
          <a:p>
            <a:pPr lvl="1">
              <a:buFont typeface="Courier New" panose="02070309020205020404" pitchFamily="49" charset="0"/>
              <a:buChar char="o"/>
            </a:pPr>
            <a:r>
              <a:rPr lang="en-US" b="1" dirty="0" smtClean="0"/>
              <a:t>Parameters</a:t>
            </a:r>
            <a:r>
              <a:rPr lang="en-US" dirty="0" smtClean="0"/>
              <a:t> : effects of an activity on the biophysical system</a:t>
            </a:r>
          </a:p>
          <a:p>
            <a:pPr lvl="1">
              <a:buFont typeface="Courier New" panose="02070309020205020404" pitchFamily="49" charset="0"/>
              <a:buChar char="o"/>
            </a:pPr>
            <a:endParaRPr lang="en-US" dirty="0"/>
          </a:p>
          <a:p>
            <a:pPr marL="0" indent="0">
              <a:buNone/>
            </a:pPr>
            <a:r>
              <a:rPr lang="en-US" sz="2900" b="1" dirty="0"/>
              <a:t>Based on case-based survey (27 farmers) /</a:t>
            </a:r>
            <a:r>
              <a:rPr lang="en-US" sz="2900" b="1" dirty="0" smtClean="0"/>
              <a:t> </a:t>
            </a:r>
            <a:r>
              <a:rPr lang="en-US" sz="2900" b="1" dirty="0"/>
              <a:t>big survey (684 farmers</a:t>
            </a:r>
            <a:r>
              <a:rPr lang="en-US" sz="2900" b="1" dirty="0" smtClean="0"/>
              <a:t>) / experimental plots (52 plots)</a:t>
            </a:r>
            <a:endParaRPr lang="en-US" sz="29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602" y="707021"/>
            <a:ext cx="3131840" cy="186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557565"/>
            <a:ext cx="3128001" cy="160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594" y="4101059"/>
            <a:ext cx="3139689" cy="213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376772" y="6239053"/>
            <a:ext cx="6795628"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Raynal</a:t>
            </a:r>
            <a:r>
              <a:rPr lang="en-US" sz="1200" dirty="0">
                <a:solidFill>
                  <a:schemeClr val="bg1"/>
                </a:solidFill>
              </a:rPr>
              <a:t>, H., &amp; </a:t>
            </a:r>
            <a:r>
              <a:rPr lang="en-US" sz="1200" dirty="0" err="1">
                <a:solidFill>
                  <a:schemeClr val="bg1"/>
                </a:solidFill>
              </a:rPr>
              <a:t>Bergez</a:t>
            </a:r>
            <a:r>
              <a:rPr lang="en-US" sz="1200" dirty="0">
                <a:solidFill>
                  <a:schemeClr val="bg1"/>
                </a:solidFill>
              </a:rPr>
              <a:t>, J. E. (2016). Adaptive and dynamic decision-making processes: A conceptual model of production systems on Indian farms. </a:t>
            </a:r>
            <a:r>
              <a:rPr lang="en-US" sz="1200" i="1" dirty="0">
                <a:solidFill>
                  <a:schemeClr val="bg1"/>
                </a:solidFill>
              </a:rPr>
              <a:t>Agricultural Systems</a:t>
            </a:r>
            <a:r>
              <a:rPr lang="en-US" sz="1200" dirty="0">
                <a:solidFill>
                  <a:schemeClr val="bg1"/>
                </a:solidFill>
              </a:rPr>
              <a:t>, </a:t>
            </a:r>
            <a:r>
              <a:rPr lang="en-US" sz="1200" dirty="0" err="1">
                <a:solidFill>
                  <a:schemeClr val="bg1"/>
                </a:solidFill>
              </a:rPr>
              <a:t>doi</a:t>
            </a:r>
            <a:r>
              <a:rPr lang="en-US" sz="1200" dirty="0">
                <a:solidFill>
                  <a:schemeClr val="bg1"/>
                </a:solidFill>
              </a:rPr>
              <a:t> </a:t>
            </a:r>
            <a:r>
              <a:rPr lang="en-US" sz="1200" dirty="0" smtClean="0">
                <a:solidFill>
                  <a:schemeClr val="bg1"/>
                </a:solidFill>
              </a:rPr>
              <a:t>: 10,1016/j.agsy.2016.08.001</a:t>
            </a:r>
            <a:endParaRPr lang="fr-FR" sz="1200" dirty="0">
              <a:solidFill>
                <a:schemeClr val="bg1"/>
              </a:solidFill>
            </a:endParaRPr>
          </a:p>
        </p:txBody>
      </p:sp>
    </p:spTree>
    <p:extLst>
      <p:ext uri="{BB962C8B-B14F-4D97-AF65-F5344CB8AC3E}">
        <p14:creationId xmlns:p14="http://schemas.microsoft.com/office/powerpoint/2010/main" val="2321865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mc:AlternateContent xmlns:mc="http://schemas.openxmlformats.org/markup-compatibility/2006" xmlns:a14="http://schemas.microsoft.com/office/drawing/2010/main">
        <mc:Choice Requires="a14">
          <p:sp>
            <p:nvSpPr>
              <p:cNvPr id="10" name="Rectangle 9"/>
              <p:cNvSpPr/>
              <p:nvPr/>
            </p:nvSpPr>
            <p:spPr>
              <a:xfrm>
                <a:off x="395536" y="1681256"/>
                <a:ext cx="3888433" cy="4484048"/>
              </a:xfrm>
              <a:prstGeom prst="rect">
                <a:avLst/>
              </a:prstGeom>
            </p:spPr>
            <p:txBody>
              <a:bodyPr wrap="square">
                <a:spAutoFit/>
              </a:bodyPr>
              <a:lstStyle/>
              <a:p>
                <a:pPr lvl="0" fontAlgn="base">
                  <a:spcBef>
                    <a:spcPct val="20000"/>
                  </a:spcBef>
                  <a:spcAft>
                    <a:spcPct val="0"/>
                  </a:spcAft>
                  <a:buClr>
                    <a:srgbClr val="003366"/>
                  </a:buClr>
                  <a:buSzPct val="75000"/>
                </a:pPr>
                <a:r>
                  <a:rPr lang="fr-FR" sz="1600" b="1" i="1" kern="0" dirty="0" smtClean="0">
                    <a:solidFill>
                      <a:srgbClr val="000000"/>
                    </a:solidFill>
                    <a:latin typeface="Times New Roman" panose="02020603050405020304" pitchFamily="18" charset="0"/>
                    <a:cs typeface="Times New Roman" panose="02020603050405020304" pitchFamily="18" charset="0"/>
                  </a:rPr>
                  <a:t>Activity</a:t>
                </a:r>
                <a:r>
                  <a:rPr lang="fr-FR" sz="1600" i="1" kern="0" dirty="0">
                    <a:solidFill>
                      <a:srgbClr val="000000"/>
                    </a:solidFill>
                    <a:latin typeface="Times New Roman" panose="02020603050405020304" pitchFamily="18" charset="0"/>
                    <a:cs typeface="Times New Roman" panose="02020603050405020304" pitchFamily="18" charset="0"/>
                  </a:rPr>
                  <a:t> = </a:t>
                </a:r>
                <a:r>
                  <a:rPr lang="fr-FR" sz="1400" i="1" kern="0" dirty="0" err="1">
                    <a:solidFill>
                      <a:srgbClr val="000000"/>
                    </a:solidFill>
                    <a:latin typeface="Times New Roman" panose="02020603050405020304" pitchFamily="18" charset="0"/>
                    <a:cs typeface="Times New Roman" panose="02020603050405020304" pitchFamily="18" charset="0"/>
                  </a:rPr>
                  <a:t>sowing</a:t>
                </a:r>
                <a:endParaRPr lang="fr-FR" sz="1400" i="1" kern="0" dirty="0">
                  <a:solidFill>
                    <a:srgbClr val="000000"/>
                  </a:solidFill>
                  <a:latin typeface="Times New Roman" panose="02020603050405020304" pitchFamily="18" charset="0"/>
                  <a:cs typeface="Times New Roman" panose="02020603050405020304" pitchFamily="18" charset="0"/>
                </a:endParaRPr>
              </a:p>
              <a:p>
                <a:pPr lvl="0" fontAlgn="base">
                  <a:spcBef>
                    <a:spcPct val="20000"/>
                  </a:spcBef>
                  <a:spcAft>
                    <a:spcPct val="0"/>
                  </a:spcAft>
                  <a:buClr>
                    <a:srgbClr val="003366"/>
                  </a:buClr>
                  <a:buSzPct val="75000"/>
                </a:pPr>
                <a:r>
                  <a:rPr lang="fr-FR" sz="1600" b="1" i="1" kern="0" dirty="0">
                    <a:solidFill>
                      <a:srgbClr val="000000"/>
                    </a:solidFill>
                    <a:latin typeface="Times New Roman" panose="02020603050405020304" pitchFamily="18" charset="0"/>
                    <a:cs typeface="Times New Roman" panose="02020603050405020304" pitchFamily="18" charset="0"/>
                  </a:rPr>
                  <a:t>State</a:t>
                </a:r>
                <a:r>
                  <a:rPr lang="fr-FR" sz="1600" i="1" kern="0" dirty="0">
                    <a:solidFill>
                      <a:srgbClr val="000000"/>
                    </a:solidFill>
                    <a:latin typeface="Times New Roman" panose="02020603050405020304" pitchFamily="18" charset="0"/>
                    <a:cs typeface="Times New Roman" panose="02020603050405020304" pitchFamily="18" charset="0"/>
                  </a:rPr>
                  <a:t> = </a:t>
                </a:r>
                <a:r>
                  <a:rPr lang="fr-FR" sz="1400" i="1" kern="0" dirty="0" err="1">
                    <a:solidFill>
                      <a:srgbClr val="000000"/>
                    </a:solidFill>
                    <a:latin typeface="Times New Roman" panose="02020603050405020304" pitchFamily="18" charset="0"/>
                    <a:cs typeface="Times New Roman" panose="02020603050405020304" pitchFamily="18" charset="0"/>
                  </a:rPr>
                  <a:t>wait</a:t>
                </a:r>
                <a:endParaRPr lang="fr-FR" sz="1400" i="1" kern="0" dirty="0">
                  <a:solidFill>
                    <a:srgbClr val="000000"/>
                  </a:solidFill>
                  <a:latin typeface="Times New Roman" panose="02020603050405020304" pitchFamily="18" charset="0"/>
                  <a:cs typeface="Times New Roman" panose="02020603050405020304" pitchFamily="18" charset="0"/>
                </a:endParaRPr>
              </a:p>
              <a:p>
                <a:pPr lvl="0" fontAlgn="base">
                  <a:spcBef>
                    <a:spcPct val="20000"/>
                  </a:spcBef>
                  <a:spcAft>
                    <a:spcPct val="0"/>
                  </a:spcAft>
                  <a:buClr>
                    <a:srgbClr val="003366"/>
                  </a:buClr>
                  <a:buSzPct val="75000"/>
                </a:pPr>
                <a:r>
                  <a:rPr lang="fr-FR" sz="1600" b="1" i="1" kern="0" dirty="0" err="1">
                    <a:solidFill>
                      <a:schemeClr val="accent3"/>
                    </a:solidFill>
                    <a:latin typeface="Times New Roman" panose="02020603050405020304" pitchFamily="18" charset="0"/>
                    <a:cs typeface="Times New Roman" panose="02020603050405020304" pitchFamily="18" charset="0"/>
                  </a:rPr>
                  <a:t>Earliest</a:t>
                </a:r>
                <a:r>
                  <a:rPr lang="fr-FR" sz="1600" b="1" i="1" kern="0" dirty="0">
                    <a:solidFill>
                      <a:schemeClr val="accent3"/>
                    </a:solidFill>
                    <a:latin typeface="Times New Roman" panose="02020603050405020304" pitchFamily="18" charset="0"/>
                    <a:cs typeface="Times New Roman" panose="02020603050405020304" pitchFamily="18" charset="0"/>
                  </a:rPr>
                  <a:t> </a:t>
                </a:r>
                <a:r>
                  <a:rPr lang="fr-FR" sz="1600" b="1" i="1" kern="0" dirty="0" err="1">
                    <a:solidFill>
                      <a:schemeClr val="accent3"/>
                    </a:solidFill>
                    <a:latin typeface="Times New Roman" panose="02020603050405020304" pitchFamily="18" charset="0"/>
                    <a:cs typeface="Times New Roman" panose="02020603050405020304" pitchFamily="18" charset="0"/>
                  </a:rPr>
                  <a:t>beginning</a:t>
                </a:r>
                <a:r>
                  <a:rPr lang="fr-FR" sz="1600" b="1" i="1" kern="0" dirty="0">
                    <a:solidFill>
                      <a:schemeClr val="accent3"/>
                    </a:solidFill>
                    <a:latin typeface="Times New Roman" panose="02020603050405020304" pitchFamily="18" charset="0"/>
                    <a:cs typeface="Times New Roman" panose="02020603050405020304" pitchFamily="18" charset="0"/>
                  </a:rPr>
                  <a:t> date </a:t>
                </a:r>
                <a:r>
                  <a:rPr lang="fr-FR" sz="1400" i="1" kern="0" dirty="0">
                    <a:solidFill>
                      <a:schemeClr val="accent3"/>
                    </a:solidFill>
                    <a:latin typeface="Times New Roman" panose="02020603050405020304" pitchFamily="18" charset="0"/>
                    <a:cs typeface="Times New Roman" panose="02020603050405020304" pitchFamily="18" charset="0"/>
                  </a:rPr>
                  <a:t>= April 8th</a:t>
                </a:r>
              </a:p>
              <a:p>
                <a:pPr lvl="0" fontAlgn="base">
                  <a:spcBef>
                    <a:spcPct val="20000"/>
                  </a:spcBef>
                  <a:spcAft>
                    <a:spcPct val="0"/>
                  </a:spcAft>
                  <a:buClr>
                    <a:srgbClr val="003366"/>
                  </a:buClr>
                  <a:buSzPct val="75000"/>
                </a:pPr>
                <a:r>
                  <a:rPr lang="fr-FR" sz="1600" b="1" i="1" kern="0" dirty="0" err="1">
                    <a:solidFill>
                      <a:schemeClr val="accent3"/>
                    </a:solidFill>
                    <a:latin typeface="Times New Roman" panose="02020603050405020304" pitchFamily="18" charset="0"/>
                    <a:cs typeface="Times New Roman" panose="02020603050405020304" pitchFamily="18" charset="0"/>
                  </a:rPr>
                  <a:t>Latest</a:t>
                </a:r>
                <a:r>
                  <a:rPr lang="fr-FR" sz="1600" b="1" i="1" kern="0" dirty="0">
                    <a:solidFill>
                      <a:schemeClr val="accent3"/>
                    </a:solidFill>
                    <a:latin typeface="Times New Roman" panose="02020603050405020304" pitchFamily="18" charset="0"/>
                    <a:cs typeface="Times New Roman" panose="02020603050405020304" pitchFamily="18" charset="0"/>
                  </a:rPr>
                  <a:t> </a:t>
                </a:r>
                <a:r>
                  <a:rPr lang="fr-FR" sz="1600" b="1" i="1" kern="0" dirty="0" err="1">
                    <a:solidFill>
                      <a:schemeClr val="accent3"/>
                    </a:solidFill>
                    <a:latin typeface="Times New Roman" panose="02020603050405020304" pitchFamily="18" charset="0"/>
                    <a:cs typeface="Times New Roman" panose="02020603050405020304" pitchFamily="18" charset="0"/>
                  </a:rPr>
                  <a:t>beginning</a:t>
                </a:r>
                <a:r>
                  <a:rPr lang="fr-FR" sz="1600" b="1" i="1" kern="0" dirty="0">
                    <a:solidFill>
                      <a:schemeClr val="accent3"/>
                    </a:solidFill>
                    <a:latin typeface="Times New Roman" panose="02020603050405020304" pitchFamily="18" charset="0"/>
                    <a:cs typeface="Times New Roman" panose="02020603050405020304" pitchFamily="18" charset="0"/>
                  </a:rPr>
                  <a:t> date </a:t>
                </a:r>
                <a:r>
                  <a:rPr lang="fr-FR" sz="1400" i="1" kern="0" dirty="0">
                    <a:solidFill>
                      <a:schemeClr val="accent3"/>
                    </a:solidFill>
                    <a:latin typeface="Times New Roman" panose="02020603050405020304" pitchFamily="18" charset="0"/>
                    <a:cs typeface="Times New Roman" panose="02020603050405020304" pitchFamily="18" charset="0"/>
                  </a:rPr>
                  <a:t>= </a:t>
                </a:r>
                <a:r>
                  <a:rPr lang="fr-FR" sz="1400" i="1" kern="0" dirty="0" err="1">
                    <a:solidFill>
                      <a:schemeClr val="accent3"/>
                    </a:solidFill>
                    <a:latin typeface="Times New Roman" panose="02020603050405020304" pitchFamily="18" charset="0"/>
                    <a:cs typeface="Times New Roman" panose="02020603050405020304" pitchFamily="18" charset="0"/>
                  </a:rPr>
                  <a:t>June</a:t>
                </a:r>
                <a:r>
                  <a:rPr lang="fr-FR" sz="1400" i="1" kern="0" dirty="0">
                    <a:solidFill>
                      <a:schemeClr val="accent3"/>
                    </a:solidFill>
                    <a:latin typeface="Times New Roman" panose="02020603050405020304" pitchFamily="18" charset="0"/>
                    <a:cs typeface="Times New Roman" panose="02020603050405020304" pitchFamily="18" charset="0"/>
                  </a:rPr>
                  <a:t> 20th</a:t>
                </a:r>
                <a:endParaRPr lang="fr-FR" sz="1600" i="1" kern="0" dirty="0">
                  <a:solidFill>
                    <a:schemeClr val="accent3"/>
                  </a:solidFill>
                  <a:latin typeface="Times New Roman" panose="02020603050405020304" pitchFamily="18" charset="0"/>
                  <a:cs typeface="Times New Roman" panose="02020603050405020304" pitchFamily="18" charset="0"/>
                </a:endParaRPr>
              </a:p>
              <a:p>
                <a:pPr lvl="0" fontAlgn="base">
                  <a:spcBef>
                    <a:spcPct val="20000"/>
                  </a:spcBef>
                  <a:spcAft>
                    <a:spcPct val="0"/>
                  </a:spcAft>
                  <a:buClr>
                    <a:srgbClr val="003366"/>
                  </a:buClr>
                  <a:buSzPct val="75000"/>
                </a:pPr>
                <a:r>
                  <a:rPr lang="fr-FR" sz="1600" b="1" i="1" kern="0" dirty="0">
                    <a:solidFill>
                      <a:srgbClr val="000000"/>
                    </a:solidFill>
                    <a:latin typeface="Times New Roman" panose="02020603050405020304" pitchFamily="18" charset="0"/>
                    <a:cs typeface="Times New Roman" panose="02020603050405020304" pitchFamily="18" charset="0"/>
                  </a:rPr>
                  <a:t>Optimal </a:t>
                </a:r>
                <a:r>
                  <a:rPr lang="fr-FR" sz="1600" b="1" i="1" kern="0" dirty="0" err="1">
                    <a:solidFill>
                      <a:srgbClr val="000000"/>
                    </a:solidFill>
                    <a:latin typeface="Times New Roman" panose="02020603050405020304" pitchFamily="18" charset="0"/>
                    <a:cs typeface="Times New Roman" panose="02020603050405020304" pitchFamily="18" charset="0"/>
                  </a:rPr>
                  <a:t>rule</a:t>
                </a:r>
                <a:r>
                  <a:rPr lang="fr-FR" sz="1600" b="1" i="1" kern="0" dirty="0">
                    <a:solidFill>
                      <a:srgbClr val="000000"/>
                    </a:solidFill>
                    <a:latin typeface="Times New Roman" panose="02020603050405020304" pitchFamily="18" charset="0"/>
                    <a:cs typeface="Times New Roman" panose="02020603050405020304" pitchFamily="18" charset="0"/>
                  </a:rPr>
                  <a:t>:</a:t>
                </a:r>
              </a:p>
              <a:p>
                <a:pPr marL="400050" lvl="1" fontAlgn="base">
                  <a:spcBef>
                    <a:spcPct val="20000"/>
                  </a:spcBef>
                  <a:spcAft>
                    <a:spcPct val="0"/>
                  </a:spcAft>
                  <a:buClr>
                    <a:srgbClr val="003366"/>
                  </a:buClr>
                  <a:buSzPct val="75000"/>
                </a:pPr>
                <a:r>
                  <a:rPr lang="fr-FR" sz="1400" i="1" kern="0" dirty="0" err="1">
                    <a:solidFill>
                      <a:srgbClr val="000000"/>
                    </a:solidFill>
                    <a:latin typeface="Times New Roman" panose="02020603050405020304" pitchFamily="18" charset="0"/>
                    <a:cs typeface="Times New Roman" panose="02020603050405020304" pitchFamily="18" charset="0"/>
                  </a:rPr>
                  <a:t>Soil</a:t>
                </a:r>
                <a:r>
                  <a:rPr lang="fr-FR" sz="1400" i="1" kern="0" dirty="0">
                    <a:solidFill>
                      <a:srgbClr val="000000"/>
                    </a:solidFill>
                    <a:latin typeface="Times New Roman" panose="02020603050405020304" pitchFamily="18" charset="0"/>
                    <a:cs typeface="Times New Roman" panose="02020603050405020304" pitchFamily="18" charset="0"/>
                  </a:rPr>
                  <a:t> </a:t>
                </a:r>
                <a:r>
                  <a:rPr lang="fr-FR" sz="1400" i="1" kern="0" dirty="0" err="1">
                    <a:solidFill>
                      <a:srgbClr val="000000"/>
                    </a:solidFill>
                    <a:latin typeface="Times New Roman" panose="02020603050405020304" pitchFamily="18" charset="0"/>
                    <a:cs typeface="Times New Roman" panose="02020603050405020304" pitchFamily="18" charset="0"/>
                  </a:rPr>
                  <a:t>moisture</a:t>
                </a:r>
                <a:r>
                  <a:rPr lang="fr-FR" sz="1400" i="1" kern="0" dirty="0">
                    <a:solidFill>
                      <a:srgbClr val="000000"/>
                    </a:solidFill>
                    <a:latin typeface="Times New Roman" panose="02020603050405020304" pitchFamily="18" charset="0"/>
                    <a:cs typeface="Times New Roman" panose="02020603050405020304" pitchFamily="18" charset="0"/>
                  </a:rPr>
                  <a:t> HUR/HUCC ≥ 0,6</a:t>
                </a:r>
              </a:p>
              <a:p>
                <a:pPr marL="400050" lvl="1" fontAlgn="base">
                  <a:spcBef>
                    <a:spcPct val="20000"/>
                  </a:spcBef>
                  <a:spcAft>
                    <a:spcPct val="0"/>
                  </a:spcAft>
                  <a:buClr>
                    <a:srgbClr val="003366"/>
                  </a:buClr>
                  <a:buSzPct val="75000"/>
                </a:pPr>
                <a:r>
                  <a:rPr lang="fr-FR" sz="1400" i="1" kern="0" dirty="0" err="1">
                    <a:solidFill>
                      <a:srgbClr val="000000"/>
                    </a:solidFill>
                    <a:latin typeface="Times New Roman" panose="02020603050405020304" pitchFamily="18" charset="0"/>
                    <a:cs typeface="Times New Roman" panose="02020603050405020304" pitchFamily="18" charset="0"/>
                  </a:rPr>
                  <a:t>Soil</a:t>
                </a:r>
                <a:r>
                  <a:rPr lang="fr-FR" sz="1400" i="1" kern="0" dirty="0">
                    <a:solidFill>
                      <a:srgbClr val="000000"/>
                    </a:solidFill>
                    <a:latin typeface="Times New Roman" panose="02020603050405020304" pitchFamily="18" charset="0"/>
                    <a:cs typeface="Times New Roman" panose="02020603050405020304" pitchFamily="18" charset="0"/>
                  </a:rPr>
                  <a:t> </a:t>
                </a:r>
                <a:r>
                  <a:rPr lang="fr-FR" sz="1400" i="1" kern="0" dirty="0" err="1">
                    <a:solidFill>
                      <a:srgbClr val="000000"/>
                    </a:solidFill>
                    <a:latin typeface="Times New Roman" panose="02020603050405020304" pitchFamily="18" charset="0"/>
                    <a:cs typeface="Times New Roman" panose="02020603050405020304" pitchFamily="18" charset="0"/>
                  </a:rPr>
                  <a:t>temperature</a:t>
                </a:r>
                <a:r>
                  <a:rPr lang="fr-FR" sz="1400" i="1" kern="0" dirty="0">
                    <a:solidFill>
                      <a:srgbClr val="000000"/>
                    </a:solidFill>
                    <a:latin typeface="Times New Roman" panose="02020603050405020304" pitchFamily="18" charset="0"/>
                    <a:cs typeface="Times New Roman" panose="02020603050405020304" pitchFamily="18" charset="0"/>
                  </a:rPr>
                  <a:t> TS ≥ 6°C</a:t>
                </a:r>
              </a:p>
              <a:p>
                <a:pPr marL="400050" lvl="1" fontAlgn="base">
                  <a:spcBef>
                    <a:spcPct val="20000"/>
                  </a:spcBef>
                  <a:spcAft>
                    <a:spcPct val="0"/>
                  </a:spcAft>
                  <a:buClr>
                    <a:srgbClr val="003366"/>
                  </a:buClr>
                  <a:buSzPct val="75000"/>
                </a:pPr>
                <a:r>
                  <a:rPr lang="fr-FR" sz="1400" i="1" kern="0" dirty="0" err="1">
                    <a:solidFill>
                      <a:srgbClr val="000000"/>
                    </a:solidFill>
                    <a:latin typeface="Times New Roman" panose="02020603050405020304" pitchFamily="18" charset="0"/>
                    <a:cs typeface="Times New Roman" panose="02020603050405020304" pitchFamily="18" charset="0"/>
                  </a:rPr>
                  <a:t>Rainfall</a:t>
                </a:r>
                <a:r>
                  <a:rPr lang="fr-FR" sz="1400" i="1"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ctrlPr>
                          <a:rPr lang="fr-FR" sz="1400" i="1" kern="0">
                            <a:solidFill>
                              <a:srgbClr val="000000"/>
                            </a:solidFill>
                            <a:latin typeface="Cambria Math"/>
                          </a:rPr>
                        </m:ctrlPr>
                      </m:naryPr>
                      <m:sub>
                        <m:r>
                          <a:rPr lang="en-US" sz="1400" i="1" kern="0">
                            <a:solidFill>
                              <a:srgbClr val="000000"/>
                            </a:solidFill>
                            <a:latin typeface="Cambria Math"/>
                          </a:rPr>
                          <m:t>1</m:t>
                        </m:r>
                      </m:sub>
                      <m:sup>
                        <m:r>
                          <a:rPr lang="en-US" sz="1400" i="1" kern="0">
                            <a:solidFill>
                              <a:srgbClr val="000000"/>
                            </a:solidFill>
                            <a:latin typeface="Cambria Math"/>
                          </a:rPr>
                          <m:t>10</m:t>
                        </m:r>
                      </m:sup>
                      <m:e>
                        <m:r>
                          <a:rPr lang="en-US" sz="1400" i="1" kern="0">
                            <a:solidFill>
                              <a:srgbClr val="000000"/>
                            </a:solidFill>
                            <a:latin typeface="Cambria Math"/>
                          </a:rPr>
                          <m:t>𝑃𝑃</m:t>
                        </m:r>
                        <m:d>
                          <m:dPr>
                            <m:ctrlPr>
                              <a:rPr lang="fr-FR" sz="1400" i="1" kern="0">
                                <a:solidFill>
                                  <a:srgbClr val="000000"/>
                                </a:solidFill>
                                <a:latin typeface="Cambria Math"/>
                              </a:rPr>
                            </m:ctrlPr>
                          </m:dPr>
                          <m:e>
                            <m:r>
                              <a:rPr lang="en-US" sz="1400" i="1" kern="0">
                                <a:solidFill>
                                  <a:srgbClr val="000000"/>
                                </a:solidFill>
                                <a:latin typeface="Cambria Math"/>
                              </a:rPr>
                              <m:t>𝑑𝑎𝑦</m:t>
                            </m:r>
                            <m:r>
                              <a:rPr lang="en-US" sz="1400" i="1" kern="0">
                                <a:solidFill>
                                  <a:srgbClr val="000000"/>
                                </a:solidFill>
                                <a:latin typeface="Cambria Math"/>
                              </a:rPr>
                              <m:t>−</m:t>
                            </m:r>
                            <m:r>
                              <a:rPr lang="en-US" sz="1400" i="1" kern="0">
                                <a:solidFill>
                                  <a:srgbClr val="000000"/>
                                </a:solidFill>
                                <a:latin typeface="Cambria Math"/>
                              </a:rPr>
                              <m:t>𝑗</m:t>
                            </m:r>
                          </m:e>
                        </m:d>
                        <m:r>
                          <a:rPr lang="en-US" sz="1400" i="1" kern="0">
                            <a:solidFill>
                              <a:srgbClr val="000000"/>
                            </a:solidFill>
                            <a:latin typeface="Cambria Math"/>
                          </a:rPr>
                          <m:t>≥</m:t>
                        </m:r>
                        <m:r>
                          <a:rPr lang="fr-FR" sz="1400" i="1" kern="0">
                            <a:solidFill>
                              <a:srgbClr val="000000"/>
                            </a:solidFill>
                            <a:latin typeface="Cambria Math"/>
                          </a:rPr>
                          <m:t>4</m:t>
                        </m:r>
                        <m:r>
                          <a:rPr lang="en-US" sz="1400" i="1" kern="0">
                            <a:solidFill>
                              <a:srgbClr val="000000"/>
                            </a:solidFill>
                            <a:latin typeface="Cambria Math"/>
                          </a:rPr>
                          <m:t>0 </m:t>
                        </m:r>
                        <m:r>
                          <a:rPr lang="en-US" sz="1400" i="1" kern="0">
                            <a:solidFill>
                              <a:srgbClr val="000000"/>
                            </a:solidFill>
                            <a:latin typeface="Cambria Math"/>
                          </a:rPr>
                          <m:t>𝑚𝑚</m:t>
                        </m:r>
                      </m:e>
                    </m:nary>
                  </m:oMath>
                </a14:m>
                <a:r>
                  <a:rPr lang="en-US" sz="1400" i="1" kern="0" dirty="0">
                    <a:solidFill>
                      <a:srgbClr val="000000"/>
                    </a:solidFill>
                    <a:latin typeface="Times New Roman" panose="02020603050405020304" pitchFamily="18" charset="0"/>
                    <a:cs typeface="Times New Roman" panose="02020603050405020304" pitchFamily="18" charset="0"/>
                  </a:rPr>
                  <a:t> </a:t>
                </a:r>
              </a:p>
              <a:p>
                <a:pPr lvl="0" fontAlgn="base">
                  <a:spcBef>
                    <a:spcPct val="20000"/>
                  </a:spcBef>
                  <a:spcAft>
                    <a:spcPct val="0"/>
                  </a:spcAft>
                  <a:buClr>
                    <a:srgbClr val="003366"/>
                  </a:buClr>
                  <a:buSzPct val="75000"/>
                </a:pPr>
                <a:r>
                  <a:rPr lang="en-US" sz="1600" b="1" i="1" kern="0" dirty="0" smtClean="0">
                    <a:solidFill>
                      <a:schemeClr val="accent3"/>
                    </a:solidFill>
                    <a:latin typeface="Times New Roman" panose="02020603050405020304" pitchFamily="18" charset="0"/>
                    <a:cs typeface="Times New Roman" panose="02020603050405020304" pitchFamily="18" charset="0"/>
                  </a:rPr>
                  <a:t>Relaxed rule:</a:t>
                </a:r>
              </a:p>
              <a:p>
                <a:pPr marL="400050" lvl="1" fontAlgn="base">
                  <a:spcBef>
                    <a:spcPct val="20000"/>
                  </a:spcBef>
                  <a:spcAft>
                    <a:spcPct val="0"/>
                  </a:spcAft>
                  <a:buClr>
                    <a:srgbClr val="003366"/>
                  </a:buClr>
                  <a:buSzPct val="75000"/>
                </a:pPr>
                <a:r>
                  <a:rPr lang="en-US" sz="1400" i="1" kern="0" dirty="0">
                    <a:solidFill>
                      <a:schemeClr val="accent3"/>
                    </a:solidFill>
                    <a:latin typeface="Times New Roman" panose="02020603050405020304" pitchFamily="18" charset="0"/>
                    <a:cs typeface="Times New Roman" panose="02020603050405020304" pitchFamily="18" charset="0"/>
                  </a:rPr>
                  <a:t>Relaxed date = June 1</a:t>
                </a:r>
                <a:r>
                  <a:rPr lang="en-US" sz="1400" i="1" kern="0" baseline="30000" dirty="0">
                    <a:solidFill>
                      <a:schemeClr val="accent3"/>
                    </a:solidFill>
                    <a:latin typeface="Times New Roman" panose="02020603050405020304" pitchFamily="18" charset="0"/>
                    <a:cs typeface="Times New Roman" panose="02020603050405020304" pitchFamily="18" charset="0"/>
                  </a:rPr>
                  <a:t>st</a:t>
                </a:r>
                <a:endParaRPr lang="en-US" sz="1400" i="1" kern="0" dirty="0">
                  <a:solidFill>
                    <a:schemeClr val="accent3"/>
                  </a:solidFill>
                  <a:latin typeface="Times New Roman" panose="02020603050405020304" pitchFamily="18" charset="0"/>
                  <a:cs typeface="Times New Roman" panose="02020603050405020304" pitchFamily="18" charset="0"/>
                </a:endParaRPr>
              </a:p>
              <a:p>
                <a:pPr marL="400050" lvl="1" fontAlgn="base">
                  <a:spcBef>
                    <a:spcPct val="20000"/>
                  </a:spcBef>
                  <a:spcAft>
                    <a:spcPct val="0"/>
                  </a:spcAft>
                  <a:buClr>
                    <a:srgbClr val="003366"/>
                  </a:buClr>
                  <a:buSzPct val="75000"/>
                </a:pPr>
                <a:r>
                  <a:rPr lang="fr-FR" sz="1400" i="1" kern="0" dirty="0">
                    <a:solidFill>
                      <a:schemeClr val="accent3"/>
                    </a:solidFill>
                    <a:latin typeface="Times New Roman" panose="02020603050405020304" pitchFamily="18" charset="0"/>
                    <a:cs typeface="Times New Roman" panose="02020603050405020304" pitchFamily="18" charset="0"/>
                  </a:rPr>
                  <a:t>Rainfall </a:t>
                </a:r>
                <a14:m>
                  <m:oMath xmlns:m="http://schemas.openxmlformats.org/officeDocument/2006/math">
                    <m:nary>
                      <m:naryPr>
                        <m:chr m:val="∑"/>
                        <m:limLoc m:val="undOvr"/>
                        <m:ctrlPr>
                          <a:rPr lang="fr-FR" sz="1400" i="1" kern="0">
                            <a:solidFill>
                              <a:schemeClr val="accent3"/>
                            </a:solidFill>
                            <a:latin typeface="Cambria Math"/>
                          </a:rPr>
                        </m:ctrlPr>
                      </m:naryPr>
                      <m:sub>
                        <m:r>
                          <a:rPr lang="en-US" sz="1400" i="1" kern="0">
                            <a:solidFill>
                              <a:schemeClr val="accent3"/>
                            </a:solidFill>
                            <a:latin typeface="Cambria Math"/>
                          </a:rPr>
                          <m:t>1</m:t>
                        </m:r>
                      </m:sub>
                      <m:sup>
                        <m:r>
                          <a:rPr lang="en-US" sz="1400" i="1" kern="0">
                            <a:solidFill>
                              <a:schemeClr val="accent3"/>
                            </a:solidFill>
                            <a:latin typeface="Cambria Math"/>
                          </a:rPr>
                          <m:t>10</m:t>
                        </m:r>
                      </m:sup>
                      <m:e>
                        <m:r>
                          <a:rPr lang="en-US" sz="1400" i="1" kern="0">
                            <a:solidFill>
                              <a:schemeClr val="accent3"/>
                            </a:solidFill>
                            <a:latin typeface="Cambria Math"/>
                          </a:rPr>
                          <m:t>𝑃𝑃</m:t>
                        </m:r>
                        <m:d>
                          <m:dPr>
                            <m:ctrlPr>
                              <a:rPr lang="fr-FR" sz="1400" i="1" kern="0">
                                <a:solidFill>
                                  <a:schemeClr val="accent3"/>
                                </a:solidFill>
                                <a:latin typeface="Cambria Math"/>
                              </a:rPr>
                            </m:ctrlPr>
                          </m:dPr>
                          <m:e>
                            <m:r>
                              <a:rPr lang="en-US" sz="1400" i="1" kern="0">
                                <a:solidFill>
                                  <a:schemeClr val="accent3"/>
                                </a:solidFill>
                                <a:latin typeface="Cambria Math"/>
                              </a:rPr>
                              <m:t>𝑑𝑎𝑦</m:t>
                            </m:r>
                            <m:r>
                              <a:rPr lang="en-US" sz="1400" i="1" kern="0">
                                <a:solidFill>
                                  <a:schemeClr val="accent3"/>
                                </a:solidFill>
                                <a:latin typeface="Cambria Math"/>
                              </a:rPr>
                              <m:t>−</m:t>
                            </m:r>
                            <m:r>
                              <a:rPr lang="en-US" sz="1400" i="1" kern="0">
                                <a:solidFill>
                                  <a:schemeClr val="accent3"/>
                                </a:solidFill>
                                <a:latin typeface="Cambria Math"/>
                              </a:rPr>
                              <m:t>𝑗</m:t>
                            </m:r>
                          </m:e>
                        </m:d>
                        <m:r>
                          <a:rPr lang="en-US" sz="1400" i="1" kern="0">
                            <a:solidFill>
                              <a:schemeClr val="accent3"/>
                            </a:solidFill>
                            <a:latin typeface="Cambria Math"/>
                          </a:rPr>
                          <m:t>≥10 </m:t>
                        </m:r>
                        <m:r>
                          <a:rPr lang="en-US" sz="1400" i="1" kern="0">
                            <a:solidFill>
                              <a:schemeClr val="accent3"/>
                            </a:solidFill>
                            <a:latin typeface="Cambria Math"/>
                          </a:rPr>
                          <m:t>𝑚𝑚</m:t>
                        </m:r>
                      </m:e>
                    </m:nary>
                  </m:oMath>
                </a14:m>
                <a:r>
                  <a:rPr lang="en-US" sz="1400" i="1" kern="0" dirty="0">
                    <a:solidFill>
                      <a:schemeClr val="accent3"/>
                    </a:solidFill>
                    <a:latin typeface="Times New Roman" panose="02020603050405020304" pitchFamily="18" charset="0"/>
                    <a:cs typeface="Times New Roman" panose="02020603050405020304" pitchFamily="18" charset="0"/>
                  </a:rPr>
                  <a:t> </a:t>
                </a:r>
              </a:p>
              <a:p>
                <a:pPr lvl="0" fontAlgn="base">
                  <a:spcBef>
                    <a:spcPct val="20000"/>
                  </a:spcBef>
                  <a:spcAft>
                    <a:spcPct val="0"/>
                  </a:spcAft>
                  <a:buClr>
                    <a:srgbClr val="003366"/>
                  </a:buClr>
                  <a:buSzPct val="75000"/>
                </a:pPr>
                <a:r>
                  <a:rPr lang="fr-FR" sz="1600" b="1" i="1" kern="0" dirty="0" err="1" smtClean="0">
                    <a:solidFill>
                      <a:srgbClr val="000000"/>
                    </a:solidFill>
                    <a:latin typeface="Times New Roman" panose="02020603050405020304" pitchFamily="18" charset="0"/>
                    <a:cs typeface="Times New Roman" panose="02020603050405020304" pitchFamily="18" charset="0"/>
                  </a:rPr>
                  <a:t>Precedence</a:t>
                </a:r>
                <a:r>
                  <a:rPr lang="fr-FR" sz="1600" b="1" i="1" kern="0" dirty="0" smtClean="0">
                    <a:solidFill>
                      <a:srgbClr val="000000"/>
                    </a:solidFill>
                    <a:latin typeface="Times New Roman" panose="02020603050405020304" pitchFamily="18" charset="0"/>
                    <a:cs typeface="Times New Roman" panose="02020603050405020304" pitchFamily="18" charset="0"/>
                  </a:rPr>
                  <a:t> </a:t>
                </a:r>
                <a:r>
                  <a:rPr lang="fr-FR" sz="1600" b="1" i="1" kern="0" dirty="0" err="1">
                    <a:solidFill>
                      <a:srgbClr val="000000"/>
                    </a:solidFill>
                    <a:latin typeface="Times New Roman" panose="02020603050405020304" pitchFamily="18" charset="0"/>
                    <a:cs typeface="Times New Roman" panose="02020603050405020304" pitchFamily="18" charset="0"/>
                  </a:rPr>
                  <a:t>constraint</a:t>
                </a:r>
                <a:r>
                  <a:rPr lang="fr-FR" sz="1600" b="1" i="1" kern="0" dirty="0">
                    <a:solidFill>
                      <a:srgbClr val="000000"/>
                    </a:solidFill>
                    <a:latin typeface="Times New Roman" panose="02020603050405020304" pitchFamily="18" charset="0"/>
                    <a:cs typeface="Times New Roman" panose="02020603050405020304" pitchFamily="18" charset="0"/>
                  </a:rPr>
                  <a:t> </a:t>
                </a:r>
                <a:r>
                  <a:rPr lang="fr-FR" sz="1600" i="1" kern="0" dirty="0">
                    <a:solidFill>
                      <a:srgbClr val="000000"/>
                    </a:solidFill>
                    <a:latin typeface="Times New Roman" panose="02020603050405020304" pitchFamily="18" charset="0"/>
                    <a:cs typeface="Times New Roman" panose="02020603050405020304" pitchFamily="18" charset="0"/>
                  </a:rPr>
                  <a:t>= </a:t>
                </a:r>
                <a:r>
                  <a:rPr lang="fr-FR" sz="1400" i="1" kern="0" dirty="0">
                    <a:solidFill>
                      <a:srgbClr val="000000"/>
                    </a:solidFill>
                    <a:latin typeface="Times New Roman" panose="02020603050405020304" pitchFamily="18" charset="0"/>
                    <a:cs typeface="Times New Roman" panose="02020603050405020304" pitchFamily="18" charset="0"/>
                  </a:rPr>
                  <a:t>FS (</a:t>
                </a:r>
                <a:r>
                  <a:rPr lang="fr-FR" sz="1400" i="1" kern="0" dirty="0" err="1">
                    <a:solidFill>
                      <a:srgbClr val="000000"/>
                    </a:solidFill>
                    <a:latin typeface="Times New Roman" panose="02020603050405020304" pitchFamily="18" charset="0"/>
                    <a:cs typeface="Times New Roman" panose="02020603050405020304" pitchFamily="18" charset="0"/>
                  </a:rPr>
                  <a:t>Ploughing</a:t>
                </a:r>
                <a:r>
                  <a:rPr lang="fr-FR" sz="1400" i="1" kern="0" dirty="0">
                    <a:solidFill>
                      <a:srgbClr val="000000"/>
                    </a:solidFill>
                    <a:latin typeface="Times New Roman" panose="02020603050405020304" pitchFamily="18" charset="0"/>
                    <a:cs typeface="Times New Roman" panose="02020603050405020304" pitchFamily="18" charset="0"/>
                  </a:rPr>
                  <a:t>)</a:t>
                </a:r>
              </a:p>
              <a:p>
                <a:pPr lvl="0" fontAlgn="base">
                  <a:spcBef>
                    <a:spcPct val="20000"/>
                  </a:spcBef>
                  <a:spcAft>
                    <a:spcPct val="0"/>
                  </a:spcAft>
                  <a:buClr>
                    <a:srgbClr val="003366"/>
                  </a:buClr>
                  <a:buSzPct val="75000"/>
                </a:pPr>
                <a:r>
                  <a:rPr lang="fr-FR" sz="1600" b="1" i="1" kern="0" dirty="0">
                    <a:solidFill>
                      <a:srgbClr val="000000"/>
                    </a:solidFill>
                    <a:latin typeface="Times New Roman" panose="02020603050405020304" pitchFamily="18" charset="0"/>
                    <a:cs typeface="Times New Roman" panose="02020603050405020304" pitchFamily="18" charset="0"/>
                  </a:rPr>
                  <a:t>Output </a:t>
                </a:r>
                <a:r>
                  <a:rPr lang="fr-FR" sz="1600" b="1" i="1" kern="0" dirty="0" err="1">
                    <a:solidFill>
                      <a:srgbClr val="000000"/>
                    </a:solidFill>
                    <a:latin typeface="Times New Roman" panose="02020603050405020304" pitchFamily="18" charset="0"/>
                    <a:cs typeface="Times New Roman" panose="02020603050405020304" pitchFamily="18" charset="0"/>
                  </a:rPr>
                  <a:t>function</a:t>
                </a:r>
                <a:r>
                  <a:rPr lang="fr-FR" sz="1600" b="1" i="1" kern="0" dirty="0">
                    <a:solidFill>
                      <a:srgbClr val="000000"/>
                    </a:solidFill>
                    <a:latin typeface="Times New Roman" panose="02020603050405020304" pitchFamily="18" charset="0"/>
                    <a:cs typeface="Times New Roman" panose="02020603050405020304" pitchFamily="18" charset="0"/>
                  </a:rPr>
                  <a:t>:</a:t>
                </a:r>
              </a:p>
              <a:p>
                <a:pPr marL="400050" lvl="1" fontAlgn="base">
                  <a:spcBef>
                    <a:spcPct val="20000"/>
                  </a:spcBef>
                  <a:spcAft>
                    <a:spcPct val="0"/>
                  </a:spcAft>
                  <a:buClr>
                    <a:srgbClr val="003366"/>
                  </a:buClr>
                  <a:buSzPct val="75000"/>
                </a:pPr>
                <a:r>
                  <a:rPr lang="fr-FR" sz="1400" i="1" kern="0" dirty="0" err="1">
                    <a:solidFill>
                      <a:srgbClr val="000000"/>
                    </a:solidFill>
                    <a:latin typeface="Times New Roman" panose="02020603050405020304" pitchFamily="18" charset="0"/>
                    <a:cs typeface="Times New Roman" panose="02020603050405020304" pitchFamily="18" charset="0"/>
                  </a:rPr>
                  <a:t>Sowing</a:t>
                </a:r>
                <a:r>
                  <a:rPr lang="fr-FR" sz="1400" i="1" kern="0" dirty="0">
                    <a:solidFill>
                      <a:srgbClr val="000000"/>
                    </a:solidFill>
                    <a:latin typeface="Times New Roman" panose="02020603050405020304" pitchFamily="18" charset="0"/>
                    <a:cs typeface="Times New Roman" panose="02020603050405020304" pitchFamily="18" charset="0"/>
                  </a:rPr>
                  <a:t> </a:t>
                </a:r>
                <a:r>
                  <a:rPr lang="fr-FR" sz="1400" i="1" kern="0" dirty="0" err="1">
                    <a:solidFill>
                      <a:srgbClr val="000000"/>
                    </a:solidFill>
                    <a:latin typeface="Times New Roman" panose="02020603050405020304" pitchFamily="18" charset="0"/>
                    <a:cs typeface="Times New Roman" panose="02020603050405020304" pitchFamily="18" charset="0"/>
                  </a:rPr>
                  <a:t>density</a:t>
                </a:r>
                <a:r>
                  <a:rPr lang="fr-FR" sz="1400" i="1" kern="0" dirty="0">
                    <a:solidFill>
                      <a:srgbClr val="000000"/>
                    </a:solidFill>
                    <a:latin typeface="Times New Roman" panose="02020603050405020304" pitchFamily="18" charset="0"/>
                    <a:cs typeface="Times New Roman" panose="02020603050405020304" pitchFamily="18" charset="0"/>
                  </a:rPr>
                  <a:t>: </a:t>
                </a:r>
                <a:r>
                  <a:rPr lang="fr-FR" sz="1400" i="1" kern="0" dirty="0" err="1">
                    <a:solidFill>
                      <a:srgbClr val="000000"/>
                    </a:solidFill>
                    <a:latin typeface="Times New Roman" panose="02020603050405020304" pitchFamily="18" charset="0"/>
                    <a:cs typeface="Times New Roman" panose="02020603050405020304" pitchFamily="18" charset="0"/>
                  </a:rPr>
                  <a:t>density</a:t>
                </a:r>
                <a:r>
                  <a:rPr lang="fr-FR" sz="1400" i="1" kern="0" dirty="0">
                    <a:solidFill>
                      <a:srgbClr val="000000"/>
                    </a:solidFill>
                    <a:latin typeface="Times New Roman" panose="02020603050405020304" pitchFamily="18" charset="0"/>
                    <a:cs typeface="Times New Roman" panose="02020603050405020304" pitchFamily="18" charset="0"/>
                  </a:rPr>
                  <a:t> = 16 grains/m²</a:t>
                </a:r>
              </a:p>
              <a:p>
                <a:pPr marL="400050" lvl="1" fontAlgn="base">
                  <a:spcBef>
                    <a:spcPct val="20000"/>
                  </a:spcBef>
                  <a:spcAft>
                    <a:spcPct val="0"/>
                  </a:spcAft>
                  <a:buClr>
                    <a:srgbClr val="003366"/>
                  </a:buClr>
                  <a:buSzPct val="75000"/>
                </a:pPr>
                <a:r>
                  <a:rPr lang="fr-FR" sz="1400" i="1" kern="0" dirty="0" err="1">
                    <a:solidFill>
                      <a:srgbClr val="000000"/>
                    </a:solidFill>
                    <a:latin typeface="Times New Roman" panose="02020603050405020304" pitchFamily="18" charset="0"/>
                    <a:cs typeface="Times New Roman" panose="02020603050405020304" pitchFamily="18" charset="0"/>
                  </a:rPr>
                  <a:t>Sowing</a:t>
                </a:r>
                <a:r>
                  <a:rPr lang="fr-FR" sz="1400" i="1" kern="0" dirty="0">
                    <a:solidFill>
                      <a:srgbClr val="000000"/>
                    </a:solidFill>
                    <a:latin typeface="Times New Roman" panose="02020603050405020304" pitchFamily="18" charset="0"/>
                    <a:cs typeface="Times New Roman" panose="02020603050405020304" pitchFamily="18" charset="0"/>
                  </a:rPr>
                  <a:t> </a:t>
                </a:r>
                <a:r>
                  <a:rPr lang="fr-FR" sz="1400" i="1" kern="0" dirty="0" err="1">
                    <a:solidFill>
                      <a:srgbClr val="000000"/>
                    </a:solidFill>
                    <a:latin typeface="Times New Roman" panose="02020603050405020304" pitchFamily="18" charset="0"/>
                    <a:cs typeface="Times New Roman" panose="02020603050405020304" pitchFamily="18" charset="0"/>
                  </a:rPr>
                  <a:t>depth</a:t>
                </a:r>
                <a:r>
                  <a:rPr lang="fr-FR" sz="1400" i="1" kern="0" dirty="0">
                    <a:solidFill>
                      <a:srgbClr val="000000"/>
                    </a:solidFill>
                    <a:latin typeface="Times New Roman" panose="02020603050405020304" pitchFamily="18" charset="0"/>
                    <a:cs typeface="Times New Roman" panose="02020603050405020304" pitchFamily="18" charset="0"/>
                  </a:rPr>
                  <a:t>: </a:t>
                </a:r>
                <a:r>
                  <a:rPr lang="fr-FR" sz="1400" i="1" kern="0" dirty="0" err="1">
                    <a:solidFill>
                      <a:srgbClr val="000000"/>
                    </a:solidFill>
                    <a:latin typeface="Times New Roman" panose="02020603050405020304" pitchFamily="18" charset="0"/>
                    <a:cs typeface="Times New Roman" panose="02020603050405020304" pitchFamily="18" charset="0"/>
                  </a:rPr>
                  <a:t>depth</a:t>
                </a:r>
                <a:r>
                  <a:rPr lang="fr-FR" sz="1400" i="1" kern="0" dirty="0">
                    <a:solidFill>
                      <a:srgbClr val="000000"/>
                    </a:solidFill>
                    <a:latin typeface="Times New Roman" panose="02020603050405020304" pitchFamily="18" charset="0"/>
                    <a:cs typeface="Times New Roman" panose="02020603050405020304" pitchFamily="18" charset="0"/>
                  </a:rPr>
                  <a:t> = 6 cm</a:t>
                </a:r>
              </a:p>
              <a:p>
                <a:pPr marL="400050" lvl="1" fontAlgn="base">
                  <a:spcBef>
                    <a:spcPct val="20000"/>
                  </a:spcBef>
                  <a:spcAft>
                    <a:spcPct val="0"/>
                  </a:spcAft>
                  <a:buClr>
                    <a:srgbClr val="003366"/>
                  </a:buClr>
                  <a:buSzPct val="75000"/>
                </a:pPr>
                <a:r>
                  <a:rPr lang="fr-FR" sz="1400" i="1" kern="0" dirty="0" err="1">
                    <a:solidFill>
                      <a:schemeClr val="accent3"/>
                    </a:solidFill>
                    <a:latin typeface="Times New Roman" panose="02020603050405020304" pitchFamily="18" charset="0"/>
                    <a:cs typeface="Times New Roman" panose="02020603050405020304" pitchFamily="18" charset="0"/>
                  </a:rPr>
                  <a:t>Failure</a:t>
                </a:r>
                <a:r>
                  <a:rPr lang="fr-FR" sz="1400" i="1" kern="0" dirty="0">
                    <a:solidFill>
                      <a:schemeClr val="accent3"/>
                    </a:solidFill>
                    <a:latin typeface="Times New Roman" panose="02020603050405020304" pitchFamily="18" charset="0"/>
                    <a:cs typeface="Times New Roman" panose="02020603050405020304" pitchFamily="18" charset="0"/>
                  </a:rPr>
                  <a:t>: </a:t>
                </a:r>
                <a:r>
                  <a:rPr lang="fr-FR" sz="1400" i="1" kern="0" dirty="0" err="1">
                    <a:solidFill>
                      <a:schemeClr val="accent3"/>
                    </a:solidFill>
                    <a:latin typeface="Times New Roman" panose="02020603050405020304" pitchFamily="18" charset="0"/>
                    <a:cs typeface="Times New Roman" panose="02020603050405020304" pitchFamily="18" charset="0"/>
                  </a:rPr>
                  <a:t>fail</a:t>
                </a:r>
                <a:r>
                  <a:rPr lang="fr-FR" sz="1400" i="1" kern="0" dirty="0">
                    <a:solidFill>
                      <a:schemeClr val="accent3"/>
                    </a:solidFill>
                    <a:latin typeface="Times New Roman" panose="02020603050405020304" pitchFamily="18" charset="0"/>
                    <a:cs typeface="Times New Roman" panose="02020603050405020304" pitchFamily="18" charset="0"/>
                  </a:rPr>
                  <a:t> all </a:t>
                </a:r>
                <a:r>
                  <a:rPr lang="fr-FR" sz="1400" i="1" kern="0" dirty="0" err="1">
                    <a:solidFill>
                      <a:schemeClr val="accent3"/>
                    </a:solidFill>
                    <a:latin typeface="Times New Roman" panose="02020603050405020304" pitchFamily="18" charset="0"/>
                    <a:cs typeface="Times New Roman" panose="02020603050405020304" pitchFamily="18" charset="0"/>
                  </a:rPr>
                  <a:t>activities</a:t>
                </a:r>
                <a:r>
                  <a:rPr lang="fr-FR" sz="1400" i="1" kern="0" dirty="0">
                    <a:solidFill>
                      <a:schemeClr val="accent3"/>
                    </a:solidFill>
                    <a:latin typeface="Times New Roman" panose="02020603050405020304" pitchFamily="18" charset="0"/>
                    <a:cs typeface="Times New Roman" panose="02020603050405020304" pitchFamily="18" charset="0"/>
                  </a:rPr>
                  <a:t>, </a:t>
                </a:r>
                <a:r>
                  <a:rPr lang="fr-FR" sz="1400" i="1" kern="0" dirty="0" err="1">
                    <a:solidFill>
                      <a:schemeClr val="accent3"/>
                    </a:solidFill>
                    <a:latin typeface="Times New Roman" panose="02020603050405020304" pitchFamily="18" charset="0"/>
                    <a:cs typeface="Times New Roman" panose="02020603050405020304" pitchFamily="18" charset="0"/>
                  </a:rPr>
                  <a:t>load</a:t>
                </a:r>
                <a:r>
                  <a:rPr lang="fr-FR" sz="1400" i="1" kern="0" dirty="0">
                    <a:solidFill>
                      <a:schemeClr val="accent3"/>
                    </a:solidFill>
                    <a:latin typeface="Times New Roman" panose="02020603050405020304" pitchFamily="18" charset="0"/>
                    <a:cs typeface="Times New Roman" panose="02020603050405020304" pitchFamily="18" charset="0"/>
                  </a:rPr>
                  <a:t> new graph</a:t>
                </a:r>
              </a:p>
            </p:txBody>
          </p:sp>
        </mc:Choice>
        <mc:Fallback xmlns="">
          <p:sp>
            <p:nvSpPr>
              <p:cNvPr id="10" name="Rectangle 9"/>
              <p:cNvSpPr>
                <a:spLocks noRot="1" noChangeAspect="1" noMove="1" noResize="1" noEditPoints="1" noAdjustHandles="1" noChangeArrowheads="1" noChangeShapeType="1" noTextEdit="1"/>
              </p:cNvSpPr>
              <p:nvPr/>
            </p:nvSpPr>
            <p:spPr>
              <a:xfrm>
                <a:off x="395536" y="1681256"/>
                <a:ext cx="3888433" cy="4484048"/>
              </a:xfrm>
              <a:prstGeom prst="rect">
                <a:avLst/>
              </a:prstGeom>
              <a:blipFill rotWithShape="1">
                <a:blip r:embed="rId2"/>
                <a:stretch>
                  <a:fillRect l="-940" t="-408" b="-544"/>
                </a:stretch>
              </a:blipFill>
            </p:spPr>
            <p:txBody>
              <a:bodyPr/>
              <a:lstStyle/>
              <a:p>
                <a:r>
                  <a:rPr lang="fr-FR">
                    <a:noFill/>
                  </a:rPr>
                  <a:t> </a:t>
                </a:r>
              </a:p>
            </p:txBody>
          </p:sp>
        </mc:Fallback>
      </mc:AlternateContent>
      <p:sp>
        <p:nvSpPr>
          <p:cNvPr id="11" name="Rectangle 10"/>
          <p:cNvSpPr/>
          <p:nvPr/>
        </p:nvSpPr>
        <p:spPr>
          <a:xfrm>
            <a:off x="1376772" y="6239053"/>
            <a:ext cx="6795628"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Raynal</a:t>
            </a:r>
            <a:r>
              <a:rPr lang="en-US" sz="1200" dirty="0">
                <a:solidFill>
                  <a:schemeClr val="bg1"/>
                </a:solidFill>
              </a:rPr>
              <a:t>, H., &amp; </a:t>
            </a:r>
            <a:r>
              <a:rPr lang="en-US" sz="1200" dirty="0" err="1">
                <a:solidFill>
                  <a:schemeClr val="bg1"/>
                </a:solidFill>
              </a:rPr>
              <a:t>Bergez</a:t>
            </a:r>
            <a:r>
              <a:rPr lang="en-US" sz="1200" dirty="0">
                <a:solidFill>
                  <a:schemeClr val="bg1"/>
                </a:solidFill>
              </a:rPr>
              <a:t>, J. E. (2016). Adaptive and dynamic decision-making processes: A conceptual model of production systems on Indian farms. </a:t>
            </a:r>
            <a:r>
              <a:rPr lang="en-US" sz="1200" i="1" dirty="0">
                <a:solidFill>
                  <a:schemeClr val="bg1"/>
                </a:solidFill>
              </a:rPr>
              <a:t>Agricultural Systems</a:t>
            </a:r>
            <a:r>
              <a:rPr lang="en-US" sz="1200" dirty="0">
                <a:solidFill>
                  <a:schemeClr val="bg1"/>
                </a:solidFill>
              </a:rPr>
              <a:t>, </a:t>
            </a:r>
            <a:r>
              <a:rPr lang="en-US" sz="1200" dirty="0" err="1">
                <a:solidFill>
                  <a:schemeClr val="bg1"/>
                </a:solidFill>
              </a:rPr>
              <a:t>doi</a:t>
            </a:r>
            <a:r>
              <a:rPr lang="en-US" sz="1200" dirty="0">
                <a:solidFill>
                  <a:schemeClr val="bg1"/>
                </a:solidFill>
              </a:rPr>
              <a:t> </a:t>
            </a:r>
            <a:r>
              <a:rPr lang="en-US" sz="1200" dirty="0" smtClean="0">
                <a:solidFill>
                  <a:schemeClr val="bg1"/>
                </a:solidFill>
              </a:rPr>
              <a:t>: 10,1016/j.agsy.2016.08.001</a:t>
            </a:r>
            <a:endParaRPr lang="fr-FR" sz="1200" dirty="0">
              <a:solidFill>
                <a:schemeClr val="bg1"/>
              </a:solidFill>
            </a:endParaRPr>
          </a:p>
        </p:txBody>
      </p:sp>
      <p:sp>
        <p:nvSpPr>
          <p:cNvPr id="4" name="Rectangle 3"/>
          <p:cNvSpPr/>
          <p:nvPr/>
        </p:nvSpPr>
        <p:spPr>
          <a:xfrm>
            <a:off x="611560" y="1088233"/>
            <a:ext cx="2020490" cy="369332"/>
          </a:xfrm>
          <a:prstGeom prst="rect">
            <a:avLst/>
          </a:prstGeom>
        </p:spPr>
        <p:txBody>
          <a:bodyPr wrap="none">
            <a:spAutoFit/>
          </a:bodyPr>
          <a:lstStyle/>
          <a:p>
            <a:r>
              <a:rPr lang="en-US" b="1" u="sng" dirty="0" smtClean="0"/>
              <a:t>EXEMPLE: SOWING</a:t>
            </a:r>
            <a:endParaRPr lang="en-US" b="1" u="sng"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510" y="692696"/>
            <a:ext cx="2189717" cy="140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512929" y="925739"/>
            <a:ext cx="678150" cy="322410"/>
          </a:xfrm>
          <a:prstGeom prst="rect">
            <a:avLst/>
          </a:prstGeom>
          <a:noFill/>
          <a:ln w="38100">
            <a:solidFill>
              <a:srgbClr val="6EA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31356" y="1103065"/>
            <a:ext cx="499690" cy="29016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156176" y="1701482"/>
            <a:ext cx="1034903" cy="3018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5580112" y="925739"/>
            <a:ext cx="854571" cy="31518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212148" y="944891"/>
            <a:ext cx="312180" cy="75659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2" name="Rectangle 21"/>
              <p:cNvSpPr/>
              <p:nvPr/>
            </p:nvSpPr>
            <p:spPr>
              <a:xfrm>
                <a:off x="4658469" y="2420888"/>
                <a:ext cx="3672408" cy="3703963"/>
              </a:xfrm>
              <a:prstGeom prst="rect">
                <a:avLst/>
              </a:prstGeom>
            </p:spPr>
            <p:txBody>
              <a:bodyPr wrap="square">
                <a:spAutoFit/>
              </a:bodyPr>
              <a:lstStyle/>
              <a:p>
                <a:pPr lvl="0" fontAlgn="base">
                  <a:spcBef>
                    <a:spcPct val="20000"/>
                  </a:spcBef>
                  <a:spcAft>
                    <a:spcPct val="0"/>
                  </a:spcAft>
                  <a:buClr>
                    <a:srgbClr val="003366"/>
                  </a:buClr>
                  <a:buSzPct val="75000"/>
                </a:pPr>
                <a:r>
                  <a:rPr lang="fr-FR" sz="1600" b="1" i="1" kern="0" dirty="0" smtClean="0">
                    <a:solidFill>
                      <a:srgbClr val="6EA92D"/>
                    </a:solidFill>
                    <a:latin typeface="Times New Roman" panose="02020603050405020304" pitchFamily="18" charset="0"/>
                    <a:cs typeface="Times New Roman" panose="02020603050405020304" pitchFamily="18" charset="0"/>
                  </a:rPr>
                  <a:t>Activity</a:t>
                </a:r>
                <a:r>
                  <a:rPr lang="fr-FR" sz="1600" i="1" kern="0" dirty="0" smtClean="0">
                    <a:solidFill>
                      <a:srgbClr val="6EA92D"/>
                    </a:solidFill>
                    <a:latin typeface="Times New Roman" panose="02020603050405020304" pitchFamily="18" charset="0"/>
                    <a:cs typeface="Times New Roman" panose="02020603050405020304" pitchFamily="18" charset="0"/>
                  </a:rPr>
                  <a:t> </a:t>
                </a:r>
                <a:r>
                  <a:rPr lang="fr-FR" sz="1400" i="1" kern="0" dirty="0">
                    <a:solidFill>
                      <a:srgbClr val="6EA92D"/>
                    </a:solidFill>
                    <a:latin typeface="Times New Roman" panose="02020603050405020304" pitchFamily="18" charset="0"/>
                    <a:cs typeface="Times New Roman" panose="02020603050405020304" pitchFamily="18" charset="0"/>
                  </a:rPr>
                  <a:t>= germination  check</a:t>
                </a:r>
              </a:p>
              <a:p>
                <a:pPr lvl="0" fontAlgn="base">
                  <a:spcBef>
                    <a:spcPct val="20000"/>
                  </a:spcBef>
                  <a:spcAft>
                    <a:spcPct val="0"/>
                  </a:spcAft>
                  <a:buClr>
                    <a:srgbClr val="003366"/>
                  </a:buClr>
                  <a:buSzPct val="75000"/>
                </a:pPr>
                <a:r>
                  <a:rPr lang="fr-FR" sz="1600" b="1" i="1" kern="0" dirty="0">
                    <a:solidFill>
                      <a:srgbClr val="6EA92D"/>
                    </a:solidFill>
                    <a:latin typeface="Times New Roman" panose="02020603050405020304" pitchFamily="18" charset="0"/>
                    <a:cs typeface="Times New Roman" panose="02020603050405020304" pitchFamily="18" charset="0"/>
                  </a:rPr>
                  <a:t>State</a:t>
                </a:r>
                <a:r>
                  <a:rPr lang="fr-FR" sz="1600" i="1" kern="0" dirty="0">
                    <a:solidFill>
                      <a:srgbClr val="6EA92D"/>
                    </a:solidFill>
                    <a:latin typeface="Times New Roman" panose="02020603050405020304" pitchFamily="18" charset="0"/>
                    <a:cs typeface="Times New Roman" panose="02020603050405020304" pitchFamily="18" charset="0"/>
                  </a:rPr>
                  <a:t> </a:t>
                </a:r>
                <a:r>
                  <a:rPr lang="fr-FR" sz="1400" i="1" kern="0" dirty="0">
                    <a:solidFill>
                      <a:srgbClr val="6EA92D"/>
                    </a:solidFill>
                    <a:latin typeface="Times New Roman" panose="02020603050405020304" pitchFamily="18" charset="0"/>
                    <a:cs typeface="Times New Roman" panose="02020603050405020304" pitchFamily="18" charset="0"/>
                  </a:rPr>
                  <a:t>= </a:t>
                </a:r>
                <a:r>
                  <a:rPr lang="fr-FR" sz="1400" i="1" kern="0" dirty="0" err="1">
                    <a:solidFill>
                      <a:srgbClr val="6EA92D"/>
                    </a:solidFill>
                    <a:latin typeface="Times New Roman" panose="02020603050405020304" pitchFamily="18" charset="0"/>
                    <a:cs typeface="Times New Roman" panose="02020603050405020304" pitchFamily="18" charset="0"/>
                  </a:rPr>
                  <a:t>wait</a:t>
                </a:r>
                <a:endParaRPr lang="fr-FR" sz="1400" i="1" kern="0" dirty="0">
                  <a:solidFill>
                    <a:srgbClr val="6EA92D"/>
                  </a:solidFill>
                  <a:latin typeface="Times New Roman" panose="02020603050405020304" pitchFamily="18" charset="0"/>
                  <a:cs typeface="Times New Roman" panose="02020603050405020304" pitchFamily="18" charset="0"/>
                </a:endParaRPr>
              </a:p>
              <a:p>
                <a:pPr lvl="0" fontAlgn="base">
                  <a:spcBef>
                    <a:spcPct val="20000"/>
                  </a:spcBef>
                  <a:spcAft>
                    <a:spcPct val="0"/>
                  </a:spcAft>
                  <a:buClr>
                    <a:srgbClr val="003366"/>
                  </a:buClr>
                  <a:buSzPct val="75000"/>
                </a:pPr>
                <a:r>
                  <a:rPr lang="fr-FR" sz="1600" b="1" i="1" kern="0" dirty="0" err="1">
                    <a:solidFill>
                      <a:srgbClr val="6EA92D"/>
                    </a:solidFill>
                    <a:latin typeface="Times New Roman" panose="02020603050405020304" pitchFamily="18" charset="0"/>
                    <a:cs typeface="Times New Roman" panose="02020603050405020304" pitchFamily="18" charset="0"/>
                  </a:rPr>
                  <a:t>Earliest</a:t>
                </a:r>
                <a:r>
                  <a:rPr lang="fr-FR" sz="1600" b="1" i="1" kern="0" dirty="0">
                    <a:solidFill>
                      <a:srgbClr val="6EA92D"/>
                    </a:solidFill>
                    <a:latin typeface="Times New Roman" panose="02020603050405020304" pitchFamily="18" charset="0"/>
                    <a:cs typeface="Times New Roman" panose="02020603050405020304" pitchFamily="18" charset="0"/>
                  </a:rPr>
                  <a:t> </a:t>
                </a:r>
                <a:r>
                  <a:rPr lang="fr-FR" sz="1600" b="1" i="1" kern="0" dirty="0" err="1">
                    <a:solidFill>
                      <a:srgbClr val="6EA92D"/>
                    </a:solidFill>
                    <a:latin typeface="Times New Roman" panose="02020603050405020304" pitchFamily="18" charset="0"/>
                    <a:cs typeface="Times New Roman" panose="02020603050405020304" pitchFamily="18" charset="0"/>
                  </a:rPr>
                  <a:t>beginning</a:t>
                </a:r>
                <a:r>
                  <a:rPr lang="fr-FR" sz="1600" b="1" i="1" kern="0" dirty="0">
                    <a:solidFill>
                      <a:srgbClr val="6EA92D"/>
                    </a:solidFill>
                    <a:latin typeface="Times New Roman" panose="02020603050405020304" pitchFamily="18" charset="0"/>
                    <a:cs typeface="Times New Roman" panose="02020603050405020304" pitchFamily="18" charset="0"/>
                  </a:rPr>
                  <a:t> date </a:t>
                </a:r>
                <a:r>
                  <a:rPr lang="fr-FR" sz="1600" i="1" kern="0" dirty="0">
                    <a:solidFill>
                      <a:srgbClr val="6EA92D"/>
                    </a:solidFill>
                    <a:latin typeface="Times New Roman" panose="02020603050405020304" pitchFamily="18" charset="0"/>
                    <a:cs typeface="Times New Roman" panose="02020603050405020304" pitchFamily="18" charset="0"/>
                  </a:rPr>
                  <a:t>= </a:t>
                </a:r>
                <a:r>
                  <a:rPr lang="fr-FR" sz="1400" i="1" kern="0" dirty="0">
                    <a:solidFill>
                      <a:srgbClr val="6EA92D"/>
                    </a:solidFill>
                    <a:latin typeface="Times New Roman" panose="02020603050405020304" pitchFamily="18" charset="0"/>
                    <a:cs typeface="Times New Roman" panose="02020603050405020304" pitchFamily="18" charset="0"/>
                  </a:rPr>
                  <a:t>April 18th</a:t>
                </a:r>
              </a:p>
              <a:p>
                <a:pPr lvl="0" fontAlgn="base">
                  <a:spcBef>
                    <a:spcPct val="20000"/>
                  </a:spcBef>
                  <a:spcAft>
                    <a:spcPct val="0"/>
                  </a:spcAft>
                  <a:buClr>
                    <a:srgbClr val="003366"/>
                  </a:buClr>
                  <a:buSzPct val="75000"/>
                </a:pPr>
                <a:r>
                  <a:rPr lang="fr-FR" sz="1600" b="1" i="1" kern="0" dirty="0" err="1">
                    <a:solidFill>
                      <a:srgbClr val="6EA92D"/>
                    </a:solidFill>
                    <a:latin typeface="Times New Roman" panose="02020603050405020304" pitchFamily="18" charset="0"/>
                    <a:cs typeface="Times New Roman" panose="02020603050405020304" pitchFamily="18" charset="0"/>
                  </a:rPr>
                  <a:t>Latest</a:t>
                </a:r>
                <a:r>
                  <a:rPr lang="fr-FR" sz="1600" b="1" i="1" kern="0" dirty="0">
                    <a:solidFill>
                      <a:srgbClr val="6EA92D"/>
                    </a:solidFill>
                    <a:latin typeface="Times New Roman" panose="02020603050405020304" pitchFamily="18" charset="0"/>
                    <a:cs typeface="Times New Roman" panose="02020603050405020304" pitchFamily="18" charset="0"/>
                  </a:rPr>
                  <a:t> </a:t>
                </a:r>
                <a:r>
                  <a:rPr lang="fr-FR" sz="1600" b="1" i="1" kern="0" dirty="0" err="1">
                    <a:solidFill>
                      <a:srgbClr val="6EA92D"/>
                    </a:solidFill>
                    <a:latin typeface="Times New Roman" panose="02020603050405020304" pitchFamily="18" charset="0"/>
                    <a:cs typeface="Times New Roman" panose="02020603050405020304" pitchFamily="18" charset="0"/>
                  </a:rPr>
                  <a:t>beginning</a:t>
                </a:r>
                <a:r>
                  <a:rPr lang="fr-FR" sz="1600" b="1" i="1" kern="0" dirty="0">
                    <a:solidFill>
                      <a:srgbClr val="6EA92D"/>
                    </a:solidFill>
                    <a:latin typeface="Times New Roman" panose="02020603050405020304" pitchFamily="18" charset="0"/>
                    <a:cs typeface="Times New Roman" panose="02020603050405020304" pitchFamily="18" charset="0"/>
                  </a:rPr>
                  <a:t> date </a:t>
                </a:r>
                <a:r>
                  <a:rPr lang="fr-FR" sz="1400" i="1" kern="0" dirty="0">
                    <a:solidFill>
                      <a:srgbClr val="6EA92D"/>
                    </a:solidFill>
                    <a:latin typeface="Times New Roman" panose="02020603050405020304" pitchFamily="18" charset="0"/>
                    <a:cs typeface="Times New Roman" panose="02020603050405020304" pitchFamily="18" charset="0"/>
                  </a:rPr>
                  <a:t>= </a:t>
                </a:r>
                <a:r>
                  <a:rPr lang="fr-FR" sz="1400" i="1" kern="0" dirty="0" err="1">
                    <a:solidFill>
                      <a:srgbClr val="6EA92D"/>
                    </a:solidFill>
                    <a:latin typeface="Times New Roman" panose="02020603050405020304" pitchFamily="18" charset="0"/>
                    <a:cs typeface="Times New Roman" panose="02020603050405020304" pitchFamily="18" charset="0"/>
                  </a:rPr>
                  <a:t>June</a:t>
                </a:r>
                <a:r>
                  <a:rPr lang="fr-FR" sz="1400" i="1" kern="0" dirty="0">
                    <a:solidFill>
                      <a:srgbClr val="6EA92D"/>
                    </a:solidFill>
                    <a:latin typeface="Times New Roman" panose="02020603050405020304" pitchFamily="18" charset="0"/>
                    <a:cs typeface="Times New Roman" panose="02020603050405020304" pitchFamily="18" charset="0"/>
                  </a:rPr>
                  <a:t> 30th</a:t>
                </a:r>
              </a:p>
              <a:p>
                <a:pPr lvl="0" fontAlgn="base">
                  <a:spcBef>
                    <a:spcPct val="20000"/>
                  </a:spcBef>
                  <a:spcAft>
                    <a:spcPct val="0"/>
                  </a:spcAft>
                  <a:buClr>
                    <a:srgbClr val="003366"/>
                  </a:buClr>
                  <a:buSzPct val="75000"/>
                </a:pPr>
                <a:r>
                  <a:rPr lang="fr-FR" sz="1600" b="1" i="1" kern="0" dirty="0">
                    <a:solidFill>
                      <a:srgbClr val="6EA92D"/>
                    </a:solidFill>
                    <a:latin typeface="Times New Roman" panose="02020603050405020304" pitchFamily="18" charset="0"/>
                    <a:cs typeface="Times New Roman" panose="02020603050405020304" pitchFamily="18" charset="0"/>
                  </a:rPr>
                  <a:t>Optimal </a:t>
                </a:r>
                <a:r>
                  <a:rPr lang="fr-FR" sz="1600" b="1" i="1" kern="0" dirty="0" err="1">
                    <a:solidFill>
                      <a:srgbClr val="6EA92D"/>
                    </a:solidFill>
                    <a:latin typeface="Times New Roman" panose="02020603050405020304" pitchFamily="18" charset="0"/>
                    <a:cs typeface="Times New Roman" panose="02020603050405020304" pitchFamily="18" charset="0"/>
                  </a:rPr>
                  <a:t>rule</a:t>
                </a:r>
                <a:r>
                  <a:rPr lang="fr-FR" sz="1600" b="1" i="1" kern="0" dirty="0">
                    <a:solidFill>
                      <a:srgbClr val="6EA92D"/>
                    </a:solidFill>
                    <a:latin typeface="Times New Roman" panose="02020603050405020304" pitchFamily="18" charset="0"/>
                    <a:cs typeface="Times New Roman" panose="02020603050405020304" pitchFamily="18" charset="0"/>
                  </a:rPr>
                  <a:t>:</a:t>
                </a:r>
              </a:p>
              <a:p>
                <a:pPr marL="400050" lvl="1" fontAlgn="base">
                  <a:spcBef>
                    <a:spcPct val="20000"/>
                  </a:spcBef>
                  <a:spcAft>
                    <a:spcPct val="0"/>
                  </a:spcAft>
                  <a:buClr>
                    <a:srgbClr val="003366"/>
                  </a:buClr>
                  <a:buSzPct val="75000"/>
                </a:pPr>
                <a:r>
                  <a:rPr lang="fr-FR" sz="1400" i="1" kern="0" dirty="0">
                    <a:solidFill>
                      <a:srgbClr val="6EA92D"/>
                    </a:solidFill>
                    <a:latin typeface="Times New Roman" panose="02020603050405020304" pitchFamily="18" charset="0"/>
                    <a:cs typeface="Times New Roman" panose="02020603050405020304" pitchFamily="18" charset="0"/>
                  </a:rPr>
                  <a:t>Minimal </a:t>
                </a:r>
                <a:r>
                  <a:rPr lang="fr-FR" sz="1400" i="1" kern="0" dirty="0" err="1">
                    <a:solidFill>
                      <a:srgbClr val="6EA92D"/>
                    </a:solidFill>
                    <a:latin typeface="Times New Roman" panose="02020603050405020304" pitchFamily="18" charset="0"/>
                    <a:cs typeface="Times New Roman" panose="02020603050405020304" pitchFamily="18" charset="0"/>
                  </a:rPr>
                  <a:t>crop</a:t>
                </a:r>
                <a:r>
                  <a:rPr lang="fr-FR" sz="1400" i="1" kern="0" dirty="0">
                    <a:solidFill>
                      <a:srgbClr val="6EA92D"/>
                    </a:solidFill>
                    <a:latin typeface="Times New Roman" panose="02020603050405020304" pitchFamily="18" charset="0"/>
                    <a:cs typeface="Times New Roman" panose="02020603050405020304" pitchFamily="18" charset="0"/>
                  </a:rPr>
                  <a:t> stage = </a:t>
                </a:r>
                <a:r>
                  <a:rPr lang="fr-FR" sz="1400" i="1" kern="0" dirty="0" err="1">
                    <a:solidFill>
                      <a:srgbClr val="6EA92D"/>
                    </a:solidFill>
                    <a:latin typeface="Times New Roman" panose="02020603050405020304" pitchFamily="18" charset="0"/>
                    <a:cs typeface="Times New Roman" panose="02020603050405020304" pitchFamily="18" charset="0"/>
                  </a:rPr>
                  <a:t>sowing</a:t>
                </a:r>
                <a:r>
                  <a:rPr lang="fr-FR" sz="1400" i="1" kern="0" dirty="0">
                    <a:solidFill>
                      <a:srgbClr val="6EA92D"/>
                    </a:solidFill>
                    <a:latin typeface="Times New Roman" panose="02020603050405020304" pitchFamily="18" charset="0"/>
                    <a:cs typeface="Times New Roman" panose="02020603050405020304" pitchFamily="18" charset="0"/>
                  </a:rPr>
                  <a:t> date + 10</a:t>
                </a:r>
              </a:p>
              <a:p>
                <a:pPr marL="400050" lvl="1" fontAlgn="base">
                  <a:spcBef>
                    <a:spcPct val="20000"/>
                  </a:spcBef>
                  <a:spcAft>
                    <a:spcPct val="0"/>
                  </a:spcAft>
                  <a:buClr>
                    <a:srgbClr val="003366"/>
                  </a:buClr>
                  <a:buSzPct val="75000"/>
                </a:pPr>
                <a:r>
                  <a:rPr lang="fr-FR" sz="1400" i="1" kern="0" dirty="0">
                    <a:solidFill>
                      <a:srgbClr val="6EA92D"/>
                    </a:solidFill>
                    <a:latin typeface="Times New Roman" panose="02020603050405020304" pitchFamily="18" charset="0"/>
                    <a:cs typeface="Times New Roman" panose="02020603050405020304" pitchFamily="18" charset="0"/>
                  </a:rPr>
                  <a:t>Germination rate ≥ 60%</a:t>
                </a:r>
                <a:endParaRPr lang="en-US" sz="1400" i="1" kern="0" dirty="0">
                  <a:solidFill>
                    <a:srgbClr val="6EA92D"/>
                  </a:solidFill>
                  <a:latin typeface="Times New Roman" panose="02020603050405020304" pitchFamily="18" charset="0"/>
                  <a:cs typeface="Times New Roman" panose="02020603050405020304" pitchFamily="18" charset="0"/>
                </a:endParaRPr>
              </a:p>
              <a:p>
                <a:pPr lvl="0" fontAlgn="base">
                  <a:spcBef>
                    <a:spcPct val="20000"/>
                  </a:spcBef>
                  <a:spcAft>
                    <a:spcPct val="0"/>
                  </a:spcAft>
                  <a:buClr>
                    <a:srgbClr val="003366"/>
                  </a:buClr>
                  <a:buSzPct val="75000"/>
                </a:pPr>
                <a:r>
                  <a:rPr lang="en-US" sz="1600" b="1" i="1" kern="0" dirty="0">
                    <a:solidFill>
                      <a:srgbClr val="6EA92D"/>
                    </a:solidFill>
                    <a:latin typeface="Times New Roman" panose="02020603050405020304" pitchFamily="18" charset="0"/>
                    <a:cs typeface="Times New Roman" panose="02020603050405020304" pitchFamily="18" charset="0"/>
                  </a:rPr>
                  <a:t>Relaxed rule:</a:t>
                </a:r>
              </a:p>
              <a:p>
                <a:pPr marL="400050" lvl="1" fontAlgn="base">
                  <a:spcBef>
                    <a:spcPct val="20000"/>
                  </a:spcBef>
                  <a:spcAft>
                    <a:spcPct val="0"/>
                  </a:spcAft>
                  <a:buClr>
                    <a:srgbClr val="003366"/>
                  </a:buClr>
                  <a:buSzPct val="75000"/>
                </a:pPr>
                <a:r>
                  <a:rPr lang="en-US" sz="1400" i="1" kern="0" dirty="0">
                    <a:solidFill>
                      <a:srgbClr val="6EA92D"/>
                    </a:solidFill>
                    <a:latin typeface="Times New Roman" panose="02020603050405020304" pitchFamily="18" charset="0"/>
                    <a:cs typeface="Times New Roman" panose="02020603050405020304" pitchFamily="18" charset="0"/>
                  </a:rPr>
                  <a:t>Relaxed date = June 1</a:t>
                </a:r>
                <a:r>
                  <a:rPr lang="en-US" sz="1400" i="1" kern="0" baseline="30000" dirty="0">
                    <a:solidFill>
                      <a:srgbClr val="6EA92D"/>
                    </a:solidFill>
                    <a:latin typeface="Times New Roman" panose="02020603050405020304" pitchFamily="18" charset="0"/>
                    <a:cs typeface="Times New Roman" panose="02020603050405020304" pitchFamily="18" charset="0"/>
                  </a:rPr>
                  <a:t>st</a:t>
                </a:r>
                <a:endParaRPr lang="en-US" sz="1400" i="1" kern="0" dirty="0">
                  <a:solidFill>
                    <a:srgbClr val="6EA92D"/>
                  </a:solidFill>
                  <a:latin typeface="Times New Roman" panose="02020603050405020304" pitchFamily="18" charset="0"/>
                  <a:cs typeface="Times New Roman" panose="02020603050405020304" pitchFamily="18" charset="0"/>
                </a:endParaRPr>
              </a:p>
              <a:p>
                <a:pPr marL="400050" lvl="1" fontAlgn="base">
                  <a:spcBef>
                    <a:spcPct val="20000"/>
                  </a:spcBef>
                  <a:spcAft>
                    <a:spcPct val="0"/>
                  </a:spcAft>
                  <a:buClr>
                    <a:srgbClr val="003366"/>
                  </a:buClr>
                  <a:buSzPct val="75000"/>
                </a:pPr>
                <a:r>
                  <a:rPr lang="fr-FR" sz="1400" i="1" kern="0" dirty="0">
                    <a:solidFill>
                      <a:srgbClr val="6EA92D"/>
                    </a:solidFill>
                    <a:latin typeface="Times New Roman" panose="02020603050405020304" pitchFamily="18" charset="0"/>
                    <a:cs typeface="Times New Roman" panose="02020603050405020304" pitchFamily="18" charset="0"/>
                  </a:rPr>
                  <a:t>Rainfall </a:t>
                </a:r>
                <a14:m>
                  <m:oMath xmlns:m="http://schemas.openxmlformats.org/officeDocument/2006/math">
                    <m:nary>
                      <m:naryPr>
                        <m:chr m:val="∑"/>
                        <m:limLoc m:val="undOvr"/>
                        <m:ctrlPr>
                          <a:rPr lang="fr-FR" sz="1400" i="1" kern="0">
                            <a:solidFill>
                              <a:srgbClr val="6EA92D"/>
                            </a:solidFill>
                            <a:latin typeface="Cambria Math"/>
                          </a:rPr>
                        </m:ctrlPr>
                      </m:naryPr>
                      <m:sub>
                        <m:r>
                          <a:rPr lang="en-US" sz="1400" i="1" kern="0">
                            <a:solidFill>
                              <a:srgbClr val="6EA92D"/>
                            </a:solidFill>
                            <a:latin typeface="Cambria Math"/>
                          </a:rPr>
                          <m:t>1</m:t>
                        </m:r>
                      </m:sub>
                      <m:sup>
                        <m:r>
                          <a:rPr lang="en-US" sz="1400" i="1" kern="0">
                            <a:solidFill>
                              <a:srgbClr val="6EA92D"/>
                            </a:solidFill>
                            <a:latin typeface="Cambria Math"/>
                          </a:rPr>
                          <m:t>10</m:t>
                        </m:r>
                      </m:sup>
                      <m:e>
                        <m:r>
                          <a:rPr lang="en-US" sz="1400" i="1" kern="0">
                            <a:solidFill>
                              <a:srgbClr val="6EA92D"/>
                            </a:solidFill>
                            <a:latin typeface="Cambria Math"/>
                          </a:rPr>
                          <m:t>𝑃𝑃</m:t>
                        </m:r>
                        <m:d>
                          <m:dPr>
                            <m:ctrlPr>
                              <a:rPr lang="fr-FR" sz="1400" i="1" kern="0">
                                <a:solidFill>
                                  <a:srgbClr val="6EA92D"/>
                                </a:solidFill>
                                <a:latin typeface="Cambria Math"/>
                              </a:rPr>
                            </m:ctrlPr>
                          </m:dPr>
                          <m:e>
                            <m:r>
                              <a:rPr lang="en-US" sz="1400" i="1" kern="0">
                                <a:solidFill>
                                  <a:srgbClr val="6EA92D"/>
                                </a:solidFill>
                                <a:latin typeface="Cambria Math"/>
                              </a:rPr>
                              <m:t>𝑑𝑎𝑦</m:t>
                            </m:r>
                            <m:r>
                              <a:rPr lang="en-US" sz="1400" i="1" kern="0">
                                <a:solidFill>
                                  <a:srgbClr val="6EA92D"/>
                                </a:solidFill>
                                <a:latin typeface="Cambria Math"/>
                              </a:rPr>
                              <m:t>−</m:t>
                            </m:r>
                            <m:r>
                              <a:rPr lang="en-US" sz="1400" i="1" kern="0">
                                <a:solidFill>
                                  <a:srgbClr val="6EA92D"/>
                                </a:solidFill>
                                <a:latin typeface="Cambria Math"/>
                              </a:rPr>
                              <m:t>𝑗</m:t>
                            </m:r>
                          </m:e>
                        </m:d>
                        <m:r>
                          <a:rPr lang="en-US" sz="1400" i="1" kern="0">
                            <a:solidFill>
                              <a:srgbClr val="6EA92D"/>
                            </a:solidFill>
                            <a:latin typeface="Cambria Math"/>
                          </a:rPr>
                          <m:t>≥10 </m:t>
                        </m:r>
                        <m:r>
                          <a:rPr lang="en-US" sz="1400" i="1" kern="0">
                            <a:solidFill>
                              <a:srgbClr val="6EA92D"/>
                            </a:solidFill>
                            <a:latin typeface="Cambria Math"/>
                          </a:rPr>
                          <m:t>𝑚𝑚</m:t>
                        </m:r>
                      </m:e>
                    </m:nary>
                  </m:oMath>
                </a14:m>
                <a:r>
                  <a:rPr lang="en-US" sz="1400" i="1" kern="0" dirty="0">
                    <a:solidFill>
                      <a:srgbClr val="6EA92D"/>
                    </a:solidFill>
                    <a:latin typeface="Times New Roman" panose="02020603050405020304" pitchFamily="18" charset="0"/>
                    <a:cs typeface="Times New Roman" panose="02020603050405020304" pitchFamily="18" charset="0"/>
                  </a:rPr>
                  <a:t> </a:t>
                </a:r>
              </a:p>
              <a:p>
                <a:pPr lvl="0" fontAlgn="base">
                  <a:spcBef>
                    <a:spcPct val="20000"/>
                  </a:spcBef>
                  <a:spcAft>
                    <a:spcPct val="0"/>
                  </a:spcAft>
                  <a:buClr>
                    <a:srgbClr val="003366"/>
                  </a:buClr>
                  <a:buSzPct val="75000"/>
                </a:pPr>
                <a:r>
                  <a:rPr lang="fr-FR" sz="1600" b="1" i="1" kern="0" dirty="0" err="1">
                    <a:solidFill>
                      <a:srgbClr val="6EA92D"/>
                    </a:solidFill>
                    <a:latin typeface="Times New Roman" panose="02020603050405020304" pitchFamily="18" charset="0"/>
                    <a:cs typeface="Times New Roman" panose="02020603050405020304" pitchFamily="18" charset="0"/>
                  </a:rPr>
                  <a:t>Precedence</a:t>
                </a:r>
                <a:r>
                  <a:rPr lang="fr-FR" sz="1600" b="1" i="1" kern="0" dirty="0">
                    <a:solidFill>
                      <a:srgbClr val="6EA92D"/>
                    </a:solidFill>
                    <a:latin typeface="Times New Roman" panose="02020603050405020304" pitchFamily="18" charset="0"/>
                    <a:cs typeface="Times New Roman" panose="02020603050405020304" pitchFamily="18" charset="0"/>
                  </a:rPr>
                  <a:t> </a:t>
                </a:r>
                <a:r>
                  <a:rPr lang="fr-FR" sz="1600" b="1" i="1" kern="0" dirty="0" err="1">
                    <a:solidFill>
                      <a:srgbClr val="6EA92D"/>
                    </a:solidFill>
                    <a:latin typeface="Times New Roman" panose="02020603050405020304" pitchFamily="18" charset="0"/>
                    <a:cs typeface="Times New Roman" panose="02020603050405020304" pitchFamily="18" charset="0"/>
                  </a:rPr>
                  <a:t>constraint</a:t>
                </a:r>
                <a:r>
                  <a:rPr lang="fr-FR" sz="1600" b="1" i="1" kern="0" dirty="0">
                    <a:solidFill>
                      <a:srgbClr val="6EA92D"/>
                    </a:solidFill>
                    <a:latin typeface="Times New Roman" panose="02020603050405020304" pitchFamily="18" charset="0"/>
                    <a:cs typeface="Times New Roman" panose="02020603050405020304" pitchFamily="18" charset="0"/>
                  </a:rPr>
                  <a:t> </a:t>
                </a:r>
                <a:r>
                  <a:rPr lang="fr-FR" sz="1400" i="1" kern="0" dirty="0">
                    <a:solidFill>
                      <a:srgbClr val="6EA92D"/>
                    </a:solidFill>
                    <a:latin typeface="Times New Roman" panose="02020603050405020304" pitchFamily="18" charset="0"/>
                    <a:cs typeface="Times New Roman" panose="02020603050405020304" pitchFamily="18" charset="0"/>
                  </a:rPr>
                  <a:t>= FS (</a:t>
                </a:r>
                <a:r>
                  <a:rPr lang="fr-FR" sz="1400" i="1" kern="0" dirty="0" err="1">
                    <a:solidFill>
                      <a:srgbClr val="6EA92D"/>
                    </a:solidFill>
                    <a:latin typeface="Times New Roman" panose="02020603050405020304" pitchFamily="18" charset="0"/>
                    <a:cs typeface="Times New Roman" panose="02020603050405020304" pitchFamily="18" charset="0"/>
                  </a:rPr>
                  <a:t>Sowing</a:t>
                </a:r>
                <a:r>
                  <a:rPr lang="fr-FR" sz="1400" i="1" kern="0" dirty="0">
                    <a:solidFill>
                      <a:srgbClr val="6EA92D"/>
                    </a:solidFill>
                    <a:latin typeface="Times New Roman" panose="02020603050405020304" pitchFamily="18" charset="0"/>
                    <a:cs typeface="Times New Roman" panose="02020603050405020304" pitchFamily="18" charset="0"/>
                  </a:rPr>
                  <a:t>)</a:t>
                </a:r>
              </a:p>
              <a:p>
                <a:pPr lvl="0" fontAlgn="base">
                  <a:spcBef>
                    <a:spcPct val="20000"/>
                  </a:spcBef>
                  <a:spcAft>
                    <a:spcPct val="0"/>
                  </a:spcAft>
                  <a:buClr>
                    <a:srgbClr val="003366"/>
                  </a:buClr>
                  <a:buSzPct val="75000"/>
                </a:pPr>
                <a:r>
                  <a:rPr lang="fr-FR" sz="1600" b="1" i="1" kern="0" dirty="0">
                    <a:solidFill>
                      <a:srgbClr val="6EA92D"/>
                    </a:solidFill>
                    <a:latin typeface="Times New Roman" panose="02020603050405020304" pitchFamily="18" charset="0"/>
                    <a:cs typeface="Times New Roman" panose="02020603050405020304" pitchFamily="18" charset="0"/>
                  </a:rPr>
                  <a:t>Output </a:t>
                </a:r>
                <a:r>
                  <a:rPr lang="fr-FR" sz="1600" b="1" i="1" kern="0" dirty="0" err="1">
                    <a:solidFill>
                      <a:srgbClr val="6EA92D"/>
                    </a:solidFill>
                    <a:latin typeface="Times New Roman" panose="02020603050405020304" pitchFamily="18" charset="0"/>
                    <a:cs typeface="Times New Roman" panose="02020603050405020304" pitchFamily="18" charset="0"/>
                  </a:rPr>
                  <a:t>function</a:t>
                </a:r>
                <a:r>
                  <a:rPr lang="fr-FR" sz="1600" b="1" i="1" kern="0" dirty="0">
                    <a:solidFill>
                      <a:srgbClr val="6EA92D"/>
                    </a:solidFill>
                    <a:latin typeface="Times New Roman" panose="02020603050405020304" pitchFamily="18" charset="0"/>
                    <a:cs typeface="Times New Roman" panose="02020603050405020304" pitchFamily="18" charset="0"/>
                  </a:rPr>
                  <a:t>:</a:t>
                </a:r>
              </a:p>
              <a:p>
                <a:pPr marL="400050" lvl="1" fontAlgn="base">
                  <a:spcBef>
                    <a:spcPct val="20000"/>
                  </a:spcBef>
                  <a:spcAft>
                    <a:spcPct val="0"/>
                  </a:spcAft>
                  <a:buClr>
                    <a:srgbClr val="003366"/>
                  </a:buClr>
                  <a:buSzPct val="75000"/>
                </a:pPr>
                <a:r>
                  <a:rPr lang="fr-FR" sz="1400" i="1" kern="0" dirty="0" err="1">
                    <a:solidFill>
                      <a:srgbClr val="6EA92D"/>
                    </a:solidFill>
                    <a:latin typeface="Times New Roman" panose="02020603050405020304" pitchFamily="18" charset="0"/>
                    <a:cs typeface="Times New Roman" panose="02020603050405020304" pitchFamily="18" charset="0"/>
                  </a:rPr>
                  <a:t>Failure</a:t>
                </a:r>
                <a:r>
                  <a:rPr lang="fr-FR" sz="1400" i="1" kern="0" dirty="0">
                    <a:solidFill>
                      <a:srgbClr val="6EA92D"/>
                    </a:solidFill>
                    <a:latin typeface="Times New Roman" panose="02020603050405020304" pitchFamily="18" charset="0"/>
                    <a:cs typeface="Times New Roman" panose="02020603050405020304" pitchFamily="18" charset="0"/>
                  </a:rPr>
                  <a:t>: </a:t>
                </a:r>
                <a:r>
                  <a:rPr lang="fr-FR" sz="1400" i="1" kern="0" dirty="0" err="1">
                    <a:solidFill>
                      <a:srgbClr val="6EA92D"/>
                    </a:solidFill>
                    <a:latin typeface="Times New Roman" panose="02020603050405020304" pitchFamily="18" charset="0"/>
                    <a:cs typeface="Times New Roman" panose="02020603050405020304" pitchFamily="18" charset="0"/>
                  </a:rPr>
                  <a:t>fail</a:t>
                </a:r>
                <a:r>
                  <a:rPr lang="fr-FR" sz="1400" i="1" kern="0" dirty="0">
                    <a:solidFill>
                      <a:srgbClr val="6EA92D"/>
                    </a:solidFill>
                    <a:latin typeface="Times New Roman" panose="02020603050405020304" pitchFamily="18" charset="0"/>
                    <a:cs typeface="Times New Roman" panose="02020603050405020304" pitchFamily="18" charset="0"/>
                  </a:rPr>
                  <a:t> all </a:t>
                </a:r>
                <a:r>
                  <a:rPr lang="fr-FR" sz="1400" i="1" kern="0" dirty="0" err="1">
                    <a:solidFill>
                      <a:srgbClr val="6EA92D"/>
                    </a:solidFill>
                    <a:latin typeface="Times New Roman" panose="02020603050405020304" pitchFamily="18" charset="0"/>
                    <a:cs typeface="Times New Roman" panose="02020603050405020304" pitchFamily="18" charset="0"/>
                  </a:rPr>
                  <a:t>activities</a:t>
                </a:r>
                <a:r>
                  <a:rPr lang="fr-FR" sz="1400" i="1" kern="0" dirty="0">
                    <a:solidFill>
                      <a:srgbClr val="6EA92D"/>
                    </a:solidFill>
                    <a:latin typeface="Times New Roman" panose="02020603050405020304" pitchFamily="18" charset="0"/>
                    <a:cs typeface="Times New Roman" panose="02020603050405020304" pitchFamily="18" charset="0"/>
                  </a:rPr>
                  <a:t>, </a:t>
                </a:r>
                <a:r>
                  <a:rPr lang="fr-FR" sz="1400" i="1" kern="0" dirty="0" err="1">
                    <a:solidFill>
                      <a:srgbClr val="6EA92D"/>
                    </a:solidFill>
                    <a:latin typeface="Times New Roman" panose="02020603050405020304" pitchFamily="18" charset="0"/>
                    <a:cs typeface="Times New Roman" panose="02020603050405020304" pitchFamily="18" charset="0"/>
                  </a:rPr>
                  <a:t>load</a:t>
                </a:r>
                <a:r>
                  <a:rPr lang="fr-FR" sz="1400" i="1" kern="0" dirty="0">
                    <a:solidFill>
                      <a:srgbClr val="6EA92D"/>
                    </a:solidFill>
                    <a:latin typeface="Times New Roman" panose="02020603050405020304" pitchFamily="18" charset="0"/>
                    <a:cs typeface="Times New Roman" panose="02020603050405020304" pitchFamily="18" charset="0"/>
                  </a:rPr>
                  <a:t> new graph</a:t>
                </a:r>
              </a:p>
            </p:txBody>
          </p:sp>
        </mc:Choice>
        <mc:Fallback xmlns="">
          <p:sp>
            <p:nvSpPr>
              <p:cNvPr id="22" name="Rectangle 21"/>
              <p:cNvSpPr>
                <a:spLocks noRot="1" noChangeAspect="1" noMove="1" noResize="1" noEditPoints="1" noAdjustHandles="1" noChangeArrowheads="1" noChangeShapeType="1" noTextEdit="1"/>
              </p:cNvSpPr>
              <p:nvPr/>
            </p:nvSpPr>
            <p:spPr>
              <a:xfrm>
                <a:off x="4658469" y="2420888"/>
                <a:ext cx="3672408" cy="3703963"/>
              </a:xfrm>
              <a:prstGeom prst="rect">
                <a:avLst/>
              </a:prstGeom>
              <a:blipFill rotWithShape="1">
                <a:blip r:embed="rId4"/>
                <a:stretch>
                  <a:fillRect l="-829" t="-493" b="-658"/>
                </a:stretch>
              </a:blipFill>
            </p:spPr>
            <p:txBody>
              <a:bodyPr/>
              <a:lstStyle/>
              <a:p>
                <a:r>
                  <a:rPr lang="fr-FR">
                    <a:noFill/>
                  </a:rPr>
                  <a:t> </a:t>
                </a:r>
              </a:p>
            </p:txBody>
          </p:sp>
        </mc:Fallback>
      </mc:AlternateContent>
      <p:sp>
        <p:nvSpPr>
          <p:cNvPr id="24" name="Rectangle 23"/>
          <p:cNvSpPr/>
          <p:nvPr/>
        </p:nvSpPr>
        <p:spPr>
          <a:xfrm>
            <a:off x="4658469" y="2132856"/>
            <a:ext cx="3274679" cy="369332"/>
          </a:xfrm>
          <a:prstGeom prst="rect">
            <a:avLst/>
          </a:prstGeom>
        </p:spPr>
        <p:txBody>
          <a:bodyPr wrap="none">
            <a:spAutoFit/>
          </a:bodyPr>
          <a:lstStyle/>
          <a:p>
            <a:r>
              <a:rPr lang="en-US" b="1" u="sng" dirty="0" smtClean="0"/>
              <a:t>EXEMPLE: CHECK GERMINATION</a:t>
            </a:r>
            <a:endParaRPr lang="en-US" b="1" u="sng" dirty="0"/>
          </a:p>
        </p:txBody>
      </p:sp>
      <p:sp>
        <p:nvSpPr>
          <p:cNvPr id="25" name="Rectangle 24"/>
          <p:cNvSpPr/>
          <p:nvPr/>
        </p:nvSpPr>
        <p:spPr>
          <a:xfrm>
            <a:off x="0" y="0"/>
            <a:ext cx="9144000" cy="830997"/>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Management model: Operational decision</a:t>
            </a:r>
            <a:endParaRPr lang="fr-FR" sz="3200"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3798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5" name="ZoneTexte 4"/>
          <p:cNvSpPr txBox="1"/>
          <p:nvPr/>
        </p:nvSpPr>
        <p:spPr>
          <a:xfrm>
            <a:off x="611560" y="1151581"/>
            <a:ext cx="7704856" cy="3416320"/>
          </a:xfrm>
          <a:prstGeom prst="rect">
            <a:avLst/>
          </a:prstGeom>
          <a:noFill/>
        </p:spPr>
        <p:txBody>
          <a:bodyPr wrap="square" rtlCol="0">
            <a:spAutoFit/>
          </a:bodyPr>
          <a:lstStyle/>
          <a:p>
            <a:r>
              <a:rPr lang="en-US" u="sng" dirty="0" smtClean="0"/>
              <a:t>Definition - conditional/discrete/returnable resources: </a:t>
            </a:r>
          </a:p>
          <a:p>
            <a:pPr marL="285750" indent="-285750">
              <a:buFont typeface="Arial" panose="020B0604020202020204" pitchFamily="34" charset="0"/>
              <a:buChar char="•"/>
            </a:pPr>
            <a:r>
              <a:rPr lang="en-US" dirty="0" smtClean="0"/>
              <a:t>crucial </a:t>
            </a:r>
            <a:r>
              <a:rPr lang="en-US" dirty="0"/>
              <a:t>to execute an operation </a:t>
            </a:r>
          </a:p>
          <a:p>
            <a:pPr marL="285750" indent="-285750">
              <a:buFont typeface="Arial" panose="020B0604020202020204" pitchFamily="34" charset="0"/>
              <a:buChar char="•"/>
            </a:pPr>
            <a:r>
              <a:rPr lang="en-US" dirty="0" smtClean="0"/>
              <a:t>can </a:t>
            </a:r>
            <a:r>
              <a:rPr lang="en-US" dirty="0"/>
              <a:t>be mobilized by an </a:t>
            </a:r>
            <a:r>
              <a:rPr lang="en-US" dirty="0" smtClean="0"/>
              <a:t>activity </a:t>
            </a:r>
            <a:r>
              <a:rPr lang="en-US" dirty="0"/>
              <a:t>and then relaxed </a:t>
            </a:r>
            <a:endParaRPr lang="en-US" dirty="0" smtClean="0"/>
          </a:p>
          <a:p>
            <a:pPr marL="285750" indent="-285750">
              <a:buFont typeface="Arial" panose="020B0604020202020204" pitchFamily="34" charset="0"/>
              <a:buChar char="•"/>
            </a:pPr>
            <a:r>
              <a:rPr lang="en-US" dirty="0" smtClean="0"/>
              <a:t>(</a:t>
            </a:r>
            <a:r>
              <a:rPr lang="en-US" dirty="0"/>
              <a:t>e.g. labor, tractor</a:t>
            </a:r>
            <a:r>
              <a:rPr lang="en-US" dirty="0" smtClean="0"/>
              <a:t>)</a:t>
            </a:r>
          </a:p>
          <a:p>
            <a:pPr marL="285750" indent="-285750">
              <a:buFont typeface="Arial" panose="020B0604020202020204" pitchFamily="34" charset="0"/>
              <a:buChar char="•"/>
            </a:pPr>
            <a:endParaRPr lang="fr-FR" u="sng" dirty="0" smtClean="0"/>
          </a:p>
          <a:p>
            <a:r>
              <a:rPr lang="en-US" u="sng" dirty="0" smtClean="0"/>
              <a:t>Resource manager:</a:t>
            </a:r>
          </a:p>
          <a:p>
            <a:pPr marL="285750" indent="-285750">
              <a:buFont typeface="Arial" panose="020B0604020202020204" pitchFamily="34" charset="0"/>
              <a:buChar char="•"/>
            </a:pPr>
            <a:r>
              <a:rPr lang="en-US" dirty="0" smtClean="0"/>
              <a:t>extension </a:t>
            </a:r>
            <a:r>
              <a:rPr lang="en-US" dirty="0"/>
              <a:t>to the decision plugin of the RECORD platform </a:t>
            </a:r>
            <a:endParaRPr lang="en-US" dirty="0" smtClean="0"/>
          </a:p>
          <a:p>
            <a:pPr marL="285750" indent="-285750">
              <a:buFont typeface="Arial" panose="020B0604020202020204" pitchFamily="34" charset="0"/>
              <a:buChar char="•"/>
            </a:pPr>
            <a:r>
              <a:rPr lang="en-US" dirty="0" smtClean="0"/>
              <a:t>resources </a:t>
            </a:r>
            <a:r>
              <a:rPr lang="en-US" dirty="0"/>
              <a:t>defined and structured by categories within the knowledge </a:t>
            </a:r>
            <a:r>
              <a:rPr lang="en-US" dirty="0" smtClean="0"/>
              <a:t>base</a:t>
            </a:r>
          </a:p>
          <a:p>
            <a:pPr marL="285750" indent="-285750">
              <a:buFont typeface="Arial" panose="020B0604020202020204" pitchFamily="34" charset="0"/>
              <a:buChar char="•"/>
            </a:pPr>
            <a:r>
              <a:rPr lang="en-US" dirty="0" smtClean="0"/>
              <a:t>resource </a:t>
            </a:r>
            <a:r>
              <a:rPr lang="en-US" dirty="0"/>
              <a:t>constraints </a:t>
            </a:r>
            <a:r>
              <a:rPr lang="en-US" dirty="0" smtClean="0"/>
              <a:t>declared in </a:t>
            </a:r>
            <a:r>
              <a:rPr lang="en-US" dirty="0"/>
              <a:t>the plan of </a:t>
            </a:r>
            <a:r>
              <a:rPr lang="en-US" dirty="0" smtClean="0"/>
              <a:t>activities (</a:t>
            </a:r>
            <a:r>
              <a:rPr lang="en-US" dirty="0"/>
              <a:t>needed quantity, possible alternatives and </a:t>
            </a:r>
            <a:r>
              <a:rPr lang="en-US" dirty="0" smtClean="0"/>
              <a:t>priorities)</a:t>
            </a:r>
          </a:p>
          <a:p>
            <a:pPr marL="285750" indent="-285750">
              <a:buFont typeface="Arial" panose="020B0604020202020204" pitchFamily="34" charset="0"/>
              <a:buChar char="•"/>
            </a:pPr>
            <a:r>
              <a:rPr lang="en-US" dirty="0" smtClean="0"/>
              <a:t>during </a:t>
            </a:r>
            <a:r>
              <a:rPr lang="en-US" dirty="0"/>
              <a:t>simulation, the resource allocation is sequentially managed depending on resource availability and </a:t>
            </a:r>
            <a:r>
              <a:rPr lang="en-US" dirty="0" smtClean="0"/>
              <a:t>activity priorities </a:t>
            </a:r>
            <a:endParaRPr lang="fr-FR" dirty="0"/>
          </a:p>
        </p:txBody>
      </p:sp>
      <p:sp>
        <p:nvSpPr>
          <p:cNvPr id="6" name="Rectangle 5"/>
          <p:cNvSpPr/>
          <p:nvPr/>
        </p:nvSpPr>
        <p:spPr>
          <a:xfrm>
            <a:off x="0" y="0"/>
            <a:ext cx="9144000" cy="830997"/>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Management model: Operational decision</a:t>
            </a:r>
            <a:endParaRPr lang="fr-FR" sz="3200" b="1" dirty="0">
              <a:solidFill>
                <a:schemeClr val="accent3"/>
              </a:solidFill>
              <a:effectLst>
                <a:outerShdw blurRad="38100" dist="38100" dir="2700000" algn="tl">
                  <a:srgbClr val="000000">
                    <a:alpha val="43137"/>
                  </a:srgbClr>
                </a:outerShdw>
              </a:effectLst>
            </a:endParaRPr>
          </a:p>
        </p:txBody>
      </p:sp>
      <p:sp>
        <p:nvSpPr>
          <p:cNvPr id="7" name="Rectangle 6"/>
          <p:cNvSpPr/>
          <p:nvPr/>
        </p:nvSpPr>
        <p:spPr>
          <a:xfrm>
            <a:off x="1475656" y="6237312"/>
            <a:ext cx="6795628" cy="646331"/>
          </a:xfrm>
          <a:prstGeom prst="rect">
            <a:avLst/>
          </a:prstGeom>
        </p:spPr>
        <p:txBody>
          <a:bodyPr wrap="square">
            <a:spAutoFit/>
          </a:bodyPr>
          <a:lstStyle/>
          <a:p>
            <a:r>
              <a:rPr lang="en-US" sz="1200" dirty="0">
                <a:solidFill>
                  <a:schemeClr val="bg1"/>
                </a:solidFill>
              </a:rPr>
              <a:t>Robert, M., Thomas, A., </a:t>
            </a:r>
            <a:r>
              <a:rPr lang="en-US" sz="1200" dirty="0" err="1" smtClean="0">
                <a:solidFill>
                  <a:schemeClr val="bg1"/>
                </a:solidFill>
              </a:rPr>
              <a:t>Raynal</a:t>
            </a:r>
            <a:r>
              <a:rPr lang="en-US" sz="1200" dirty="0">
                <a:solidFill>
                  <a:schemeClr val="bg1"/>
                </a:solidFill>
              </a:rPr>
              <a:t>, H</a:t>
            </a:r>
            <a:r>
              <a:rPr lang="en-US" sz="1200" dirty="0" smtClean="0">
                <a:solidFill>
                  <a:schemeClr val="bg1"/>
                </a:solidFill>
              </a:rPr>
              <a:t>., </a:t>
            </a:r>
            <a:r>
              <a:rPr lang="en-US" sz="1200" dirty="0" err="1" smtClean="0">
                <a:solidFill>
                  <a:schemeClr val="bg1"/>
                </a:solidFill>
              </a:rPr>
              <a:t>Casellas</a:t>
            </a:r>
            <a:r>
              <a:rPr lang="en-US" sz="1200" dirty="0" smtClean="0">
                <a:solidFill>
                  <a:schemeClr val="bg1"/>
                </a:solidFill>
              </a:rPr>
              <a:t>, E., </a:t>
            </a:r>
            <a:r>
              <a:rPr lang="en-US" sz="1200" dirty="0" err="1" smtClean="0">
                <a:solidFill>
                  <a:schemeClr val="bg1"/>
                </a:solidFill>
              </a:rPr>
              <a:t>Casel</a:t>
            </a:r>
            <a:r>
              <a:rPr lang="en-US" sz="1200" dirty="0" smtClean="0">
                <a:solidFill>
                  <a:schemeClr val="bg1"/>
                </a:solidFill>
              </a:rPr>
              <a:t>, P., </a:t>
            </a:r>
            <a:r>
              <a:rPr lang="en-US" sz="1200" dirty="0" err="1" smtClean="0">
                <a:solidFill>
                  <a:schemeClr val="bg1"/>
                </a:solidFill>
              </a:rPr>
              <a:t>Chabrier</a:t>
            </a:r>
            <a:r>
              <a:rPr lang="en-US" sz="1200" dirty="0" smtClean="0">
                <a:solidFill>
                  <a:schemeClr val="bg1"/>
                </a:solidFill>
              </a:rPr>
              <a:t>, P., </a:t>
            </a:r>
            <a:r>
              <a:rPr lang="en-US" sz="1200" dirty="0" err="1" smtClean="0">
                <a:solidFill>
                  <a:schemeClr val="bg1"/>
                </a:solidFill>
              </a:rPr>
              <a:t>Joannon</a:t>
            </a:r>
            <a:r>
              <a:rPr lang="en-US" sz="1200" dirty="0" smtClean="0">
                <a:solidFill>
                  <a:schemeClr val="bg1"/>
                </a:solidFill>
              </a:rPr>
              <a:t>, A. </a:t>
            </a:r>
            <a:r>
              <a:rPr lang="en-US" sz="1200" dirty="0">
                <a:solidFill>
                  <a:schemeClr val="bg1"/>
                </a:solidFill>
              </a:rPr>
              <a:t>&amp; </a:t>
            </a:r>
            <a:r>
              <a:rPr lang="en-US" sz="1200" dirty="0" err="1">
                <a:solidFill>
                  <a:schemeClr val="bg1"/>
                </a:solidFill>
              </a:rPr>
              <a:t>Bergez</a:t>
            </a:r>
            <a:r>
              <a:rPr lang="en-US" sz="1200" dirty="0">
                <a:solidFill>
                  <a:schemeClr val="bg1"/>
                </a:solidFill>
              </a:rPr>
              <a:t>, J. E. (2016). NAMASTE: a dynamic model for water management at the farm level integrating strategic, tactic and operational </a:t>
            </a:r>
            <a:r>
              <a:rPr lang="en-US" sz="1200" dirty="0" smtClean="0">
                <a:solidFill>
                  <a:schemeClr val="bg1"/>
                </a:solidFill>
              </a:rPr>
              <a:t>decisions. </a:t>
            </a:r>
            <a:r>
              <a:rPr lang="en-US" sz="1200" i="1" dirty="0" smtClean="0">
                <a:solidFill>
                  <a:schemeClr val="bg1"/>
                </a:solidFill>
              </a:rPr>
              <a:t>Environmental Modelling &amp; Software</a:t>
            </a:r>
            <a:r>
              <a:rPr lang="en-US" sz="1200" dirty="0">
                <a:solidFill>
                  <a:schemeClr val="bg1"/>
                </a:solidFill>
              </a:rPr>
              <a:t> </a:t>
            </a:r>
            <a:r>
              <a:rPr lang="en-US" sz="1200" dirty="0" smtClean="0">
                <a:solidFill>
                  <a:schemeClr val="bg1"/>
                </a:solidFill>
              </a:rPr>
              <a:t>(to be submitted)</a:t>
            </a:r>
            <a:endParaRPr lang="fr-FR" sz="1200" dirty="0">
              <a:solidFill>
                <a:schemeClr val="bg1"/>
              </a:solidFill>
            </a:endParaRPr>
          </a:p>
        </p:txBody>
      </p:sp>
    </p:spTree>
    <p:extLst>
      <p:ext uri="{BB962C8B-B14F-4D97-AF65-F5344CB8AC3E}">
        <p14:creationId xmlns:p14="http://schemas.microsoft.com/office/powerpoint/2010/main" val="275587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6339"/>
            <a:ext cx="9144000" cy="1569660"/>
          </a:xfrm>
          <a:prstGeom prst="rect">
            <a:avLst/>
          </a:prstGeom>
        </p:spPr>
        <p:txBody>
          <a:bodyPr wrap="square">
            <a:spAutoFit/>
          </a:bodyPr>
          <a:lstStyle/>
          <a:p>
            <a:pPr marL="571500" indent="-571500" algn="ctr">
              <a:buFont typeface="+mj-lt"/>
              <a:buAutoNum type="romanUcPeriod" startAt="2"/>
            </a:pPr>
            <a:r>
              <a:rPr lang="en-US" sz="3200" b="1" dirty="0" smtClean="0"/>
              <a:t>Conceive </a:t>
            </a:r>
            <a:r>
              <a:rPr lang="en-US" sz="3200" b="1" dirty="0"/>
              <a:t>a flexible and resilient agricultural production system</a:t>
            </a:r>
            <a:endParaRPr lang="fr-FR" sz="3200" b="1" dirty="0"/>
          </a:p>
          <a:p>
            <a:pPr marL="400050" indent="-400050" algn="ctr">
              <a:buFont typeface="+mj-lt"/>
              <a:buAutoNum type="romanUcPeriod" startAt="2"/>
            </a:pPr>
            <a:endParaRPr lang="fr-FR" sz="3200" dirty="0"/>
          </a:p>
        </p:txBody>
      </p:sp>
    </p:spTree>
    <p:extLst>
      <p:ext uri="{BB962C8B-B14F-4D97-AF65-F5344CB8AC3E}">
        <p14:creationId xmlns:p14="http://schemas.microsoft.com/office/powerpoint/2010/main" val="3457803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30997"/>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METHODOLOGY</a:t>
            </a:r>
            <a:endParaRPr lang="fr-FR" sz="3200" b="1" dirty="0">
              <a:solidFill>
                <a:schemeClr val="accent3"/>
              </a:solidFill>
              <a:effectLst>
                <a:outerShdw blurRad="38100" dist="38100" dir="2700000" algn="tl">
                  <a:srgbClr val="000000">
                    <a:alpha val="43137"/>
                  </a:srgbClr>
                </a:outerShdw>
              </a:effectLst>
            </a:endParaRPr>
          </a:p>
        </p:txBody>
      </p:sp>
      <p:sp>
        <p:nvSpPr>
          <p:cNvPr id="2" name="Rectangle 1"/>
          <p:cNvSpPr/>
          <p:nvPr/>
        </p:nvSpPr>
        <p:spPr>
          <a:xfrm>
            <a:off x="1403648" y="6165304"/>
            <a:ext cx="727280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Dury</a:t>
            </a:r>
            <a:r>
              <a:rPr lang="en-US" sz="1200" dirty="0">
                <a:solidFill>
                  <a:schemeClr val="bg1"/>
                </a:solidFill>
              </a:rPr>
              <a:t>, J., Thomas, A., </a:t>
            </a:r>
            <a:r>
              <a:rPr lang="en-US" sz="1200" dirty="0" err="1">
                <a:solidFill>
                  <a:schemeClr val="bg1"/>
                </a:solidFill>
              </a:rPr>
              <a:t>Therond</a:t>
            </a:r>
            <a:r>
              <a:rPr lang="en-US" sz="1200" dirty="0">
                <a:solidFill>
                  <a:schemeClr val="bg1"/>
                </a:solidFill>
              </a:rPr>
              <a:t>, O.,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Bergez</a:t>
            </a:r>
            <a:r>
              <a:rPr lang="en-US" sz="1200" dirty="0">
                <a:solidFill>
                  <a:schemeClr val="bg1"/>
                </a:solidFill>
              </a:rPr>
              <a:t>, J.E. (2016) CMFDM a methodology to guide the design of a conceptual model of farmers’ decision-making processes, </a:t>
            </a:r>
            <a:r>
              <a:rPr lang="en-US" sz="1200" i="1" dirty="0">
                <a:solidFill>
                  <a:schemeClr val="bg1"/>
                </a:solidFill>
              </a:rPr>
              <a:t>Agricultural Systems</a:t>
            </a:r>
            <a:r>
              <a:rPr lang="en-US" sz="1200" dirty="0">
                <a:solidFill>
                  <a:schemeClr val="bg1"/>
                </a:solidFill>
              </a:rPr>
              <a:t>, Vol. 148, p 86-94, </a:t>
            </a:r>
            <a:r>
              <a:rPr lang="en-US" sz="1200" dirty="0" err="1">
                <a:solidFill>
                  <a:schemeClr val="bg1"/>
                </a:solidFill>
              </a:rPr>
              <a:t>doi</a:t>
            </a:r>
            <a:r>
              <a:rPr lang="en-US" sz="1200" dirty="0">
                <a:solidFill>
                  <a:schemeClr val="bg1"/>
                </a:solidFill>
              </a:rPr>
              <a:t>: 10.1016/j.agsy.2016.07.010</a:t>
            </a:r>
            <a:endParaRPr lang="fr-FR" sz="1200" dirty="0">
              <a:solidFill>
                <a:schemeClr val="bg1"/>
              </a:solidFill>
            </a:endParaRPr>
          </a:p>
        </p:txBody>
      </p:sp>
      <p:pic>
        <p:nvPicPr>
          <p:cNvPr id="8" name="Image 7"/>
          <p:cNvPicPr/>
          <p:nvPr/>
        </p:nvPicPr>
        <p:blipFill>
          <a:blip r:embed="rId3">
            <a:extLst>
              <a:ext uri="{28A0092B-C50C-407E-A947-70E740481C1C}">
                <a14:useLocalDpi xmlns:a14="http://schemas.microsoft.com/office/drawing/2010/main" val="0"/>
              </a:ext>
            </a:extLst>
          </a:blip>
          <a:stretch>
            <a:fillRect/>
          </a:stretch>
        </p:blipFill>
        <p:spPr>
          <a:xfrm>
            <a:off x="2753434" y="830996"/>
            <a:ext cx="5634990" cy="5313263"/>
          </a:xfrm>
          <a:prstGeom prst="rect">
            <a:avLst/>
          </a:prstGeom>
        </p:spPr>
      </p:pic>
      <p:sp>
        <p:nvSpPr>
          <p:cNvPr id="5" name="ZoneTexte 4"/>
          <p:cNvSpPr txBox="1"/>
          <p:nvPr/>
        </p:nvSpPr>
        <p:spPr>
          <a:xfrm>
            <a:off x="35496" y="830997"/>
            <a:ext cx="2664296" cy="5355312"/>
          </a:xfrm>
          <a:prstGeom prst="rect">
            <a:avLst/>
          </a:prstGeom>
          <a:noFill/>
        </p:spPr>
        <p:txBody>
          <a:bodyPr wrap="square" rtlCol="0">
            <a:spAutoFit/>
          </a:bodyPr>
          <a:lstStyle/>
          <a:p>
            <a:pPr algn="ctr"/>
            <a:r>
              <a:rPr lang="fr-FR" dirty="0" err="1" smtClean="0"/>
              <a:t>From</a:t>
            </a:r>
            <a:r>
              <a:rPr lang="fr-FR" dirty="0" smtClean="0"/>
              <a:t> cases</a:t>
            </a:r>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r>
              <a:rPr lang="fr-FR" dirty="0" smtClean="0"/>
              <a:t>TO</a:t>
            </a:r>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r>
              <a:rPr lang="fr-FR" dirty="0" err="1" smtClean="0"/>
              <a:t>conceptual</a:t>
            </a:r>
            <a:r>
              <a:rPr lang="fr-FR" dirty="0" smtClean="0"/>
              <a:t> model in </a:t>
            </a:r>
            <a:r>
              <a:rPr lang="en-US" dirty="0"/>
              <a:t>readily usable form for computer programming</a:t>
            </a:r>
            <a:endParaRPr lang="fr-FR" dirty="0"/>
          </a:p>
        </p:txBody>
      </p:sp>
      <p:cxnSp>
        <p:nvCxnSpPr>
          <p:cNvPr id="7" name="Connecteur droit 6"/>
          <p:cNvCxnSpPr/>
          <p:nvPr/>
        </p:nvCxnSpPr>
        <p:spPr>
          <a:xfrm>
            <a:off x="1367644" y="1268760"/>
            <a:ext cx="0" cy="1584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367644" y="3429000"/>
            <a:ext cx="0" cy="1584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85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tretch>
            <a:fillRect/>
          </a:stretch>
        </p:blipFill>
        <p:spPr>
          <a:xfrm>
            <a:off x="1043608" y="980728"/>
            <a:ext cx="6984776" cy="4896544"/>
          </a:xfrm>
          <a:prstGeom prst="rect">
            <a:avLst/>
          </a:prstGeom>
          <a:ln w="3175">
            <a:solidFill>
              <a:schemeClr val="tx1"/>
            </a:solidFill>
          </a:ln>
        </p:spPr>
      </p:pic>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FROM FIELD TO THE CONCEPTUAL MODEL</a:t>
            </a:r>
            <a:endParaRPr lang="fr-FR" sz="3200" b="1" dirty="0">
              <a:solidFill>
                <a:schemeClr val="accent3"/>
              </a:solidFill>
              <a:effectLst>
                <a:outerShdw blurRad="38100" dist="38100" dir="2700000" algn="tl">
                  <a:srgbClr val="000000">
                    <a:alpha val="43137"/>
                  </a:srgbClr>
                </a:outerShdw>
              </a:effectLst>
            </a:endParaRPr>
          </a:p>
        </p:txBody>
      </p:sp>
      <p:sp>
        <p:nvSpPr>
          <p:cNvPr id="4" name="Rectangle 3"/>
          <p:cNvSpPr/>
          <p:nvPr/>
        </p:nvSpPr>
        <p:spPr>
          <a:xfrm>
            <a:off x="1376772" y="6239053"/>
            <a:ext cx="6795628"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Raynal</a:t>
            </a:r>
            <a:r>
              <a:rPr lang="en-US" sz="1200" dirty="0">
                <a:solidFill>
                  <a:schemeClr val="bg1"/>
                </a:solidFill>
              </a:rPr>
              <a:t>, H., &amp; </a:t>
            </a:r>
            <a:r>
              <a:rPr lang="en-US" sz="1200" dirty="0" err="1">
                <a:solidFill>
                  <a:schemeClr val="bg1"/>
                </a:solidFill>
              </a:rPr>
              <a:t>Bergez</a:t>
            </a:r>
            <a:r>
              <a:rPr lang="en-US" sz="1200" dirty="0">
                <a:solidFill>
                  <a:schemeClr val="bg1"/>
                </a:solidFill>
              </a:rPr>
              <a:t>, J. E. (2016). Adaptive and dynamic decision-making processes: A conceptual model of production systems on Indian farms. </a:t>
            </a:r>
            <a:r>
              <a:rPr lang="en-US" sz="1200" i="1" dirty="0">
                <a:solidFill>
                  <a:schemeClr val="bg1"/>
                </a:solidFill>
              </a:rPr>
              <a:t>Agricultural Systems</a:t>
            </a:r>
            <a:r>
              <a:rPr lang="en-US" sz="1200" dirty="0">
                <a:solidFill>
                  <a:schemeClr val="bg1"/>
                </a:solidFill>
              </a:rPr>
              <a:t>, </a:t>
            </a:r>
            <a:r>
              <a:rPr lang="en-US" sz="1200" dirty="0" err="1">
                <a:solidFill>
                  <a:schemeClr val="bg1"/>
                </a:solidFill>
              </a:rPr>
              <a:t>doi</a:t>
            </a:r>
            <a:r>
              <a:rPr lang="en-US" sz="1200" dirty="0">
                <a:solidFill>
                  <a:schemeClr val="bg1"/>
                </a:solidFill>
              </a:rPr>
              <a:t> </a:t>
            </a:r>
            <a:r>
              <a:rPr lang="en-US" sz="1200" dirty="0" smtClean="0">
                <a:solidFill>
                  <a:schemeClr val="bg1"/>
                </a:solidFill>
              </a:rPr>
              <a:t>: 10,1016/j.agsy.2016.08.001</a:t>
            </a:r>
            <a:endParaRPr lang="fr-FR" sz="1200" dirty="0">
              <a:solidFill>
                <a:schemeClr val="bg1"/>
              </a:solidFill>
            </a:endParaRPr>
          </a:p>
        </p:txBody>
      </p:sp>
      <p:sp>
        <p:nvSpPr>
          <p:cNvPr id="5" name="Rectangle 4"/>
          <p:cNvSpPr/>
          <p:nvPr/>
        </p:nvSpPr>
        <p:spPr>
          <a:xfrm>
            <a:off x="1115616" y="1988840"/>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051720" y="3212976"/>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572000" y="3429000"/>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68144" y="2780928"/>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732240" y="5661248"/>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148064" y="5661248"/>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63888" y="5661248"/>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187624" y="5373216"/>
            <a:ext cx="57606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115616" y="5085184"/>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115616" y="4725144"/>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491880" y="3933056"/>
            <a:ext cx="432048" cy="117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5441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tretch>
            <a:fillRect/>
          </a:stretch>
        </p:blipFill>
        <p:spPr>
          <a:xfrm>
            <a:off x="1547664" y="980729"/>
            <a:ext cx="6120720" cy="5040560"/>
          </a:xfrm>
          <a:prstGeom prst="rect">
            <a:avLst/>
          </a:prstGeom>
        </p:spPr>
      </p:pic>
      <p:sp>
        <p:nvSpPr>
          <p:cNvPr id="3" name="Rectangle 2"/>
          <p:cNvSpPr/>
          <p:nvPr/>
        </p:nvSpPr>
        <p:spPr>
          <a:xfrm>
            <a:off x="0" y="0"/>
            <a:ext cx="9144000" cy="830997"/>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FARMING SYSTEM – GENERIC CONCEPTUAL MODEL</a:t>
            </a:r>
            <a:endParaRPr lang="fr-FR" sz="3200" b="1" dirty="0">
              <a:solidFill>
                <a:schemeClr val="accent3"/>
              </a:solidFill>
              <a:effectLst>
                <a:outerShdw blurRad="38100" dist="38100" dir="2700000" algn="tl">
                  <a:srgbClr val="000000">
                    <a:alpha val="43137"/>
                  </a:srgbClr>
                </a:outerShdw>
              </a:effectLst>
            </a:endParaRPr>
          </a:p>
        </p:txBody>
      </p:sp>
      <p:sp>
        <p:nvSpPr>
          <p:cNvPr id="4" name="Rectangle 3"/>
          <p:cNvSpPr/>
          <p:nvPr/>
        </p:nvSpPr>
        <p:spPr>
          <a:xfrm>
            <a:off x="1376772" y="6239053"/>
            <a:ext cx="6795628"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Raynal</a:t>
            </a:r>
            <a:r>
              <a:rPr lang="en-US" sz="1200" dirty="0">
                <a:solidFill>
                  <a:schemeClr val="bg1"/>
                </a:solidFill>
              </a:rPr>
              <a:t>, H., &amp; </a:t>
            </a:r>
            <a:r>
              <a:rPr lang="en-US" sz="1200" dirty="0" err="1">
                <a:solidFill>
                  <a:schemeClr val="bg1"/>
                </a:solidFill>
              </a:rPr>
              <a:t>Bergez</a:t>
            </a:r>
            <a:r>
              <a:rPr lang="en-US" sz="1200" dirty="0">
                <a:solidFill>
                  <a:schemeClr val="bg1"/>
                </a:solidFill>
              </a:rPr>
              <a:t>, J. E. (2016). Adaptive and dynamic decision-making processes: A conceptual model of production systems on Indian farms. </a:t>
            </a:r>
            <a:r>
              <a:rPr lang="en-US" sz="1200" i="1" dirty="0">
                <a:solidFill>
                  <a:schemeClr val="bg1"/>
                </a:solidFill>
              </a:rPr>
              <a:t>Agricultural Systems</a:t>
            </a:r>
            <a:r>
              <a:rPr lang="en-US" sz="1200" dirty="0">
                <a:solidFill>
                  <a:schemeClr val="bg1"/>
                </a:solidFill>
              </a:rPr>
              <a:t>, </a:t>
            </a:r>
            <a:r>
              <a:rPr lang="en-US" sz="1200" dirty="0" err="1">
                <a:solidFill>
                  <a:schemeClr val="bg1"/>
                </a:solidFill>
              </a:rPr>
              <a:t>doi</a:t>
            </a:r>
            <a:r>
              <a:rPr lang="en-US" sz="1200" dirty="0">
                <a:solidFill>
                  <a:schemeClr val="bg1"/>
                </a:solidFill>
              </a:rPr>
              <a:t> </a:t>
            </a:r>
            <a:r>
              <a:rPr lang="en-US" sz="1200" dirty="0" smtClean="0">
                <a:solidFill>
                  <a:schemeClr val="bg1"/>
                </a:solidFill>
              </a:rPr>
              <a:t>: 10,1016/j.agsy.2016.08.001</a:t>
            </a:r>
            <a:endParaRPr lang="fr-FR" sz="1200" dirty="0">
              <a:solidFill>
                <a:schemeClr val="bg1"/>
              </a:solidFill>
            </a:endParaRPr>
          </a:p>
        </p:txBody>
      </p:sp>
    </p:spTree>
    <p:extLst>
      <p:ext uri="{BB962C8B-B14F-4D97-AF65-F5344CB8AC3E}">
        <p14:creationId xmlns:p14="http://schemas.microsoft.com/office/powerpoint/2010/main" val="1213455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347864" y="4282202"/>
            <a:ext cx="4391213" cy="142230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sp>
        <p:nvSpPr>
          <p:cNvPr id="8" name="ZoneTexte 7"/>
          <p:cNvSpPr txBox="1"/>
          <p:nvPr/>
        </p:nvSpPr>
        <p:spPr bwMode="auto">
          <a:xfrm>
            <a:off x="5708082" y="1392673"/>
            <a:ext cx="2091803" cy="276999"/>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i="1" dirty="0" smtClean="0">
                <a:solidFill>
                  <a:srgbClr val="FF0000"/>
                </a:solidFill>
              </a:rPr>
              <a:t>DECISION SYSTEM</a:t>
            </a:r>
          </a:p>
        </p:txBody>
      </p:sp>
      <p:sp>
        <p:nvSpPr>
          <p:cNvPr id="16" name="Rectangle 15"/>
          <p:cNvSpPr/>
          <p:nvPr/>
        </p:nvSpPr>
        <p:spPr>
          <a:xfrm>
            <a:off x="4789913" y="3222570"/>
            <a:ext cx="1857983" cy="71048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sp>
        <p:nvSpPr>
          <p:cNvPr id="17" name="ZoneTexte 16"/>
          <p:cNvSpPr txBox="1"/>
          <p:nvPr/>
        </p:nvSpPr>
        <p:spPr bwMode="auto">
          <a:xfrm>
            <a:off x="4788024" y="3525385"/>
            <a:ext cx="1869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200" i="1" dirty="0" smtClean="0">
                <a:solidFill>
                  <a:schemeClr val="tx1">
                    <a:lumMod val="50000"/>
                    <a:lumOff val="50000"/>
                  </a:schemeClr>
                </a:solidFill>
              </a:rPr>
              <a:t>OPERATING SYSTEM</a:t>
            </a:r>
          </a:p>
        </p:txBody>
      </p:sp>
      <p:sp>
        <p:nvSpPr>
          <p:cNvPr id="25" name="ZoneTexte 24"/>
          <p:cNvSpPr txBox="1"/>
          <p:nvPr/>
        </p:nvSpPr>
        <p:spPr bwMode="auto">
          <a:xfrm>
            <a:off x="5100652" y="4293287"/>
            <a:ext cx="2642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i="1" dirty="0" smtClean="0">
                <a:solidFill>
                  <a:schemeClr val="tx1">
                    <a:lumMod val="50000"/>
                    <a:lumOff val="50000"/>
                  </a:schemeClr>
                </a:solidFill>
              </a:rPr>
              <a:t>BIOPHYSICAL SYSTEM</a:t>
            </a:r>
          </a:p>
        </p:txBody>
      </p:sp>
      <p:sp>
        <p:nvSpPr>
          <p:cNvPr id="31" name="Rectangle 30"/>
          <p:cNvSpPr/>
          <p:nvPr/>
        </p:nvSpPr>
        <p:spPr>
          <a:xfrm>
            <a:off x="2267744" y="908721"/>
            <a:ext cx="6552728" cy="4968551"/>
          </a:xfrm>
          <a:prstGeom prst="rect">
            <a:avLst/>
          </a:prstGeom>
          <a:noFill/>
          <a:ln w="285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bwMode="auto">
          <a:xfrm>
            <a:off x="6728669" y="908720"/>
            <a:ext cx="2091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b="1" i="1" dirty="0" smtClean="0">
                <a:solidFill>
                  <a:schemeClr val="bg1">
                    <a:lumMod val="50000"/>
                  </a:schemeClr>
                </a:solidFill>
              </a:rPr>
              <a:t>FARM SYSTEM</a:t>
            </a:r>
          </a:p>
        </p:txBody>
      </p:sp>
      <p:sp>
        <p:nvSpPr>
          <p:cNvPr id="2" name="Titre 1"/>
          <p:cNvSpPr>
            <a:spLocks noGrp="1"/>
          </p:cNvSpPr>
          <p:nvPr>
            <p:ph type="title" idx="4294967295"/>
          </p:nvPr>
        </p:nvSpPr>
        <p:spPr>
          <a:xfrm>
            <a:off x="0" y="-243408"/>
            <a:ext cx="9166225" cy="1047750"/>
          </a:xfrm>
          <a:prstGeom prst="roundRect">
            <a:avLst>
              <a:gd name="adj" fmla="val 21667"/>
            </a:avLst>
          </a:prstGeom>
        </p:spPr>
        <p:txBody>
          <a:bodyPr anchor="t"/>
          <a:lstStyle/>
          <a:p>
            <a:pPr>
              <a:lnSpc>
                <a:spcPct val="150000"/>
              </a:lnSpc>
            </a:pPr>
            <a:r>
              <a:rPr lang="en-US" sz="3200" b="1" dirty="0" smtClean="0">
                <a:solidFill>
                  <a:schemeClr val="accent3"/>
                </a:solidFill>
                <a:effectLst>
                  <a:outerShdw blurRad="38100" dist="38100" dir="2700000" algn="tl">
                    <a:srgbClr val="000000">
                      <a:alpha val="43137"/>
                    </a:srgbClr>
                  </a:outerShdw>
                </a:effectLst>
                <a:latin typeface="+mn-lt"/>
                <a:ea typeface="+mn-ea"/>
                <a:cs typeface="+mn-cs"/>
              </a:rPr>
              <a:t>AICHA specific farm system</a:t>
            </a:r>
            <a:endParaRPr lang="en-US" sz="3200" b="1" dirty="0">
              <a:solidFill>
                <a:schemeClr val="accent3"/>
              </a:solidFill>
              <a:effectLst>
                <a:outerShdw blurRad="38100" dist="38100" dir="2700000" algn="tl">
                  <a:srgbClr val="000000">
                    <a:alpha val="43137"/>
                  </a:srgbClr>
                </a:outerShdw>
              </a:effectLst>
              <a:latin typeface="+mn-lt"/>
              <a:ea typeface="+mn-ea"/>
              <a:cs typeface="+mn-cs"/>
            </a:endParaRPr>
          </a:p>
        </p:txBody>
      </p:sp>
      <p:sp>
        <p:nvSpPr>
          <p:cNvPr id="3" name="Espace réservé du numéro de diapositive 2"/>
          <p:cNvSpPr>
            <a:spLocks noGrp="1"/>
          </p:cNvSpPr>
          <p:nvPr>
            <p:ph type="sldNum" sz="quarter" idx="4294967295"/>
          </p:nvPr>
        </p:nvSpPr>
        <p:spPr>
          <a:xfrm>
            <a:off x="8556625" y="6453188"/>
            <a:ext cx="587375" cy="488950"/>
          </a:xfrm>
        </p:spPr>
        <p:txBody>
          <a:bodyPr/>
          <a:lstStyle/>
          <a:p>
            <a:fld id="{4DF149BA-A2F3-4FC2-9EB2-E7D3E73B6687}" type="slidenum">
              <a:rPr lang="fr-FR" smtClean="0"/>
              <a:t>17</a:t>
            </a:fld>
            <a:endParaRPr lang="fr-FR"/>
          </a:p>
        </p:txBody>
      </p:sp>
      <p:sp>
        <p:nvSpPr>
          <p:cNvPr id="37" name="Rectangle 36"/>
          <p:cNvSpPr/>
          <p:nvPr/>
        </p:nvSpPr>
        <p:spPr>
          <a:xfrm>
            <a:off x="107504" y="3994549"/>
            <a:ext cx="1872903" cy="1882723"/>
          </a:xfrm>
          <a:prstGeom prst="rect">
            <a:avLst/>
          </a:prstGeom>
          <a:noFill/>
          <a:ln w="285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bwMode="auto">
          <a:xfrm>
            <a:off x="-662291" y="3967105"/>
            <a:ext cx="2642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b="1" i="1" dirty="0" smtClean="0">
                <a:solidFill>
                  <a:schemeClr val="bg1">
                    <a:lumMod val="50000"/>
                  </a:schemeClr>
                </a:solidFill>
              </a:rPr>
              <a:t>EXTERNAL SYSTEM</a:t>
            </a:r>
          </a:p>
        </p:txBody>
      </p:sp>
      <p:sp>
        <p:nvSpPr>
          <p:cNvPr id="32" name="Rectangle 31"/>
          <p:cNvSpPr/>
          <p:nvPr/>
        </p:nvSpPr>
        <p:spPr>
          <a:xfrm>
            <a:off x="3347864" y="1392673"/>
            <a:ext cx="4395486" cy="1503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1" name="ZoneTexte 20"/>
          <p:cNvSpPr txBox="1"/>
          <p:nvPr/>
        </p:nvSpPr>
        <p:spPr bwMode="auto">
          <a:xfrm>
            <a:off x="395536" y="4884787"/>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MARKET</a:t>
            </a:r>
          </a:p>
        </p:txBody>
      </p:sp>
      <p:sp>
        <p:nvSpPr>
          <p:cNvPr id="22" name="ZoneTexte 21"/>
          <p:cNvSpPr txBox="1"/>
          <p:nvPr/>
        </p:nvSpPr>
        <p:spPr bwMode="auto">
          <a:xfrm>
            <a:off x="396232" y="5304646"/>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VILLAGE</a:t>
            </a:r>
          </a:p>
        </p:txBody>
      </p:sp>
      <p:sp>
        <p:nvSpPr>
          <p:cNvPr id="23" name="ZoneTexte 22"/>
          <p:cNvSpPr txBox="1"/>
          <p:nvPr/>
        </p:nvSpPr>
        <p:spPr bwMode="auto">
          <a:xfrm>
            <a:off x="396232" y="4452739"/>
            <a:ext cx="1347100"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WEATHER</a:t>
            </a:r>
          </a:p>
        </p:txBody>
      </p:sp>
      <p:sp>
        <p:nvSpPr>
          <p:cNvPr id="26" name="ZoneTexte 25"/>
          <p:cNvSpPr txBox="1"/>
          <p:nvPr/>
        </p:nvSpPr>
        <p:spPr bwMode="auto">
          <a:xfrm>
            <a:off x="3296212" y="1730574"/>
            <a:ext cx="1845826" cy="1023357"/>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err="1" smtClean="0"/>
              <a:t>Beliefs</a:t>
            </a:r>
            <a:endParaRPr lang="fr-FR" sz="1400" i="1" dirty="0" smtClean="0"/>
          </a:p>
          <a:p>
            <a:pPr algn="ctr" eaLnBrk="1" hangingPunct="1"/>
            <a:endParaRPr lang="fr-FR" sz="1050" dirty="0" smtClean="0"/>
          </a:p>
          <a:p>
            <a:pPr algn="ctr"/>
            <a:r>
              <a:rPr lang="fr-FR" sz="1200" dirty="0" smtClean="0"/>
              <a:t>STRUCTURAL</a:t>
            </a:r>
            <a:endParaRPr lang="fr-FR" sz="1200" dirty="0"/>
          </a:p>
          <a:p>
            <a:pPr algn="ctr"/>
            <a:r>
              <a:rPr lang="fr-FR" sz="1200" dirty="0" smtClean="0"/>
              <a:t>PROCEDURAL</a:t>
            </a:r>
            <a:endParaRPr lang="fr-FR" sz="1200" dirty="0"/>
          </a:p>
          <a:p>
            <a:pPr algn="ctr"/>
            <a:r>
              <a:rPr lang="fr-FR" sz="1200" dirty="0" smtClean="0"/>
              <a:t>OBSERVABLE</a:t>
            </a:r>
            <a:endParaRPr lang="fr-FR" sz="1200" dirty="0"/>
          </a:p>
        </p:txBody>
      </p:sp>
      <p:sp>
        <p:nvSpPr>
          <p:cNvPr id="27" name="ZoneTexte 26"/>
          <p:cNvSpPr txBox="1"/>
          <p:nvPr/>
        </p:nvSpPr>
        <p:spPr bwMode="auto">
          <a:xfrm>
            <a:off x="6157451" y="1734488"/>
            <a:ext cx="1510893" cy="1046440"/>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Intentions</a:t>
            </a:r>
            <a:endParaRPr lang="fr-FR" sz="1400" i="1" dirty="0"/>
          </a:p>
          <a:p>
            <a:pPr algn="ctr" eaLnBrk="1" hangingPunct="1"/>
            <a:endParaRPr lang="fr-FR" sz="1200" dirty="0" smtClean="0"/>
          </a:p>
          <a:p>
            <a:pPr algn="ctr"/>
            <a:r>
              <a:rPr lang="fr-FR" sz="1200" dirty="0" smtClean="0"/>
              <a:t>STRATEGIC</a:t>
            </a:r>
            <a:endParaRPr lang="fr-FR" sz="1200" dirty="0"/>
          </a:p>
          <a:p>
            <a:pPr algn="ctr"/>
            <a:r>
              <a:rPr lang="fr-FR" sz="1200" dirty="0" smtClean="0"/>
              <a:t>TACTIC</a:t>
            </a:r>
            <a:endParaRPr lang="fr-FR" sz="1200" dirty="0"/>
          </a:p>
          <a:p>
            <a:pPr algn="ctr"/>
            <a:r>
              <a:rPr lang="fr-FR" sz="1200" dirty="0" smtClean="0"/>
              <a:t>OPERATIONAL</a:t>
            </a:r>
            <a:endParaRPr lang="fr-FR" sz="1200" dirty="0"/>
          </a:p>
        </p:txBody>
      </p:sp>
      <p:sp>
        <p:nvSpPr>
          <p:cNvPr id="28" name="ZoneTexte 27"/>
          <p:cNvSpPr txBox="1"/>
          <p:nvPr/>
        </p:nvSpPr>
        <p:spPr bwMode="auto">
          <a:xfrm>
            <a:off x="5076055" y="1484785"/>
            <a:ext cx="936105" cy="307777"/>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err="1" smtClean="0"/>
              <a:t>Desires</a:t>
            </a:r>
            <a:endParaRPr lang="fr-FR" sz="1400" i="1" dirty="0" smtClean="0"/>
          </a:p>
        </p:txBody>
      </p:sp>
      <p:sp>
        <p:nvSpPr>
          <p:cNvPr id="33" name="Rectangle à coins arrondis 32"/>
          <p:cNvSpPr/>
          <p:nvPr/>
        </p:nvSpPr>
        <p:spPr>
          <a:xfrm>
            <a:off x="5142039" y="1524865"/>
            <a:ext cx="798114" cy="26769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6228184" y="1765328"/>
            <a:ext cx="1323187" cy="10156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3547052" y="1765328"/>
            <a:ext cx="1323187" cy="10156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bwMode="auto">
          <a:xfrm>
            <a:off x="3851920" y="5157192"/>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AMBHAS</a:t>
            </a:r>
          </a:p>
        </p:txBody>
      </p:sp>
      <p:sp>
        <p:nvSpPr>
          <p:cNvPr id="41" name="ZoneTexte 40"/>
          <p:cNvSpPr txBox="1"/>
          <p:nvPr/>
        </p:nvSpPr>
        <p:spPr bwMode="auto">
          <a:xfrm>
            <a:off x="5940152" y="5137447"/>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STICS</a:t>
            </a:r>
          </a:p>
        </p:txBody>
      </p:sp>
      <p:pic>
        <p:nvPicPr>
          <p:cNvPr id="42" name="Picture 7" descr="https://fbcdn-profile-a.akamaihd.net/hprofile-ak-xap1/v/t1.0-1/c21.21.257.257/s160x160/488122_451426584890440_1582785741_n.jpg?oh=131e0799d63ad0c38112897fadc43d02&amp;oe=56391ADE&amp;__gda__=1447222538_651441ea8aec8197e35fcda9a654ed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950" y="4540180"/>
            <a:ext cx="597267" cy="59726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33" y="4725144"/>
            <a:ext cx="497582" cy="37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23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347864" y="4282202"/>
            <a:ext cx="4391213" cy="142230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sp>
        <p:nvSpPr>
          <p:cNvPr id="8" name="ZoneTexte 7"/>
          <p:cNvSpPr txBox="1"/>
          <p:nvPr/>
        </p:nvSpPr>
        <p:spPr bwMode="auto">
          <a:xfrm>
            <a:off x="5708082" y="1392673"/>
            <a:ext cx="2091803" cy="276999"/>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i="1" dirty="0" smtClean="0">
                <a:solidFill>
                  <a:srgbClr val="FF0000"/>
                </a:solidFill>
              </a:rPr>
              <a:t>DECISION SYSTEM</a:t>
            </a:r>
          </a:p>
        </p:txBody>
      </p:sp>
      <p:sp>
        <p:nvSpPr>
          <p:cNvPr id="16" name="Rectangle 15"/>
          <p:cNvSpPr/>
          <p:nvPr/>
        </p:nvSpPr>
        <p:spPr>
          <a:xfrm>
            <a:off x="4789913" y="3222570"/>
            <a:ext cx="1857983" cy="71048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sp>
        <p:nvSpPr>
          <p:cNvPr id="17" name="ZoneTexte 16"/>
          <p:cNvSpPr txBox="1"/>
          <p:nvPr/>
        </p:nvSpPr>
        <p:spPr bwMode="auto">
          <a:xfrm>
            <a:off x="4788024" y="3525385"/>
            <a:ext cx="1869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200" i="1" dirty="0" smtClean="0">
                <a:solidFill>
                  <a:schemeClr val="tx1">
                    <a:lumMod val="50000"/>
                    <a:lumOff val="50000"/>
                  </a:schemeClr>
                </a:solidFill>
              </a:rPr>
              <a:t>OPERATING SYSTEM</a:t>
            </a:r>
          </a:p>
        </p:txBody>
      </p:sp>
      <p:sp>
        <p:nvSpPr>
          <p:cNvPr id="25" name="ZoneTexte 24"/>
          <p:cNvSpPr txBox="1"/>
          <p:nvPr/>
        </p:nvSpPr>
        <p:spPr bwMode="auto">
          <a:xfrm>
            <a:off x="5100652" y="4293287"/>
            <a:ext cx="2642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i="1" dirty="0" smtClean="0">
                <a:solidFill>
                  <a:schemeClr val="tx1">
                    <a:lumMod val="50000"/>
                    <a:lumOff val="50000"/>
                  </a:schemeClr>
                </a:solidFill>
              </a:rPr>
              <a:t>BIOPHYSICAL SYSTEM</a:t>
            </a:r>
          </a:p>
        </p:txBody>
      </p:sp>
      <p:sp>
        <p:nvSpPr>
          <p:cNvPr id="31" name="Rectangle 30"/>
          <p:cNvSpPr/>
          <p:nvPr/>
        </p:nvSpPr>
        <p:spPr>
          <a:xfrm>
            <a:off x="2267744" y="908721"/>
            <a:ext cx="6552728" cy="4968551"/>
          </a:xfrm>
          <a:prstGeom prst="rect">
            <a:avLst/>
          </a:prstGeom>
          <a:noFill/>
          <a:ln w="285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bwMode="auto">
          <a:xfrm>
            <a:off x="6728669" y="908720"/>
            <a:ext cx="2091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b="1" i="1" dirty="0" smtClean="0">
                <a:solidFill>
                  <a:schemeClr val="bg1">
                    <a:lumMod val="50000"/>
                  </a:schemeClr>
                </a:solidFill>
              </a:rPr>
              <a:t>FARM SYSTEM</a:t>
            </a:r>
          </a:p>
        </p:txBody>
      </p:sp>
      <p:sp>
        <p:nvSpPr>
          <p:cNvPr id="3" name="Espace réservé du numéro de diapositive 2"/>
          <p:cNvSpPr>
            <a:spLocks noGrp="1"/>
          </p:cNvSpPr>
          <p:nvPr>
            <p:ph type="sldNum" sz="quarter" idx="4294967295"/>
          </p:nvPr>
        </p:nvSpPr>
        <p:spPr>
          <a:xfrm>
            <a:off x="8556625" y="6453188"/>
            <a:ext cx="587375" cy="488950"/>
          </a:xfrm>
        </p:spPr>
        <p:txBody>
          <a:bodyPr/>
          <a:lstStyle/>
          <a:p>
            <a:fld id="{4DF149BA-A2F3-4FC2-9EB2-E7D3E73B6687}" type="slidenum">
              <a:rPr lang="fr-FR" smtClean="0"/>
              <a:t>18</a:t>
            </a:fld>
            <a:endParaRPr lang="fr-FR"/>
          </a:p>
        </p:txBody>
      </p:sp>
      <p:sp>
        <p:nvSpPr>
          <p:cNvPr id="37" name="Rectangle 36"/>
          <p:cNvSpPr/>
          <p:nvPr/>
        </p:nvSpPr>
        <p:spPr>
          <a:xfrm>
            <a:off x="107504" y="3994549"/>
            <a:ext cx="1872903" cy="1882723"/>
          </a:xfrm>
          <a:prstGeom prst="rect">
            <a:avLst/>
          </a:prstGeom>
          <a:noFill/>
          <a:ln w="285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bwMode="auto">
          <a:xfrm>
            <a:off x="-662291" y="3967105"/>
            <a:ext cx="2642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b="1" i="1" dirty="0" smtClean="0">
                <a:solidFill>
                  <a:schemeClr val="bg1">
                    <a:lumMod val="50000"/>
                  </a:schemeClr>
                </a:solidFill>
              </a:rPr>
              <a:t>EXTERNAL SYSTEM</a:t>
            </a:r>
          </a:p>
        </p:txBody>
      </p:sp>
      <p:sp>
        <p:nvSpPr>
          <p:cNvPr id="32" name="Rectangle 31"/>
          <p:cNvSpPr/>
          <p:nvPr/>
        </p:nvSpPr>
        <p:spPr>
          <a:xfrm>
            <a:off x="3347864" y="1392673"/>
            <a:ext cx="4395486" cy="1503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1" name="ZoneTexte 20"/>
          <p:cNvSpPr txBox="1"/>
          <p:nvPr/>
        </p:nvSpPr>
        <p:spPr bwMode="auto">
          <a:xfrm>
            <a:off x="395536" y="4884787"/>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MARKET</a:t>
            </a:r>
          </a:p>
        </p:txBody>
      </p:sp>
      <p:sp>
        <p:nvSpPr>
          <p:cNvPr id="22" name="ZoneTexte 21"/>
          <p:cNvSpPr txBox="1"/>
          <p:nvPr/>
        </p:nvSpPr>
        <p:spPr bwMode="auto">
          <a:xfrm>
            <a:off x="396232" y="5304646"/>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VILLAGE</a:t>
            </a:r>
          </a:p>
        </p:txBody>
      </p:sp>
      <p:sp>
        <p:nvSpPr>
          <p:cNvPr id="23" name="ZoneTexte 22"/>
          <p:cNvSpPr txBox="1"/>
          <p:nvPr/>
        </p:nvSpPr>
        <p:spPr bwMode="auto">
          <a:xfrm>
            <a:off x="396232" y="4452739"/>
            <a:ext cx="1347100"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WEATHER</a:t>
            </a:r>
          </a:p>
        </p:txBody>
      </p:sp>
      <p:sp>
        <p:nvSpPr>
          <p:cNvPr id="26" name="ZoneTexte 25"/>
          <p:cNvSpPr txBox="1"/>
          <p:nvPr/>
        </p:nvSpPr>
        <p:spPr bwMode="auto">
          <a:xfrm>
            <a:off x="3296212" y="1730574"/>
            <a:ext cx="1845826" cy="1023357"/>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err="1" smtClean="0"/>
              <a:t>Beliefs</a:t>
            </a:r>
            <a:endParaRPr lang="fr-FR" sz="1400" i="1" dirty="0" smtClean="0"/>
          </a:p>
          <a:p>
            <a:pPr algn="ctr" eaLnBrk="1" hangingPunct="1"/>
            <a:endParaRPr lang="fr-FR" sz="1050" dirty="0" smtClean="0"/>
          </a:p>
          <a:p>
            <a:pPr algn="ctr"/>
            <a:r>
              <a:rPr lang="fr-FR" sz="1200" dirty="0" smtClean="0"/>
              <a:t>STRUCTURAL</a:t>
            </a:r>
            <a:endParaRPr lang="fr-FR" sz="1200" dirty="0"/>
          </a:p>
          <a:p>
            <a:pPr algn="ctr"/>
            <a:r>
              <a:rPr lang="fr-FR" sz="1200" dirty="0" smtClean="0"/>
              <a:t>PROCEDURAL</a:t>
            </a:r>
            <a:endParaRPr lang="fr-FR" sz="1200" dirty="0"/>
          </a:p>
          <a:p>
            <a:pPr algn="ctr"/>
            <a:r>
              <a:rPr lang="fr-FR" sz="1200" dirty="0" smtClean="0"/>
              <a:t>OBSERVABLE</a:t>
            </a:r>
            <a:endParaRPr lang="fr-FR" sz="1200" dirty="0"/>
          </a:p>
        </p:txBody>
      </p:sp>
      <p:sp>
        <p:nvSpPr>
          <p:cNvPr id="27" name="ZoneTexte 26"/>
          <p:cNvSpPr txBox="1"/>
          <p:nvPr/>
        </p:nvSpPr>
        <p:spPr bwMode="auto">
          <a:xfrm>
            <a:off x="6157451" y="1734488"/>
            <a:ext cx="1510893" cy="1046440"/>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Intentions</a:t>
            </a:r>
            <a:endParaRPr lang="fr-FR" sz="1400" i="1" dirty="0"/>
          </a:p>
          <a:p>
            <a:pPr algn="ctr" eaLnBrk="1" hangingPunct="1"/>
            <a:endParaRPr lang="fr-FR" sz="1200" dirty="0" smtClean="0"/>
          </a:p>
          <a:p>
            <a:pPr algn="ctr"/>
            <a:r>
              <a:rPr lang="fr-FR" sz="1200" dirty="0" smtClean="0"/>
              <a:t>STRATEGIC</a:t>
            </a:r>
            <a:endParaRPr lang="fr-FR" sz="1200" dirty="0"/>
          </a:p>
          <a:p>
            <a:pPr algn="ctr"/>
            <a:r>
              <a:rPr lang="fr-FR" sz="1200" dirty="0" smtClean="0"/>
              <a:t>TACTIC</a:t>
            </a:r>
            <a:endParaRPr lang="fr-FR" sz="1200" dirty="0"/>
          </a:p>
          <a:p>
            <a:pPr algn="ctr"/>
            <a:r>
              <a:rPr lang="fr-FR" sz="1200" dirty="0" smtClean="0"/>
              <a:t>OPERATIONAL</a:t>
            </a:r>
            <a:endParaRPr lang="fr-FR" sz="1200" dirty="0"/>
          </a:p>
        </p:txBody>
      </p:sp>
      <p:sp>
        <p:nvSpPr>
          <p:cNvPr id="28" name="ZoneTexte 27"/>
          <p:cNvSpPr txBox="1"/>
          <p:nvPr/>
        </p:nvSpPr>
        <p:spPr bwMode="auto">
          <a:xfrm>
            <a:off x="5076055" y="1484785"/>
            <a:ext cx="936105" cy="307777"/>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err="1" smtClean="0"/>
              <a:t>Desires</a:t>
            </a:r>
            <a:endParaRPr lang="fr-FR" sz="1400" i="1" dirty="0" smtClean="0"/>
          </a:p>
        </p:txBody>
      </p:sp>
      <p:sp>
        <p:nvSpPr>
          <p:cNvPr id="33" name="Rectangle à coins arrondis 32"/>
          <p:cNvSpPr/>
          <p:nvPr/>
        </p:nvSpPr>
        <p:spPr>
          <a:xfrm>
            <a:off x="5142039" y="1524865"/>
            <a:ext cx="798114" cy="26769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6228184" y="1765328"/>
            <a:ext cx="1323187" cy="10156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3547052" y="1765328"/>
            <a:ext cx="1323187" cy="10156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bwMode="auto">
          <a:xfrm>
            <a:off x="3851920" y="5157192"/>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AMBHAS</a:t>
            </a:r>
          </a:p>
        </p:txBody>
      </p:sp>
      <p:sp>
        <p:nvSpPr>
          <p:cNvPr id="41" name="ZoneTexte 40"/>
          <p:cNvSpPr txBox="1"/>
          <p:nvPr/>
        </p:nvSpPr>
        <p:spPr bwMode="auto">
          <a:xfrm>
            <a:off x="5940152" y="5137447"/>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STICS</a:t>
            </a:r>
          </a:p>
        </p:txBody>
      </p:sp>
      <p:pic>
        <p:nvPicPr>
          <p:cNvPr id="42" name="Picture 7" descr="https://fbcdn-profile-a.akamaihd.net/hprofile-ak-xap1/v/t1.0-1/c21.21.257.257/s160x160/488122_451426584890440_1582785741_n.jpg?oh=131e0799d63ad0c38112897fadc43d02&amp;oe=56391ADE&amp;__gda__=1447222538_651441ea8aec8197e35fcda9a654ed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950" y="4540180"/>
            <a:ext cx="597267" cy="597267"/>
          </a:xfrm>
          <a:prstGeom prst="rect">
            <a:avLst/>
          </a:prstGeom>
          <a:noFill/>
          <a:extLst>
            <a:ext uri="{909E8E84-426E-40DD-AFC4-6F175D3DCCD1}">
              <a14:hiddenFill xmlns:a14="http://schemas.microsoft.com/office/drawing/2010/main">
                <a:solidFill>
                  <a:srgbClr val="FFFFFF"/>
                </a:solidFill>
              </a14:hiddenFill>
            </a:ext>
          </a:extLst>
        </p:spPr>
      </p:pic>
      <p:sp>
        <p:nvSpPr>
          <p:cNvPr id="43" name="Forme libre 42"/>
          <p:cNvSpPr/>
          <p:nvPr/>
        </p:nvSpPr>
        <p:spPr>
          <a:xfrm>
            <a:off x="4897016" y="3933056"/>
            <a:ext cx="179039" cy="1230343"/>
          </a:xfrm>
          <a:custGeom>
            <a:avLst/>
            <a:gdLst>
              <a:gd name="connsiteX0" fmla="*/ 0 w 154379"/>
              <a:gd name="connsiteY0" fmla="*/ 1223158 h 1223158"/>
              <a:gd name="connsiteX1" fmla="*/ 118753 w 154379"/>
              <a:gd name="connsiteY1" fmla="*/ 736270 h 1223158"/>
              <a:gd name="connsiteX2" fmla="*/ 154379 w 154379"/>
              <a:gd name="connsiteY2" fmla="*/ 0 h 1223158"/>
            </a:gdLst>
            <a:ahLst/>
            <a:cxnLst>
              <a:cxn ang="0">
                <a:pos x="connsiteX0" y="connsiteY0"/>
              </a:cxn>
              <a:cxn ang="0">
                <a:pos x="connsiteX1" y="connsiteY1"/>
              </a:cxn>
              <a:cxn ang="0">
                <a:pos x="connsiteX2" y="connsiteY2"/>
              </a:cxn>
            </a:cxnLst>
            <a:rect l="l" t="t" r="r" b="b"/>
            <a:pathLst>
              <a:path w="154379" h="1223158">
                <a:moveTo>
                  <a:pt x="0" y="1223158"/>
                </a:moveTo>
                <a:cubicBezTo>
                  <a:pt x="46511" y="1081644"/>
                  <a:pt x="93023" y="940130"/>
                  <a:pt x="118753" y="736270"/>
                </a:cubicBezTo>
                <a:cubicBezTo>
                  <a:pt x="144483" y="532410"/>
                  <a:pt x="149431" y="266205"/>
                  <a:pt x="154379" y="0"/>
                </a:cubicBezTo>
              </a:path>
            </a:pathLst>
          </a:custGeom>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Forme libre 44"/>
          <p:cNvSpPr/>
          <p:nvPr/>
        </p:nvSpPr>
        <p:spPr>
          <a:xfrm>
            <a:off x="4161950" y="2780928"/>
            <a:ext cx="637224" cy="442771"/>
          </a:xfrm>
          <a:custGeom>
            <a:avLst/>
            <a:gdLst>
              <a:gd name="connsiteX0" fmla="*/ 700644 w 700644"/>
              <a:gd name="connsiteY0" fmla="*/ 843148 h 843148"/>
              <a:gd name="connsiteX1" fmla="*/ 130629 w 700644"/>
              <a:gd name="connsiteY1" fmla="*/ 629392 h 843148"/>
              <a:gd name="connsiteX2" fmla="*/ 0 w 700644"/>
              <a:gd name="connsiteY2" fmla="*/ 0 h 843148"/>
            </a:gdLst>
            <a:ahLst/>
            <a:cxnLst>
              <a:cxn ang="0">
                <a:pos x="connsiteX0" y="connsiteY0"/>
              </a:cxn>
              <a:cxn ang="0">
                <a:pos x="connsiteX1" y="connsiteY1"/>
              </a:cxn>
              <a:cxn ang="0">
                <a:pos x="connsiteX2" y="connsiteY2"/>
              </a:cxn>
            </a:cxnLst>
            <a:rect l="l" t="t" r="r" b="b"/>
            <a:pathLst>
              <a:path w="700644" h="843148">
                <a:moveTo>
                  <a:pt x="700644" y="843148"/>
                </a:moveTo>
                <a:cubicBezTo>
                  <a:pt x="474023" y="806532"/>
                  <a:pt x="247403" y="769917"/>
                  <a:pt x="130629" y="629392"/>
                </a:cubicBezTo>
                <a:cubicBezTo>
                  <a:pt x="13855" y="488867"/>
                  <a:pt x="6927" y="244433"/>
                  <a:pt x="0" y="0"/>
                </a:cubicBezTo>
              </a:path>
            </a:pathLst>
          </a:custGeom>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ZoneTexte 45"/>
          <p:cNvSpPr txBox="1"/>
          <p:nvPr/>
        </p:nvSpPr>
        <p:spPr bwMode="auto">
          <a:xfrm>
            <a:off x="2404150" y="4077072"/>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a:solidFill>
                  <a:srgbClr val="000000"/>
                </a:solidFill>
              </a:rPr>
              <a:t>P</a:t>
            </a:r>
            <a:r>
              <a:rPr lang="fr-FR" sz="800" i="1" dirty="0" err="1" smtClean="0">
                <a:solidFill>
                  <a:srgbClr val="000000"/>
                </a:solidFill>
              </a:rPr>
              <a:t>rices</a:t>
            </a:r>
            <a:endParaRPr lang="fr-FR" sz="800" i="1" dirty="0" smtClean="0">
              <a:solidFill>
                <a:srgbClr val="000000"/>
              </a:solidFill>
            </a:endParaRPr>
          </a:p>
        </p:txBody>
      </p:sp>
      <p:sp>
        <p:nvSpPr>
          <p:cNvPr id="48" name="ZoneTexte 47"/>
          <p:cNvSpPr txBox="1"/>
          <p:nvPr/>
        </p:nvSpPr>
        <p:spPr bwMode="auto">
          <a:xfrm>
            <a:off x="1907704" y="3573596"/>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a:solidFill>
                  <a:srgbClr val="000000"/>
                </a:solidFill>
              </a:rPr>
              <a:t>R</a:t>
            </a:r>
            <a:r>
              <a:rPr lang="fr-FR" sz="800" i="1" dirty="0" err="1" smtClean="0">
                <a:solidFill>
                  <a:srgbClr val="000000"/>
                </a:solidFill>
              </a:rPr>
              <a:t>ainfall</a:t>
            </a:r>
            <a:endParaRPr lang="fr-FR" sz="800" i="1" dirty="0" smtClean="0">
              <a:solidFill>
                <a:srgbClr val="000000"/>
              </a:solidFill>
            </a:endParaRPr>
          </a:p>
        </p:txBody>
      </p:sp>
      <p:sp>
        <p:nvSpPr>
          <p:cNvPr id="49" name="ZoneTexte 48"/>
          <p:cNvSpPr txBox="1"/>
          <p:nvPr/>
        </p:nvSpPr>
        <p:spPr bwMode="auto">
          <a:xfrm>
            <a:off x="3203848" y="2979493"/>
            <a:ext cx="11597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Update </a:t>
            </a:r>
          </a:p>
          <a:p>
            <a:pPr algn="ctr" eaLnBrk="1" hangingPunct="1"/>
            <a:r>
              <a:rPr lang="fr-FR" sz="800" i="1" dirty="0" smtClean="0">
                <a:solidFill>
                  <a:srgbClr val="000000"/>
                </a:solidFill>
              </a:rPr>
              <a:t>observables</a:t>
            </a:r>
          </a:p>
        </p:txBody>
      </p:sp>
      <p:sp>
        <p:nvSpPr>
          <p:cNvPr id="4" name="Forme libre 3"/>
          <p:cNvSpPr/>
          <p:nvPr/>
        </p:nvSpPr>
        <p:spPr>
          <a:xfrm>
            <a:off x="1686296" y="3755148"/>
            <a:ext cx="3090880" cy="133003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1743332" y="3460907"/>
            <a:ext cx="3046581" cy="109214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bwMode="auto">
          <a:xfrm>
            <a:off x="4211960" y="4365684"/>
            <a:ext cx="1159738" cy="21544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GW </a:t>
            </a:r>
            <a:r>
              <a:rPr lang="fr-FR" sz="800" i="1" dirty="0" err="1" smtClean="0">
                <a:solidFill>
                  <a:srgbClr val="000000"/>
                </a:solidFill>
              </a:rPr>
              <a:t>level</a:t>
            </a:r>
            <a:endParaRPr lang="fr-FR" sz="800" i="1" dirty="0" smtClean="0">
              <a:solidFill>
                <a:srgbClr val="000000"/>
              </a:solidFill>
            </a:endParaRPr>
          </a:p>
        </p:txBody>
      </p:sp>
      <p:pic>
        <p:nvPicPr>
          <p:cNvPr id="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33" y="4725144"/>
            <a:ext cx="497582" cy="37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Forme libre 43"/>
          <p:cNvSpPr/>
          <p:nvPr/>
        </p:nvSpPr>
        <p:spPr>
          <a:xfrm>
            <a:off x="4865324" y="2420888"/>
            <a:ext cx="1353787" cy="39054"/>
          </a:xfrm>
          <a:custGeom>
            <a:avLst/>
            <a:gdLst>
              <a:gd name="connsiteX0" fmla="*/ 0 w 1353787"/>
              <a:gd name="connsiteY0" fmla="*/ 3428 h 39054"/>
              <a:gd name="connsiteX1" fmla="*/ 771896 w 1353787"/>
              <a:gd name="connsiteY1" fmla="*/ 3428 h 39054"/>
              <a:gd name="connsiteX2" fmla="*/ 1353787 w 1353787"/>
              <a:gd name="connsiteY2" fmla="*/ 39054 h 39054"/>
            </a:gdLst>
            <a:ahLst/>
            <a:cxnLst>
              <a:cxn ang="0">
                <a:pos x="connsiteX0" y="connsiteY0"/>
              </a:cxn>
              <a:cxn ang="0">
                <a:pos x="connsiteX1" y="connsiteY1"/>
              </a:cxn>
              <a:cxn ang="0">
                <a:pos x="connsiteX2" y="connsiteY2"/>
              </a:cxn>
            </a:cxnLst>
            <a:rect l="l" t="t" r="r" b="b"/>
            <a:pathLst>
              <a:path w="1353787" h="39054">
                <a:moveTo>
                  <a:pt x="0" y="3428"/>
                </a:moveTo>
                <a:cubicBezTo>
                  <a:pt x="273132" y="459"/>
                  <a:pt x="546265" y="-2510"/>
                  <a:pt x="771896" y="3428"/>
                </a:cubicBezTo>
                <a:cubicBezTo>
                  <a:pt x="997527" y="9366"/>
                  <a:pt x="1175657" y="24210"/>
                  <a:pt x="1353787" y="39054"/>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2C836"/>
              </a:solidFill>
            </a:endParaRPr>
          </a:p>
        </p:txBody>
      </p:sp>
      <p:sp>
        <p:nvSpPr>
          <p:cNvPr id="52" name="Forme libre 28"/>
          <p:cNvSpPr/>
          <p:nvPr/>
        </p:nvSpPr>
        <p:spPr>
          <a:xfrm>
            <a:off x="7537272" y="2237424"/>
            <a:ext cx="255607" cy="181362"/>
          </a:xfrm>
          <a:custGeom>
            <a:avLst/>
            <a:gdLst>
              <a:gd name="connsiteX0" fmla="*/ 11876 w 255607"/>
              <a:gd name="connsiteY0" fmla="*/ 3232 h 181362"/>
              <a:gd name="connsiteX1" fmla="*/ 213756 w 255607"/>
              <a:gd name="connsiteY1" fmla="*/ 15107 h 181362"/>
              <a:gd name="connsiteX2" fmla="*/ 237507 w 255607"/>
              <a:gd name="connsiteY2" fmla="*/ 121985 h 181362"/>
              <a:gd name="connsiteX3" fmla="*/ 0 w 255607"/>
              <a:gd name="connsiteY3" fmla="*/ 181362 h 181362"/>
            </a:gdLst>
            <a:ahLst/>
            <a:cxnLst>
              <a:cxn ang="0">
                <a:pos x="connsiteX0" y="connsiteY0"/>
              </a:cxn>
              <a:cxn ang="0">
                <a:pos x="connsiteX1" y="connsiteY1"/>
              </a:cxn>
              <a:cxn ang="0">
                <a:pos x="connsiteX2" y="connsiteY2"/>
              </a:cxn>
              <a:cxn ang="0">
                <a:pos x="connsiteX3" y="connsiteY3"/>
              </a:cxn>
            </a:cxnLst>
            <a:rect l="l" t="t" r="r" b="b"/>
            <a:pathLst>
              <a:path w="255607" h="181362">
                <a:moveTo>
                  <a:pt x="11876" y="3232"/>
                </a:moveTo>
                <a:cubicBezTo>
                  <a:pt x="94013" y="-727"/>
                  <a:pt x="176151" y="-4685"/>
                  <a:pt x="213756" y="15107"/>
                </a:cubicBezTo>
                <a:cubicBezTo>
                  <a:pt x="251361" y="34899"/>
                  <a:pt x="273133" y="94276"/>
                  <a:pt x="237507" y="121985"/>
                </a:cubicBezTo>
                <a:cubicBezTo>
                  <a:pt x="201881" y="149694"/>
                  <a:pt x="100940" y="165528"/>
                  <a:pt x="0" y="181362"/>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53" name="ZoneTexte 29"/>
          <p:cNvSpPr txBox="1"/>
          <p:nvPr/>
        </p:nvSpPr>
        <p:spPr bwMode="auto">
          <a:xfrm>
            <a:off x="7668344" y="2205444"/>
            <a:ext cx="973894" cy="21544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a:solidFill>
                  <a:srgbClr val="000000"/>
                </a:solidFill>
              </a:rPr>
              <a:t>I</a:t>
            </a:r>
            <a:r>
              <a:rPr lang="fr-FR" sz="800" i="1" dirty="0" smtClean="0">
                <a:solidFill>
                  <a:srgbClr val="000000"/>
                </a:solidFill>
              </a:rPr>
              <a:t>nvestment</a:t>
            </a:r>
          </a:p>
        </p:txBody>
      </p:sp>
      <p:sp>
        <p:nvSpPr>
          <p:cNvPr id="54" name="ZoneTexte 47"/>
          <p:cNvSpPr txBox="1"/>
          <p:nvPr/>
        </p:nvSpPr>
        <p:spPr bwMode="auto">
          <a:xfrm>
            <a:off x="4932040" y="2235641"/>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Observations</a:t>
            </a:r>
            <a:endParaRPr lang="fr-FR" sz="1000" i="1" dirty="0" smtClean="0">
              <a:solidFill>
                <a:srgbClr val="000000"/>
              </a:solidFill>
            </a:endParaRPr>
          </a:p>
        </p:txBody>
      </p:sp>
      <p:sp>
        <p:nvSpPr>
          <p:cNvPr id="55" name="ZoneTexte 51"/>
          <p:cNvSpPr txBox="1"/>
          <p:nvPr/>
        </p:nvSpPr>
        <p:spPr bwMode="auto">
          <a:xfrm>
            <a:off x="4942686" y="2091625"/>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Know-hows</a:t>
            </a:r>
            <a:endParaRPr lang="fr-FR" sz="800" i="1" dirty="0" smtClean="0">
              <a:solidFill>
                <a:srgbClr val="000000"/>
              </a:solidFill>
            </a:endParaRPr>
          </a:p>
        </p:txBody>
      </p:sp>
      <p:sp>
        <p:nvSpPr>
          <p:cNvPr id="56" name="ZoneTexte 52"/>
          <p:cNvSpPr txBox="1"/>
          <p:nvPr/>
        </p:nvSpPr>
        <p:spPr bwMode="auto">
          <a:xfrm>
            <a:off x="4860032" y="1947609"/>
            <a:ext cx="13719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Farm</a:t>
            </a:r>
            <a:r>
              <a:rPr lang="fr-FR" sz="800" i="1" dirty="0">
                <a:solidFill>
                  <a:srgbClr val="000000"/>
                </a:solidFill>
              </a:rPr>
              <a:t> </a:t>
            </a:r>
            <a:r>
              <a:rPr lang="fr-FR" sz="800" i="1" dirty="0" err="1" smtClean="0">
                <a:solidFill>
                  <a:srgbClr val="000000"/>
                </a:solidFill>
              </a:rPr>
              <a:t>characteristics</a:t>
            </a:r>
            <a:endParaRPr lang="fr-FR" sz="800" i="1" dirty="0" smtClean="0">
              <a:solidFill>
                <a:srgbClr val="000000"/>
              </a:solidFill>
            </a:endParaRPr>
          </a:p>
        </p:txBody>
      </p:sp>
      <p:cxnSp>
        <p:nvCxnSpPr>
          <p:cNvPr id="81" name="Connecteur droit avec flèche 17"/>
          <p:cNvCxnSpPr/>
          <p:nvPr/>
        </p:nvCxnSpPr>
        <p:spPr>
          <a:xfrm>
            <a:off x="238508" y="6179333"/>
            <a:ext cx="589076" cy="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84" name="ZoneTexte 25"/>
          <p:cNvSpPr txBox="1"/>
          <p:nvPr/>
        </p:nvSpPr>
        <p:spPr>
          <a:xfrm>
            <a:off x="759115" y="6061247"/>
            <a:ext cx="2537097" cy="230832"/>
          </a:xfrm>
          <a:prstGeom prst="rect">
            <a:avLst/>
          </a:prstGeom>
          <a:noFill/>
        </p:spPr>
        <p:txBody>
          <a:bodyPr wrap="square" rtlCol="0">
            <a:spAutoFit/>
          </a:bodyPr>
          <a:lstStyle/>
          <a:p>
            <a:r>
              <a:rPr lang="fr-FR" sz="900" b="1" i="1" dirty="0" smtClean="0">
                <a:solidFill>
                  <a:srgbClr val="000000"/>
                </a:solidFill>
              </a:rPr>
              <a:t>Information flux for </a:t>
            </a:r>
            <a:r>
              <a:rPr lang="fr-FR" sz="900" b="1" i="1" dirty="0" err="1" smtClean="0">
                <a:solidFill>
                  <a:srgbClr val="000000"/>
                </a:solidFill>
              </a:rPr>
              <a:t>strategic</a:t>
            </a:r>
            <a:r>
              <a:rPr lang="fr-FR" sz="900" b="1" i="1" dirty="0" smtClean="0">
                <a:solidFill>
                  <a:srgbClr val="000000"/>
                </a:solidFill>
              </a:rPr>
              <a:t> </a:t>
            </a:r>
            <a:r>
              <a:rPr lang="fr-FR" sz="900" b="1" i="1" dirty="0" err="1" smtClean="0">
                <a:solidFill>
                  <a:srgbClr val="000000"/>
                </a:solidFill>
              </a:rPr>
              <a:t>decision</a:t>
            </a:r>
            <a:endParaRPr lang="fr-FR" sz="900" b="1" i="1" dirty="0">
              <a:solidFill>
                <a:srgbClr val="000000"/>
              </a:solidFill>
            </a:endParaRPr>
          </a:p>
        </p:txBody>
      </p:sp>
      <p:sp>
        <p:nvSpPr>
          <p:cNvPr id="5" name="Rectangle 4"/>
          <p:cNvSpPr/>
          <p:nvPr/>
        </p:nvSpPr>
        <p:spPr>
          <a:xfrm>
            <a:off x="1" y="447055"/>
            <a:ext cx="9144000" cy="461665"/>
          </a:xfrm>
          <a:prstGeom prst="rect">
            <a:avLst/>
          </a:prstGeom>
        </p:spPr>
        <p:txBody>
          <a:bodyPr wrap="square">
            <a:spAutoFit/>
          </a:bodyPr>
          <a:lstStyle/>
          <a:p>
            <a:pPr algn="ctr"/>
            <a:r>
              <a:rPr lang="fr-FR" sz="2400" b="1" i="1" kern="0" dirty="0">
                <a:solidFill>
                  <a:srgbClr val="002060"/>
                </a:solidFill>
                <a:ea typeface="+mj-ea"/>
                <a:cs typeface="+mj-cs"/>
              </a:rPr>
              <a:t>At the </a:t>
            </a:r>
            <a:r>
              <a:rPr lang="fr-FR" sz="2400" b="1" i="1" kern="0" dirty="0" err="1">
                <a:solidFill>
                  <a:srgbClr val="002060"/>
                </a:solidFill>
                <a:ea typeface="+mj-ea"/>
                <a:cs typeface="+mj-cs"/>
              </a:rPr>
              <a:t>beginning</a:t>
            </a:r>
            <a:r>
              <a:rPr lang="fr-FR" sz="2400" b="1" i="1" kern="0" dirty="0">
                <a:solidFill>
                  <a:srgbClr val="002060"/>
                </a:solidFill>
                <a:ea typeface="+mj-ea"/>
                <a:cs typeface="+mj-cs"/>
              </a:rPr>
              <a:t> of the </a:t>
            </a:r>
            <a:r>
              <a:rPr lang="fr-FR" sz="2400" b="1" i="1" kern="0" dirty="0" err="1">
                <a:solidFill>
                  <a:srgbClr val="002060"/>
                </a:solidFill>
                <a:ea typeface="+mj-ea"/>
                <a:cs typeface="+mj-cs"/>
              </a:rPr>
              <a:t>year</a:t>
            </a:r>
            <a:r>
              <a:rPr lang="fr-FR" sz="2400" b="1" i="1" kern="0" dirty="0">
                <a:solidFill>
                  <a:srgbClr val="002060"/>
                </a:solidFill>
                <a:ea typeface="+mj-ea"/>
                <a:cs typeface="+mj-cs"/>
              </a:rPr>
              <a:t>…</a:t>
            </a:r>
            <a:endParaRPr lang="en-US" dirty="0"/>
          </a:p>
        </p:txBody>
      </p:sp>
      <p:sp>
        <p:nvSpPr>
          <p:cNvPr id="58" name="Titre 1"/>
          <p:cNvSpPr txBox="1">
            <a:spLocks/>
          </p:cNvSpPr>
          <p:nvPr/>
        </p:nvSpPr>
        <p:spPr>
          <a:xfrm>
            <a:off x="0" y="-243408"/>
            <a:ext cx="9166225" cy="1047750"/>
          </a:xfrm>
          <a:prstGeom prst="roundRect">
            <a:avLst>
              <a:gd name="adj" fmla="val 21667"/>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3200" b="1" smtClean="0">
                <a:solidFill>
                  <a:schemeClr val="accent3"/>
                </a:solidFill>
                <a:effectLst>
                  <a:outerShdw blurRad="38100" dist="38100" dir="2700000" algn="tl">
                    <a:srgbClr val="000000">
                      <a:alpha val="43137"/>
                    </a:srgbClr>
                  </a:outerShdw>
                </a:effectLst>
                <a:latin typeface="+mn-lt"/>
                <a:ea typeface="+mn-ea"/>
                <a:cs typeface="+mn-cs"/>
              </a:rPr>
              <a:t>AICHA specific farm system</a:t>
            </a:r>
            <a:endParaRPr lang="en-US" sz="3200" b="1" dirty="0">
              <a:solidFill>
                <a:schemeClr val="accent3"/>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97491905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4"/>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81"/>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43"/>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46"/>
                                        </p:tgtEl>
                                        <p:attrNameLst>
                                          <p:attrName>style.visibility</p:attrName>
                                        </p:attrNameLst>
                                      </p:cBhvr>
                                      <p:to>
                                        <p:strVal val="visible"/>
                                      </p:to>
                                    </p:set>
                                  </p:childTnLst>
                                </p:cTn>
                              </p:par>
                              <p:par>
                                <p:cTn id="20" presetID="1" presetClass="entr" presetSubtype="0"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100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1000"/>
                                  </p:stCondLst>
                                  <p:childTnLst>
                                    <p:set>
                                      <p:cBhvr>
                                        <p:cTn id="29" dur="1" fill="hold">
                                          <p:stCondLst>
                                            <p:cond delay="0"/>
                                          </p:stCondLst>
                                        </p:cTn>
                                        <p:tgtEl>
                                          <p:spTgt spid="49"/>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45"/>
                                        </p:tgtEl>
                                        <p:attrNameLst>
                                          <p:attrName>style.visibility</p:attrName>
                                        </p:attrNameLst>
                                      </p:cBhvr>
                                      <p:to>
                                        <p:strVal val="visible"/>
                                      </p:to>
                                    </p:set>
                                  </p:childTnLst>
                                </p:cTn>
                              </p:par>
                            </p:childTnLst>
                          </p:cTn>
                        </p:par>
                        <p:par>
                          <p:cTn id="32" fill="hold">
                            <p:stCondLst>
                              <p:cond delay="5000"/>
                            </p:stCondLst>
                            <p:childTnLst>
                              <p:par>
                                <p:cTn id="33" presetID="1" presetClass="entr" presetSubtype="0" fill="hold" grpId="0" nodeType="afterEffect">
                                  <p:stCondLst>
                                    <p:cond delay="100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100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44"/>
                                        </p:tgtEl>
                                        <p:attrNameLst>
                                          <p:attrName>style.visibility</p:attrName>
                                        </p:attrNameLst>
                                      </p:cBhvr>
                                      <p:to>
                                        <p:strVal val="visible"/>
                                      </p:to>
                                    </p:set>
                                  </p:childTnLst>
                                </p:cTn>
                              </p:par>
                            </p:childTnLst>
                          </p:cTn>
                        </p:par>
                        <p:par>
                          <p:cTn id="41" fill="hold">
                            <p:stCondLst>
                              <p:cond delay="6000"/>
                            </p:stCondLst>
                            <p:childTnLst>
                              <p:par>
                                <p:cTn id="42" presetID="1" presetClass="entr" presetSubtype="0" fill="hold" grpId="0" nodeType="afterEffect">
                                  <p:stCondLst>
                                    <p:cond delay="1000"/>
                                  </p:stCondLst>
                                  <p:childTnLst>
                                    <p:set>
                                      <p:cBhvr>
                                        <p:cTn id="43" dur="1" fill="hold">
                                          <p:stCondLst>
                                            <p:cond delay="0"/>
                                          </p:stCondLst>
                                        </p:cTn>
                                        <p:tgtEl>
                                          <p:spTgt spid="52"/>
                                        </p:tgtEl>
                                        <p:attrNameLst>
                                          <p:attrName>style.visibility</p:attrName>
                                        </p:attrNameLst>
                                      </p:cBhvr>
                                      <p:to>
                                        <p:strVal val="visible"/>
                                      </p:to>
                                    </p:set>
                                  </p:childTnLst>
                                </p:cTn>
                              </p:par>
                              <p:par>
                                <p:cTn id="44" presetID="1" presetClass="entr" presetSubtype="0" fill="hold" grpId="0" nodeType="withEffect">
                                  <p:stCondLst>
                                    <p:cond delay="1000"/>
                                  </p:stCondLst>
                                  <p:childTnLst>
                                    <p:set>
                                      <p:cBhvr>
                                        <p:cTn id="45"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p:bldP spid="48" grpId="0"/>
      <p:bldP spid="49" grpId="0"/>
      <p:bldP spid="4" grpId="0" animBg="1"/>
      <p:bldP spid="50" grpId="0" animBg="1"/>
      <p:bldP spid="51" grpId="0"/>
      <p:bldP spid="44" grpId="0" animBg="1"/>
      <p:bldP spid="52" grpId="0" animBg="1"/>
      <p:bldP spid="53" grpId="0"/>
      <p:bldP spid="54" grpId="0"/>
      <p:bldP spid="55" grpId="0"/>
      <p:bldP spid="56" grpId="0"/>
      <p:bldP spid="8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347864" y="4282202"/>
            <a:ext cx="4391213" cy="142230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sp>
        <p:nvSpPr>
          <p:cNvPr id="8" name="ZoneTexte 7"/>
          <p:cNvSpPr txBox="1"/>
          <p:nvPr/>
        </p:nvSpPr>
        <p:spPr bwMode="auto">
          <a:xfrm>
            <a:off x="5708082" y="1392673"/>
            <a:ext cx="2091803" cy="276999"/>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i="1" dirty="0" smtClean="0">
                <a:solidFill>
                  <a:srgbClr val="FF0000"/>
                </a:solidFill>
              </a:rPr>
              <a:t>DECISION SYSTEM</a:t>
            </a:r>
          </a:p>
        </p:txBody>
      </p:sp>
      <p:sp>
        <p:nvSpPr>
          <p:cNvPr id="16" name="Rectangle 15"/>
          <p:cNvSpPr/>
          <p:nvPr/>
        </p:nvSpPr>
        <p:spPr>
          <a:xfrm>
            <a:off x="4789913" y="3222570"/>
            <a:ext cx="1857983" cy="71048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sp>
        <p:nvSpPr>
          <p:cNvPr id="17" name="ZoneTexte 16"/>
          <p:cNvSpPr txBox="1"/>
          <p:nvPr/>
        </p:nvSpPr>
        <p:spPr bwMode="auto">
          <a:xfrm>
            <a:off x="4788024" y="3525385"/>
            <a:ext cx="1869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200" i="1" dirty="0" smtClean="0">
                <a:solidFill>
                  <a:schemeClr val="tx1">
                    <a:lumMod val="50000"/>
                    <a:lumOff val="50000"/>
                  </a:schemeClr>
                </a:solidFill>
              </a:rPr>
              <a:t>OPERATING SYSTEM</a:t>
            </a:r>
          </a:p>
        </p:txBody>
      </p:sp>
      <p:sp>
        <p:nvSpPr>
          <p:cNvPr id="25" name="ZoneTexte 24"/>
          <p:cNvSpPr txBox="1"/>
          <p:nvPr/>
        </p:nvSpPr>
        <p:spPr bwMode="auto">
          <a:xfrm>
            <a:off x="5100652" y="4293287"/>
            <a:ext cx="2642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i="1" dirty="0" smtClean="0">
                <a:solidFill>
                  <a:schemeClr val="tx1">
                    <a:lumMod val="50000"/>
                    <a:lumOff val="50000"/>
                  </a:schemeClr>
                </a:solidFill>
              </a:rPr>
              <a:t>BIOPHYSICAL SYSTEM</a:t>
            </a:r>
          </a:p>
        </p:txBody>
      </p:sp>
      <p:sp>
        <p:nvSpPr>
          <p:cNvPr id="31" name="Rectangle 30"/>
          <p:cNvSpPr/>
          <p:nvPr/>
        </p:nvSpPr>
        <p:spPr>
          <a:xfrm>
            <a:off x="2267744" y="908721"/>
            <a:ext cx="6552728" cy="4968551"/>
          </a:xfrm>
          <a:prstGeom prst="rect">
            <a:avLst/>
          </a:prstGeom>
          <a:noFill/>
          <a:ln w="285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bwMode="auto">
          <a:xfrm>
            <a:off x="6728669" y="908720"/>
            <a:ext cx="2091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b="1" i="1" dirty="0" smtClean="0">
                <a:solidFill>
                  <a:schemeClr val="bg1">
                    <a:lumMod val="50000"/>
                  </a:schemeClr>
                </a:solidFill>
              </a:rPr>
              <a:t>FARM SYSTEM</a:t>
            </a:r>
          </a:p>
        </p:txBody>
      </p:sp>
      <p:sp>
        <p:nvSpPr>
          <p:cNvPr id="3" name="Espace réservé du numéro de diapositive 2"/>
          <p:cNvSpPr>
            <a:spLocks noGrp="1"/>
          </p:cNvSpPr>
          <p:nvPr>
            <p:ph type="sldNum" sz="quarter" idx="4294967295"/>
          </p:nvPr>
        </p:nvSpPr>
        <p:spPr>
          <a:xfrm>
            <a:off x="8556625" y="6453188"/>
            <a:ext cx="587375" cy="488950"/>
          </a:xfrm>
        </p:spPr>
        <p:txBody>
          <a:bodyPr/>
          <a:lstStyle/>
          <a:p>
            <a:fld id="{4DF149BA-A2F3-4FC2-9EB2-E7D3E73B6687}" type="slidenum">
              <a:rPr lang="fr-FR" smtClean="0"/>
              <a:t>19</a:t>
            </a:fld>
            <a:endParaRPr lang="fr-FR"/>
          </a:p>
        </p:txBody>
      </p:sp>
      <p:sp>
        <p:nvSpPr>
          <p:cNvPr id="37" name="Rectangle 36"/>
          <p:cNvSpPr/>
          <p:nvPr/>
        </p:nvSpPr>
        <p:spPr>
          <a:xfrm>
            <a:off x="107504" y="3994549"/>
            <a:ext cx="1872903" cy="1882723"/>
          </a:xfrm>
          <a:prstGeom prst="rect">
            <a:avLst/>
          </a:prstGeom>
          <a:noFill/>
          <a:ln w="285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bwMode="auto">
          <a:xfrm>
            <a:off x="-662291" y="3967105"/>
            <a:ext cx="2642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b="1" i="1" dirty="0" smtClean="0">
                <a:solidFill>
                  <a:schemeClr val="bg1">
                    <a:lumMod val="50000"/>
                  </a:schemeClr>
                </a:solidFill>
              </a:rPr>
              <a:t>EXTERNAL SYSTEM</a:t>
            </a:r>
          </a:p>
        </p:txBody>
      </p:sp>
      <p:sp>
        <p:nvSpPr>
          <p:cNvPr id="32" name="Rectangle 31"/>
          <p:cNvSpPr/>
          <p:nvPr/>
        </p:nvSpPr>
        <p:spPr>
          <a:xfrm>
            <a:off x="3347864" y="1392673"/>
            <a:ext cx="4395486" cy="1503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1" name="ZoneTexte 20"/>
          <p:cNvSpPr txBox="1"/>
          <p:nvPr/>
        </p:nvSpPr>
        <p:spPr bwMode="auto">
          <a:xfrm>
            <a:off x="395536" y="4884787"/>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MARKET</a:t>
            </a:r>
          </a:p>
        </p:txBody>
      </p:sp>
      <p:sp>
        <p:nvSpPr>
          <p:cNvPr id="22" name="ZoneTexte 21"/>
          <p:cNvSpPr txBox="1"/>
          <p:nvPr/>
        </p:nvSpPr>
        <p:spPr bwMode="auto">
          <a:xfrm>
            <a:off x="396232" y="5304646"/>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VILLAGE</a:t>
            </a:r>
          </a:p>
        </p:txBody>
      </p:sp>
      <p:sp>
        <p:nvSpPr>
          <p:cNvPr id="23" name="ZoneTexte 22"/>
          <p:cNvSpPr txBox="1"/>
          <p:nvPr/>
        </p:nvSpPr>
        <p:spPr bwMode="auto">
          <a:xfrm>
            <a:off x="396232" y="4452739"/>
            <a:ext cx="1347100"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WEATHER</a:t>
            </a:r>
          </a:p>
        </p:txBody>
      </p:sp>
      <p:sp>
        <p:nvSpPr>
          <p:cNvPr id="26" name="ZoneTexte 25"/>
          <p:cNvSpPr txBox="1"/>
          <p:nvPr/>
        </p:nvSpPr>
        <p:spPr bwMode="auto">
          <a:xfrm>
            <a:off x="3296212" y="1730574"/>
            <a:ext cx="1845826" cy="1023357"/>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err="1" smtClean="0"/>
              <a:t>Beliefs</a:t>
            </a:r>
            <a:endParaRPr lang="fr-FR" sz="1400" i="1" dirty="0" smtClean="0"/>
          </a:p>
          <a:p>
            <a:pPr algn="ctr" eaLnBrk="1" hangingPunct="1"/>
            <a:endParaRPr lang="fr-FR" sz="1050" dirty="0" smtClean="0"/>
          </a:p>
          <a:p>
            <a:pPr algn="ctr"/>
            <a:r>
              <a:rPr lang="fr-FR" sz="1200" dirty="0" smtClean="0"/>
              <a:t>STRUCTURAL</a:t>
            </a:r>
            <a:endParaRPr lang="fr-FR" sz="1200" dirty="0"/>
          </a:p>
          <a:p>
            <a:pPr algn="ctr"/>
            <a:r>
              <a:rPr lang="fr-FR" sz="1200" dirty="0" smtClean="0"/>
              <a:t>PROCEDURAL</a:t>
            </a:r>
            <a:endParaRPr lang="fr-FR" sz="1200" dirty="0"/>
          </a:p>
          <a:p>
            <a:pPr algn="ctr"/>
            <a:r>
              <a:rPr lang="fr-FR" sz="1200" dirty="0" smtClean="0"/>
              <a:t>OBSERVABLE</a:t>
            </a:r>
            <a:endParaRPr lang="fr-FR" sz="1200" dirty="0"/>
          </a:p>
        </p:txBody>
      </p:sp>
      <p:sp>
        <p:nvSpPr>
          <p:cNvPr id="27" name="ZoneTexte 26"/>
          <p:cNvSpPr txBox="1"/>
          <p:nvPr/>
        </p:nvSpPr>
        <p:spPr bwMode="auto">
          <a:xfrm>
            <a:off x="6157451" y="1734488"/>
            <a:ext cx="1510893" cy="1046440"/>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Intentions</a:t>
            </a:r>
            <a:endParaRPr lang="fr-FR" sz="1400" i="1" dirty="0"/>
          </a:p>
          <a:p>
            <a:pPr algn="ctr" eaLnBrk="1" hangingPunct="1"/>
            <a:endParaRPr lang="fr-FR" sz="1200" dirty="0" smtClean="0"/>
          </a:p>
          <a:p>
            <a:pPr algn="ctr"/>
            <a:r>
              <a:rPr lang="fr-FR" sz="1200" dirty="0" smtClean="0"/>
              <a:t>STRATEGIC</a:t>
            </a:r>
            <a:endParaRPr lang="fr-FR" sz="1200" dirty="0"/>
          </a:p>
          <a:p>
            <a:pPr algn="ctr"/>
            <a:r>
              <a:rPr lang="fr-FR" sz="1200" dirty="0" smtClean="0"/>
              <a:t>TACTIC</a:t>
            </a:r>
            <a:endParaRPr lang="fr-FR" sz="1200" dirty="0"/>
          </a:p>
          <a:p>
            <a:pPr algn="ctr"/>
            <a:r>
              <a:rPr lang="fr-FR" sz="1200" dirty="0" smtClean="0"/>
              <a:t>OPERATIONAL</a:t>
            </a:r>
            <a:endParaRPr lang="fr-FR" sz="1200" dirty="0"/>
          </a:p>
        </p:txBody>
      </p:sp>
      <p:sp>
        <p:nvSpPr>
          <p:cNvPr id="28" name="ZoneTexte 27"/>
          <p:cNvSpPr txBox="1"/>
          <p:nvPr/>
        </p:nvSpPr>
        <p:spPr bwMode="auto">
          <a:xfrm>
            <a:off x="5076055" y="1484785"/>
            <a:ext cx="936105" cy="307777"/>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err="1" smtClean="0"/>
              <a:t>Desires</a:t>
            </a:r>
            <a:endParaRPr lang="fr-FR" sz="1400" i="1" dirty="0" smtClean="0"/>
          </a:p>
        </p:txBody>
      </p:sp>
      <p:sp>
        <p:nvSpPr>
          <p:cNvPr id="33" name="Rectangle à coins arrondis 32"/>
          <p:cNvSpPr/>
          <p:nvPr/>
        </p:nvSpPr>
        <p:spPr>
          <a:xfrm>
            <a:off x="5142039" y="1524865"/>
            <a:ext cx="798114" cy="26769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6228184" y="1765328"/>
            <a:ext cx="1323187" cy="10156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3547052" y="1765328"/>
            <a:ext cx="1323187" cy="10156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bwMode="auto">
          <a:xfrm>
            <a:off x="3851920" y="5157192"/>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AMBHAS</a:t>
            </a:r>
          </a:p>
        </p:txBody>
      </p:sp>
      <p:sp>
        <p:nvSpPr>
          <p:cNvPr id="41" name="ZoneTexte 40"/>
          <p:cNvSpPr txBox="1"/>
          <p:nvPr/>
        </p:nvSpPr>
        <p:spPr bwMode="auto">
          <a:xfrm>
            <a:off x="5940152" y="5137447"/>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STICS</a:t>
            </a:r>
          </a:p>
        </p:txBody>
      </p:sp>
      <p:pic>
        <p:nvPicPr>
          <p:cNvPr id="42" name="Picture 7" descr="https://fbcdn-profile-a.akamaihd.net/hprofile-ak-xap1/v/t1.0-1/c21.21.257.257/s160x160/488122_451426584890440_1582785741_n.jpg?oh=131e0799d63ad0c38112897fadc43d02&amp;oe=56391ADE&amp;__gda__=1447222538_651441ea8aec8197e35fcda9a654ed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950" y="4540180"/>
            <a:ext cx="597267" cy="597267"/>
          </a:xfrm>
          <a:prstGeom prst="rect">
            <a:avLst/>
          </a:prstGeom>
          <a:noFill/>
          <a:extLst>
            <a:ext uri="{909E8E84-426E-40DD-AFC4-6F175D3DCCD1}">
              <a14:hiddenFill xmlns:a14="http://schemas.microsoft.com/office/drawing/2010/main">
                <a:solidFill>
                  <a:srgbClr val="FFFFFF"/>
                </a:solidFill>
              </a14:hiddenFill>
            </a:ext>
          </a:extLst>
        </p:spPr>
      </p:pic>
      <p:sp>
        <p:nvSpPr>
          <p:cNvPr id="43" name="Forme libre 42"/>
          <p:cNvSpPr/>
          <p:nvPr/>
        </p:nvSpPr>
        <p:spPr>
          <a:xfrm>
            <a:off x="4897016" y="3933056"/>
            <a:ext cx="179039" cy="1230343"/>
          </a:xfrm>
          <a:custGeom>
            <a:avLst/>
            <a:gdLst>
              <a:gd name="connsiteX0" fmla="*/ 0 w 154379"/>
              <a:gd name="connsiteY0" fmla="*/ 1223158 h 1223158"/>
              <a:gd name="connsiteX1" fmla="*/ 118753 w 154379"/>
              <a:gd name="connsiteY1" fmla="*/ 736270 h 1223158"/>
              <a:gd name="connsiteX2" fmla="*/ 154379 w 154379"/>
              <a:gd name="connsiteY2" fmla="*/ 0 h 1223158"/>
            </a:gdLst>
            <a:ahLst/>
            <a:cxnLst>
              <a:cxn ang="0">
                <a:pos x="connsiteX0" y="connsiteY0"/>
              </a:cxn>
              <a:cxn ang="0">
                <a:pos x="connsiteX1" y="connsiteY1"/>
              </a:cxn>
              <a:cxn ang="0">
                <a:pos x="connsiteX2" y="connsiteY2"/>
              </a:cxn>
            </a:cxnLst>
            <a:rect l="l" t="t" r="r" b="b"/>
            <a:pathLst>
              <a:path w="154379" h="1223158">
                <a:moveTo>
                  <a:pt x="0" y="1223158"/>
                </a:moveTo>
                <a:cubicBezTo>
                  <a:pt x="46511" y="1081644"/>
                  <a:pt x="93023" y="940130"/>
                  <a:pt x="118753" y="736270"/>
                </a:cubicBezTo>
                <a:cubicBezTo>
                  <a:pt x="144483" y="532410"/>
                  <a:pt x="149431" y="266205"/>
                  <a:pt x="154379" y="0"/>
                </a:cubicBezTo>
              </a:path>
            </a:pathLst>
          </a:custGeom>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Forme libre 44"/>
          <p:cNvSpPr/>
          <p:nvPr/>
        </p:nvSpPr>
        <p:spPr>
          <a:xfrm>
            <a:off x="4161950" y="2780928"/>
            <a:ext cx="637224" cy="442771"/>
          </a:xfrm>
          <a:custGeom>
            <a:avLst/>
            <a:gdLst>
              <a:gd name="connsiteX0" fmla="*/ 700644 w 700644"/>
              <a:gd name="connsiteY0" fmla="*/ 843148 h 843148"/>
              <a:gd name="connsiteX1" fmla="*/ 130629 w 700644"/>
              <a:gd name="connsiteY1" fmla="*/ 629392 h 843148"/>
              <a:gd name="connsiteX2" fmla="*/ 0 w 700644"/>
              <a:gd name="connsiteY2" fmla="*/ 0 h 843148"/>
            </a:gdLst>
            <a:ahLst/>
            <a:cxnLst>
              <a:cxn ang="0">
                <a:pos x="connsiteX0" y="connsiteY0"/>
              </a:cxn>
              <a:cxn ang="0">
                <a:pos x="connsiteX1" y="connsiteY1"/>
              </a:cxn>
              <a:cxn ang="0">
                <a:pos x="connsiteX2" y="connsiteY2"/>
              </a:cxn>
            </a:cxnLst>
            <a:rect l="l" t="t" r="r" b="b"/>
            <a:pathLst>
              <a:path w="700644" h="843148">
                <a:moveTo>
                  <a:pt x="700644" y="843148"/>
                </a:moveTo>
                <a:cubicBezTo>
                  <a:pt x="474023" y="806532"/>
                  <a:pt x="247403" y="769917"/>
                  <a:pt x="130629" y="629392"/>
                </a:cubicBezTo>
                <a:cubicBezTo>
                  <a:pt x="13855" y="488867"/>
                  <a:pt x="6927" y="244433"/>
                  <a:pt x="0" y="0"/>
                </a:cubicBezTo>
              </a:path>
            </a:pathLst>
          </a:custGeom>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ZoneTexte 45"/>
          <p:cNvSpPr txBox="1"/>
          <p:nvPr/>
        </p:nvSpPr>
        <p:spPr bwMode="auto">
          <a:xfrm>
            <a:off x="2404150" y="4077072"/>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a:solidFill>
                  <a:srgbClr val="000000"/>
                </a:solidFill>
              </a:rPr>
              <a:t>P</a:t>
            </a:r>
            <a:r>
              <a:rPr lang="fr-FR" sz="800" i="1" dirty="0" err="1" smtClean="0">
                <a:solidFill>
                  <a:srgbClr val="000000"/>
                </a:solidFill>
              </a:rPr>
              <a:t>rices</a:t>
            </a:r>
            <a:endParaRPr lang="fr-FR" sz="800" i="1" dirty="0" smtClean="0">
              <a:solidFill>
                <a:srgbClr val="000000"/>
              </a:solidFill>
            </a:endParaRPr>
          </a:p>
        </p:txBody>
      </p:sp>
      <p:sp>
        <p:nvSpPr>
          <p:cNvPr id="48" name="ZoneTexte 47"/>
          <p:cNvSpPr txBox="1"/>
          <p:nvPr/>
        </p:nvSpPr>
        <p:spPr bwMode="auto">
          <a:xfrm>
            <a:off x="1907704" y="3573596"/>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a:solidFill>
                  <a:srgbClr val="000000"/>
                </a:solidFill>
              </a:rPr>
              <a:t>R</a:t>
            </a:r>
            <a:r>
              <a:rPr lang="fr-FR" sz="800" i="1" dirty="0" err="1" smtClean="0">
                <a:solidFill>
                  <a:srgbClr val="000000"/>
                </a:solidFill>
              </a:rPr>
              <a:t>ainfall</a:t>
            </a:r>
            <a:endParaRPr lang="fr-FR" sz="800" i="1" dirty="0" smtClean="0">
              <a:solidFill>
                <a:srgbClr val="000000"/>
              </a:solidFill>
            </a:endParaRPr>
          </a:p>
        </p:txBody>
      </p:sp>
      <p:sp>
        <p:nvSpPr>
          <p:cNvPr id="49" name="ZoneTexte 48"/>
          <p:cNvSpPr txBox="1"/>
          <p:nvPr/>
        </p:nvSpPr>
        <p:spPr bwMode="auto">
          <a:xfrm>
            <a:off x="3203848" y="2979493"/>
            <a:ext cx="11597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Update </a:t>
            </a:r>
          </a:p>
          <a:p>
            <a:pPr algn="ctr" eaLnBrk="1" hangingPunct="1"/>
            <a:r>
              <a:rPr lang="fr-FR" sz="800" i="1" dirty="0" smtClean="0">
                <a:solidFill>
                  <a:srgbClr val="000000"/>
                </a:solidFill>
              </a:rPr>
              <a:t>observables</a:t>
            </a:r>
          </a:p>
        </p:txBody>
      </p:sp>
      <p:sp>
        <p:nvSpPr>
          <p:cNvPr id="4" name="Forme libre 3"/>
          <p:cNvSpPr/>
          <p:nvPr/>
        </p:nvSpPr>
        <p:spPr>
          <a:xfrm>
            <a:off x="1686296" y="3755148"/>
            <a:ext cx="3090880" cy="133003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1743332" y="3460907"/>
            <a:ext cx="3046581" cy="109214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bwMode="auto">
          <a:xfrm>
            <a:off x="4211960" y="4365684"/>
            <a:ext cx="1159738" cy="21544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GW </a:t>
            </a:r>
            <a:r>
              <a:rPr lang="fr-FR" sz="800" i="1" dirty="0" err="1" smtClean="0">
                <a:solidFill>
                  <a:srgbClr val="000000"/>
                </a:solidFill>
              </a:rPr>
              <a:t>level</a:t>
            </a:r>
            <a:endParaRPr lang="fr-FR" sz="800" i="1" dirty="0" smtClean="0">
              <a:solidFill>
                <a:srgbClr val="000000"/>
              </a:solidFill>
            </a:endParaRPr>
          </a:p>
        </p:txBody>
      </p:sp>
      <p:pic>
        <p:nvPicPr>
          <p:cNvPr id="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33" y="4725144"/>
            <a:ext cx="497582" cy="37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Forme libre 43"/>
          <p:cNvSpPr/>
          <p:nvPr/>
        </p:nvSpPr>
        <p:spPr>
          <a:xfrm>
            <a:off x="4865324" y="2420888"/>
            <a:ext cx="1353787" cy="39054"/>
          </a:xfrm>
          <a:custGeom>
            <a:avLst/>
            <a:gdLst>
              <a:gd name="connsiteX0" fmla="*/ 0 w 1353787"/>
              <a:gd name="connsiteY0" fmla="*/ 3428 h 39054"/>
              <a:gd name="connsiteX1" fmla="*/ 771896 w 1353787"/>
              <a:gd name="connsiteY1" fmla="*/ 3428 h 39054"/>
              <a:gd name="connsiteX2" fmla="*/ 1353787 w 1353787"/>
              <a:gd name="connsiteY2" fmla="*/ 39054 h 39054"/>
            </a:gdLst>
            <a:ahLst/>
            <a:cxnLst>
              <a:cxn ang="0">
                <a:pos x="connsiteX0" y="connsiteY0"/>
              </a:cxn>
              <a:cxn ang="0">
                <a:pos x="connsiteX1" y="connsiteY1"/>
              </a:cxn>
              <a:cxn ang="0">
                <a:pos x="connsiteX2" y="connsiteY2"/>
              </a:cxn>
            </a:cxnLst>
            <a:rect l="l" t="t" r="r" b="b"/>
            <a:pathLst>
              <a:path w="1353787" h="39054">
                <a:moveTo>
                  <a:pt x="0" y="3428"/>
                </a:moveTo>
                <a:cubicBezTo>
                  <a:pt x="273132" y="459"/>
                  <a:pt x="546265" y="-2510"/>
                  <a:pt x="771896" y="3428"/>
                </a:cubicBezTo>
                <a:cubicBezTo>
                  <a:pt x="997527" y="9366"/>
                  <a:pt x="1175657" y="24210"/>
                  <a:pt x="1353787" y="39054"/>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2C836"/>
              </a:solidFill>
            </a:endParaRPr>
          </a:p>
        </p:txBody>
      </p:sp>
      <p:sp>
        <p:nvSpPr>
          <p:cNvPr id="52" name="Forme libre 28"/>
          <p:cNvSpPr/>
          <p:nvPr/>
        </p:nvSpPr>
        <p:spPr>
          <a:xfrm>
            <a:off x="7537272" y="2237424"/>
            <a:ext cx="255607" cy="181362"/>
          </a:xfrm>
          <a:custGeom>
            <a:avLst/>
            <a:gdLst>
              <a:gd name="connsiteX0" fmla="*/ 11876 w 255607"/>
              <a:gd name="connsiteY0" fmla="*/ 3232 h 181362"/>
              <a:gd name="connsiteX1" fmla="*/ 213756 w 255607"/>
              <a:gd name="connsiteY1" fmla="*/ 15107 h 181362"/>
              <a:gd name="connsiteX2" fmla="*/ 237507 w 255607"/>
              <a:gd name="connsiteY2" fmla="*/ 121985 h 181362"/>
              <a:gd name="connsiteX3" fmla="*/ 0 w 255607"/>
              <a:gd name="connsiteY3" fmla="*/ 181362 h 181362"/>
            </a:gdLst>
            <a:ahLst/>
            <a:cxnLst>
              <a:cxn ang="0">
                <a:pos x="connsiteX0" y="connsiteY0"/>
              </a:cxn>
              <a:cxn ang="0">
                <a:pos x="connsiteX1" y="connsiteY1"/>
              </a:cxn>
              <a:cxn ang="0">
                <a:pos x="connsiteX2" y="connsiteY2"/>
              </a:cxn>
              <a:cxn ang="0">
                <a:pos x="connsiteX3" y="connsiteY3"/>
              </a:cxn>
            </a:cxnLst>
            <a:rect l="l" t="t" r="r" b="b"/>
            <a:pathLst>
              <a:path w="255607" h="181362">
                <a:moveTo>
                  <a:pt x="11876" y="3232"/>
                </a:moveTo>
                <a:cubicBezTo>
                  <a:pt x="94013" y="-727"/>
                  <a:pt x="176151" y="-4685"/>
                  <a:pt x="213756" y="15107"/>
                </a:cubicBezTo>
                <a:cubicBezTo>
                  <a:pt x="251361" y="34899"/>
                  <a:pt x="273133" y="94276"/>
                  <a:pt x="237507" y="121985"/>
                </a:cubicBezTo>
                <a:cubicBezTo>
                  <a:pt x="201881" y="149694"/>
                  <a:pt x="100940" y="165528"/>
                  <a:pt x="0" y="181362"/>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53" name="ZoneTexte 29"/>
          <p:cNvSpPr txBox="1"/>
          <p:nvPr/>
        </p:nvSpPr>
        <p:spPr bwMode="auto">
          <a:xfrm>
            <a:off x="7668344" y="2205444"/>
            <a:ext cx="973894" cy="21544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a:solidFill>
                  <a:srgbClr val="000000"/>
                </a:solidFill>
              </a:rPr>
              <a:t>I</a:t>
            </a:r>
            <a:r>
              <a:rPr lang="fr-FR" sz="800" i="1" dirty="0" smtClean="0">
                <a:solidFill>
                  <a:srgbClr val="000000"/>
                </a:solidFill>
              </a:rPr>
              <a:t>nvestment</a:t>
            </a:r>
          </a:p>
        </p:txBody>
      </p:sp>
      <p:sp>
        <p:nvSpPr>
          <p:cNvPr id="54" name="ZoneTexte 47"/>
          <p:cNvSpPr txBox="1"/>
          <p:nvPr/>
        </p:nvSpPr>
        <p:spPr bwMode="auto">
          <a:xfrm>
            <a:off x="4932040" y="2235641"/>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Observations</a:t>
            </a:r>
            <a:endParaRPr lang="fr-FR" sz="1000" i="1" dirty="0" smtClean="0">
              <a:solidFill>
                <a:srgbClr val="000000"/>
              </a:solidFill>
            </a:endParaRPr>
          </a:p>
        </p:txBody>
      </p:sp>
      <p:sp>
        <p:nvSpPr>
          <p:cNvPr id="55" name="ZoneTexte 51"/>
          <p:cNvSpPr txBox="1"/>
          <p:nvPr/>
        </p:nvSpPr>
        <p:spPr bwMode="auto">
          <a:xfrm>
            <a:off x="4942686" y="2091625"/>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Know-hows</a:t>
            </a:r>
            <a:endParaRPr lang="fr-FR" sz="800" i="1" dirty="0" smtClean="0">
              <a:solidFill>
                <a:srgbClr val="000000"/>
              </a:solidFill>
            </a:endParaRPr>
          </a:p>
        </p:txBody>
      </p:sp>
      <p:sp>
        <p:nvSpPr>
          <p:cNvPr id="56" name="ZoneTexte 52"/>
          <p:cNvSpPr txBox="1"/>
          <p:nvPr/>
        </p:nvSpPr>
        <p:spPr bwMode="auto">
          <a:xfrm>
            <a:off x="4860032" y="1947609"/>
            <a:ext cx="13719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Farm</a:t>
            </a:r>
            <a:r>
              <a:rPr lang="fr-FR" sz="800" i="1" dirty="0">
                <a:solidFill>
                  <a:srgbClr val="000000"/>
                </a:solidFill>
              </a:rPr>
              <a:t> </a:t>
            </a:r>
            <a:r>
              <a:rPr lang="fr-FR" sz="800" i="1" dirty="0" err="1" smtClean="0">
                <a:solidFill>
                  <a:srgbClr val="000000"/>
                </a:solidFill>
              </a:rPr>
              <a:t>characteristics</a:t>
            </a:r>
            <a:endParaRPr lang="fr-FR" sz="800" i="1" dirty="0" smtClean="0">
              <a:solidFill>
                <a:srgbClr val="000000"/>
              </a:solidFill>
            </a:endParaRPr>
          </a:p>
        </p:txBody>
      </p:sp>
      <p:sp>
        <p:nvSpPr>
          <p:cNvPr id="57" name="Forme libre 42"/>
          <p:cNvSpPr/>
          <p:nvPr/>
        </p:nvSpPr>
        <p:spPr>
          <a:xfrm>
            <a:off x="4932040" y="3933056"/>
            <a:ext cx="209998" cy="1214071"/>
          </a:xfrm>
          <a:custGeom>
            <a:avLst/>
            <a:gdLst>
              <a:gd name="connsiteX0" fmla="*/ 0 w 154379"/>
              <a:gd name="connsiteY0" fmla="*/ 1223158 h 1223158"/>
              <a:gd name="connsiteX1" fmla="*/ 118753 w 154379"/>
              <a:gd name="connsiteY1" fmla="*/ 736270 h 1223158"/>
              <a:gd name="connsiteX2" fmla="*/ 154379 w 154379"/>
              <a:gd name="connsiteY2" fmla="*/ 0 h 1223158"/>
            </a:gdLst>
            <a:ahLst/>
            <a:cxnLst>
              <a:cxn ang="0">
                <a:pos x="connsiteX0" y="connsiteY0"/>
              </a:cxn>
              <a:cxn ang="0">
                <a:pos x="connsiteX1" y="connsiteY1"/>
              </a:cxn>
              <a:cxn ang="0">
                <a:pos x="connsiteX2" y="connsiteY2"/>
              </a:cxn>
            </a:cxnLst>
            <a:rect l="l" t="t" r="r" b="b"/>
            <a:pathLst>
              <a:path w="154379" h="1223158">
                <a:moveTo>
                  <a:pt x="0" y="1223158"/>
                </a:moveTo>
                <a:cubicBezTo>
                  <a:pt x="46511" y="1081644"/>
                  <a:pt x="93023" y="940130"/>
                  <a:pt x="118753" y="736270"/>
                </a:cubicBezTo>
                <a:cubicBezTo>
                  <a:pt x="144483" y="532410"/>
                  <a:pt x="149431" y="266205"/>
                  <a:pt x="154379" y="0"/>
                </a:cubicBezTo>
              </a:path>
            </a:pathLst>
          </a:custGeom>
          <a:ln w="9525">
            <a:solidFill>
              <a:srgbClr val="00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Forme libre 44"/>
          <p:cNvSpPr/>
          <p:nvPr/>
        </p:nvSpPr>
        <p:spPr>
          <a:xfrm>
            <a:off x="4067944" y="2780928"/>
            <a:ext cx="709232" cy="469769"/>
          </a:xfrm>
          <a:custGeom>
            <a:avLst/>
            <a:gdLst>
              <a:gd name="connsiteX0" fmla="*/ 700644 w 700644"/>
              <a:gd name="connsiteY0" fmla="*/ 843148 h 843148"/>
              <a:gd name="connsiteX1" fmla="*/ 130629 w 700644"/>
              <a:gd name="connsiteY1" fmla="*/ 629392 h 843148"/>
              <a:gd name="connsiteX2" fmla="*/ 0 w 700644"/>
              <a:gd name="connsiteY2" fmla="*/ 0 h 843148"/>
            </a:gdLst>
            <a:ahLst/>
            <a:cxnLst>
              <a:cxn ang="0">
                <a:pos x="connsiteX0" y="connsiteY0"/>
              </a:cxn>
              <a:cxn ang="0">
                <a:pos x="connsiteX1" y="connsiteY1"/>
              </a:cxn>
              <a:cxn ang="0">
                <a:pos x="connsiteX2" y="connsiteY2"/>
              </a:cxn>
            </a:cxnLst>
            <a:rect l="l" t="t" r="r" b="b"/>
            <a:pathLst>
              <a:path w="700644" h="843148">
                <a:moveTo>
                  <a:pt x="700644" y="843148"/>
                </a:moveTo>
                <a:cubicBezTo>
                  <a:pt x="474023" y="806532"/>
                  <a:pt x="247403" y="769917"/>
                  <a:pt x="130629" y="629392"/>
                </a:cubicBezTo>
                <a:cubicBezTo>
                  <a:pt x="13855" y="488867"/>
                  <a:pt x="6927" y="244433"/>
                  <a:pt x="0" y="0"/>
                </a:cubicBezTo>
              </a:path>
            </a:pathLst>
          </a:custGeom>
          <a:ln w="9525">
            <a:solidFill>
              <a:srgbClr val="00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Forme libre 3"/>
          <p:cNvSpPr/>
          <p:nvPr/>
        </p:nvSpPr>
        <p:spPr>
          <a:xfrm>
            <a:off x="1684407" y="3827156"/>
            <a:ext cx="3103617" cy="133003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49"/>
          <p:cNvSpPr/>
          <p:nvPr/>
        </p:nvSpPr>
        <p:spPr>
          <a:xfrm>
            <a:off x="1741443" y="3520889"/>
            <a:ext cx="3046581" cy="109214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43"/>
          <p:cNvSpPr/>
          <p:nvPr/>
        </p:nvSpPr>
        <p:spPr>
          <a:xfrm>
            <a:off x="4870239" y="2486796"/>
            <a:ext cx="1353787" cy="39054"/>
          </a:xfrm>
          <a:custGeom>
            <a:avLst/>
            <a:gdLst>
              <a:gd name="connsiteX0" fmla="*/ 0 w 1353787"/>
              <a:gd name="connsiteY0" fmla="*/ 3428 h 39054"/>
              <a:gd name="connsiteX1" fmla="*/ 771896 w 1353787"/>
              <a:gd name="connsiteY1" fmla="*/ 3428 h 39054"/>
              <a:gd name="connsiteX2" fmla="*/ 1353787 w 1353787"/>
              <a:gd name="connsiteY2" fmla="*/ 39054 h 39054"/>
            </a:gdLst>
            <a:ahLst/>
            <a:cxnLst>
              <a:cxn ang="0">
                <a:pos x="connsiteX0" y="connsiteY0"/>
              </a:cxn>
              <a:cxn ang="0">
                <a:pos x="connsiteX1" y="connsiteY1"/>
              </a:cxn>
              <a:cxn ang="0">
                <a:pos x="connsiteX2" y="connsiteY2"/>
              </a:cxn>
            </a:cxnLst>
            <a:rect l="l" t="t" r="r" b="b"/>
            <a:pathLst>
              <a:path w="1353787" h="39054">
                <a:moveTo>
                  <a:pt x="0" y="3428"/>
                </a:moveTo>
                <a:cubicBezTo>
                  <a:pt x="273132" y="459"/>
                  <a:pt x="546265" y="-2510"/>
                  <a:pt x="771896" y="3428"/>
                </a:cubicBezTo>
                <a:cubicBezTo>
                  <a:pt x="997527" y="9366"/>
                  <a:pt x="1175657" y="24210"/>
                  <a:pt x="1353787" y="39054"/>
                </a:cubicBezTo>
              </a:path>
            </a:pathLst>
          </a:custGeom>
          <a:noFill/>
          <a:ln w="9525">
            <a:solidFill>
              <a:srgbClr val="00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2C836"/>
              </a:solidFill>
            </a:endParaRPr>
          </a:p>
        </p:txBody>
      </p:sp>
      <p:sp>
        <p:nvSpPr>
          <p:cNvPr id="62" name="Forme libre 28"/>
          <p:cNvSpPr/>
          <p:nvPr/>
        </p:nvSpPr>
        <p:spPr>
          <a:xfrm>
            <a:off x="7531980" y="2492896"/>
            <a:ext cx="255607" cy="181362"/>
          </a:xfrm>
          <a:custGeom>
            <a:avLst/>
            <a:gdLst>
              <a:gd name="connsiteX0" fmla="*/ 11876 w 255607"/>
              <a:gd name="connsiteY0" fmla="*/ 3232 h 181362"/>
              <a:gd name="connsiteX1" fmla="*/ 213756 w 255607"/>
              <a:gd name="connsiteY1" fmla="*/ 15107 h 181362"/>
              <a:gd name="connsiteX2" fmla="*/ 237507 w 255607"/>
              <a:gd name="connsiteY2" fmla="*/ 121985 h 181362"/>
              <a:gd name="connsiteX3" fmla="*/ 0 w 255607"/>
              <a:gd name="connsiteY3" fmla="*/ 181362 h 181362"/>
            </a:gdLst>
            <a:ahLst/>
            <a:cxnLst>
              <a:cxn ang="0">
                <a:pos x="connsiteX0" y="connsiteY0"/>
              </a:cxn>
              <a:cxn ang="0">
                <a:pos x="connsiteX1" y="connsiteY1"/>
              </a:cxn>
              <a:cxn ang="0">
                <a:pos x="connsiteX2" y="connsiteY2"/>
              </a:cxn>
              <a:cxn ang="0">
                <a:pos x="connsiteX3" y="connsiteY3"/>
              </a:cxn>
            </a:cxnLst>
            <a:rect l="l" t="t" r="r" b="b"/>
            <a:pathLst>
              <a:path w="255607" h="181362">
                <a:moveTo>
                  <a:pt x="11876" y="3232"/>
                </a:moveTo>
                <a:cubicBezTo>
                  <a:pt x="94013" y="-727"/>
                  <a:pt x="176151" y="-4685"/>
                  <a:pt x="213756" y="15107"/>
                </a:cubicBezTo>
                <a:cubicBezTo>
                  <a:pt x="251361" y="34899"/>
                  <a:pt x="273133" y="94276"/>
                  <a:pt x="237507" y="121985"/>
                </a:cubicBezTo>
                <a:cubicBezTo>
                  <a:pt x="201881" y="149694"/>
                  <a:pt x="100940" y="165528"/>
                  <a:pt x="0" y="181362"/>
                </a:cubicBezTo>
              </a:path>
            </a:pathLst>
          </a:custGeom>
          <a:noFill/>
          <a:ln w="9525">
            <a:solidFill>
              <a:srgbClr val="00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63" name="ZoneTexte 44"/>
          <p:cNvSpPr txBox="1"/>
          <p:nvPr/>
        </p:nvSpPr>
        <p:spPr bwMode="auto">
          <a:xfrm>
            <a:off x="7732742" y="2493476"/>
            <a:ext cx="1159738" cy="21544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eaLnBrk="1" hangingPunct="1"/>
            <a:r>
              <a:rPr lang="fr-FR" sz="800" i="1" dirty="0" smtClean="0">
                <a:solidFill>
                  <a:srgbClr val="000000"/>
                </a:solidFill>
              </a:rPr>
              <a:t>CS</a:t>
            </a:r>
          </a:p>
        </p:txBody>
      </p:sp>
      <p:cxnSp>
        <p:nvCxnSpPr>
          <p:cNvPr id="81" name="Connecteur droit avec flèche 17"/>
          <p:cNvCxnSpPr/>
          <p:nvPr/>
        </p:nvCxnSpPr>
        <p:spPr>
          <a:xfrm>
            <a:off x="238508" y="6179333"/>
            <a:ext cx="589076" cy="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82" name="Connecteur droit avec flèche 60"/>
          <p:cNvCxnSpPr/>
          <p:nvPr/>
        </p:nvCxnSpPr>
        <p:spPr>
          <a:xfrm>
            <a:off x="3406860" y="6176663"/>
            <a:ext cx="589076" cy="0"/>
          </a:xfrm>
          <a:prstGeom prst="straightConnector1">
            <a:avLst/>
          </a:prstGeom>
          <a:ln>
            <a:solidFill>
              <a:srgbClr val="000000"/>
            </a:solidFill>
            <a:prstDash val="sysDot"/>
            <a:tailEnd type="arrow"/>
          </a:ln>
        </p:spPr>
        <p:style>
          <a:lnRef idx="1">
            <a:schemeClr val="dk1"/>
          </a:lnRef>
          <a:fillRef idx="0">
            <a:schemeClr val="dk1"/>
          </a:fillRef>
          <a:effectRef idx="0">
            <a:schemeClr val="dk1"/>
          </a:effectRef>
          <a:fontRef idx="minor">
            <a:schemeClr val="tx1"/>
          </a:fontRef>
        </p:style>
      </p:cxnSp>
      <p:sp>
        <p:nvSpPr>
          <p:cNvPr id="84" name="ZoneTexte 25"/>
          <p:cNvSpPr txBox="1"/>
          <p:nvPr/>
        </p:nvSpPr>
        <p:spPr>
          <a:xfrm>
            <a:off x="759115" y="6061247"/>
            <a:ext cx="2537097" cy="230832"/>
          </a:xfrm>
          <a:prstGeom prst="rect">
            <a:avLst/>
          </a:prstGeom>
          <a:noFill/>
        </p:spPr>
        <p:txBody>
          <a:bodyPr wrap="square" rtlCol="0">
            <a:spAutoFit/>
          </a:bodyPr>
          <a:lstStyle/>
          <a:p>
            <a:r>
              <a:rPr lang="fr-FR" sz="900" i="1" dirty="0" smtClean="0">
                <a:solidFill>
                  <a:srgbClr val="000000"/>
                </a:solidFill>
              </a:rPr>
              <a:t>Information flux for </a:t>
            </a:r>
            <a:r>
              <a:rPr lang="fr-FR" sz="900" i="1" dirty="0" err="1" smtClean="0">
                <a:solidFill>
                  <a:srgbClr val="000000"/>
                </a:solidFill>
              </a:rPr>
              <a:t>strategic</a:t>
            </a:r>
            <a:r>
              <a:rPr lang="fr-FR" sz="900" i="1" dirty="0" smtClean="0">
                <a:solidFill>
                  <a:srgbClr val="000000"/>
                </a:solidFill>
              </a:rPr>
              <a:t> </a:t>
            </a:r>
            <a:r>
              <a:rPr lang="fr-FR" sz="900" i="1" dirty="0" err="1" smtClean="0">
                <a:solidFill>
                  <a:srgbClr val="000000"/>
                </a:solidFill>
              </a:rPr>
              <a:t>decision</a:t>
            </a:r>
            <a:endParaRPr lang="fr-FR" sz="900" i="1" dirty="0">
              <a:solidFill>
                <a:srgbClr val="000000"/>
              </a:solidFill>
            </a:endParaRPr>
          </a:p>
        </p:txBody>
      </p:sp>
      <p:sp>
        <p:nvSpPr>
          <p:cNvPr id="85" name="ZoneTexte 64"/>
          <p:cNvSpPr txBox="1"/>
          <p:nvPr/>
        </p:nvSpPr>
        <p:spPr>
          <a:xfrm>
            <a:off x="3922241" y="6063917"/>
            <a:ext cx="2180183" cy="230832"/>
          </a:xfrm>
          <a:prstGeom prst="rect">
            <a:avLst/>
          </a:prstGeom>
          <a:noFill/>
        </p:spPr>
        <p:txBody>
          <a:bodyPr wrap="square" rtlCol="0">
            <a:spAutoFit/>
          </a:bodyPr>
          <a:lstStyle/>
          <a:p>
            <a:r>
              <a:rPr lang="fr-FR" sz="900" b="1" i="1" dirty="0" smtClean="0">
                <a:solidFill>
                  <a:srgbClr val="000000"/>
                </a:solidFill>
              </a:rPr>
              <a:t>Information flux for </a:t>
            </a:r>
            <a:r>
              <a:rPr lang="fr-FR" sz="900" b="1" i="1" dirty="0" err="1" smtClean="0">
                <a:solidFill>
                  <a:srgbClr val="000000"/>
                </a:solidFill>
              </a:rPr>
              <a:t>tactic</a:t>
            </a:r>
            <a:r>
              <a:rPr lang="fr-FR" sz="900" b="1" i="1" dirty="0" smtClean="0">
                <a:solidFill>
                  <a:srgbClr val="000000"/>
                </a:solidFill>
              </a:rPr>
              <a:t> </a:t>
            </a:r>
            <a:r>
              <a:rPr lang="fr-FR" sz="900" b="1" i="1" dirty="0" err="1" smtClean="0">
                <a:solidFill>
                  <a:srgbClr val="000000"/>
                </a:solidFill>
              </a:rPr>
              <a:t>decision</a:t>
            </a:r>
            <a:endParaRPr lang="fr-FR" sz="900" b="1" i="1" dirty="0">
              <a:solidFill>
                <a:srgbClr val="000000"/>
              </a:solidFill>
            </a:endParaRPr>
          </a:p>
        </p:txBody>
      </p:sp>
      <p:sp>
        <p:nvSpPr>
          <p:cNvPr id="66" name="Rectangle 65"/>
          <p:cNvSpPr/>
          <p:nvPr/>
        </p:nvSpPr>
        <p:spPr>
          <a:xfrm>
            <a:off x="1" y="447055"/>
            <a:ext cx="9144000" cy="461665"/>
          </a:xfrm>
          <a:prstGeom prst="rect">
            <a:avLst/>
          </a:prstGeom>
        </p:spPr>
        <p:txBody>
          <a:bodyPr wrap="square">
            <a:spAutoFit/>
          </a:bodyPr>
          <a:lstStyle/>
          <a:p>
            <a:pPr algn="ctr"/>
            <a:r>
              <a:rPr lang="fr-FR" sz="2400" b="1" i="1" kern="0" dirty="0">
                <a:solidFill>
                  <a:srgbClr val="002060"/>
                </a:solidFill>
                <a:ea typeface="+mj-ea"/>
                <a:cs typeface="+mj-cs"/>
              </a:rPr>
              <a:t>At the </a:t>
            </a:r>
            <a:r>
              <a:rPr lang="fr-FR" sz="2400" b="1" i="1" kern="0" dirty="0" err="1">
                <a:solidFill>
                  <a:srgbClr val="002060"/>
                </a:solidFill>
                <a:ea typeface="+mj-ea"/>
                <a:cs typeface="+mj-cs"/>
              </a:rPr>
              <a:t>beginning</a:t>
            </a:r>
            <a:r>
              <a:rPr lang="fr-FR" sz="2400" b="1" i="1" kern="0" dirty="0">
                <a:solidFill>
                  <a:srgbClr val="002060"/>
                </a:solidFill>
                <a:ea typeface="+mj-ea"/>
                <a:cs typeface="+mj-cs"/>
              </a:rPr>
              <a:t> of the </a:t>
            </a:r>
            <a:r>
              <a:rPr lang="fr-FR" sz="2400" b="1" i="1" kern="0" dirty="0" err="1" smtClean="0">
                <a:solidFill>
                  <a:srgbClr val="002060"/>
                </a:solidFill>
                <a:ea typeface="+mj-ea"/>
                <a:cs typeface="+mj-cs"/>
              </a:rPr>
              <a:t>season</a:t>
            </a:r>
            <a:r>
              <a:rPr lang="fr-FR" sz="2400" b="1" i="1" kern="0" dirty="0" smtClean="0">
                <a:solidFill>
                  <a:srgbClr val="002060"/>
                </a:solidFill>
                <a:ea typeface="+mj-ea"/>
                <a:cs typeface="+mj-cs"/>
              </a:rPr>
              <a:t>…</a:t>
            </a:r>
            <a:endParaRPr lang="en-US" dirty="0"/>
          </a:p>
        </p:txBody>
      </p:sp>
      <p:sp>
        <p:nvSpPr>
          <p:cNvPr id="64" name="Titre 1"/>
          <p:cNvSpPr txBox="1">
            <a:spLocks/>
          </p:cNvSpPr>
          <p:nvPr/>
        </p:nvSpPr>
        <p:spPr>
          <a:xfrm>
            <a:off x="0" y="-243408"/>
            <a:ext cx="9166225" cy="1047750"/>
          </a:xfrm>
          <a:prstGeom prst="roundRect">
            <a:avLst>
              <a:gd name="adj" fmla="val 21667"/>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3200" b="1" smtClean="0">
                <a:solidFill>
                  <a:schemeClr val="accent3"/>
                </a:solidFill>
                <a:effectLst>
                  <a:outerShdw blurRad="38100" dist="38100" dir="2700000" algn="tl">
                    <a:srgbClr val="000000">
                      <a:alpha val="43137"/>
                    </a:srgbClr>
                  </a:outerShdw>
                </a:effectLst>
                <a:latin typeface="+mn-lt"/>
                <a:ea typeface="+mn-ea"/>
                <a:cs typeface="+mn-cs"/>
              </a:rPr>
              <a:t>AICHA specific farm system</a:t>
            </a:r>
            <a:endParaRPr lang="en-US" sz="3200" b="1" dirty="0">
              <a:solidFill>
                <a:schemeClr val="accent3"/>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38402465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60"/>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5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6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62"/>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6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THESIS OBJECTIVES</a:t>
            </a:r>
            <a:endParaRPr lang="fr-FR" sz="3200" b="1" dirty="0">
              <a:solidFill>
                <a:schemeClr val="accent3"/>
              </a:solidFill>
              <a:effectLst>
                <a:outerShdw blurRad="38100" dist="38100" dir="2700000" algn="tl">
                  <a:srgbClr val="000000">
                    <a:alpha val="43137"/>
                  </a:srgbClr>
                </a:outerShdw>
              </a:effectLst>
            </a:endParaRPr>
          </a:p>
        </p:txBody>
      </p:sp>
      <p:sp>
        <p:nvSpPr>
          <p:cNvPr id="3" name="Rectangle 2"/>
          <p:cNvSpPr/>
          <p:nvPr/>
        </p:nvSpPr>
        <p:spPr>
          <a:xfrm>
            <a:off x="251520" y="1124744"/>
            <a:ext cx="8748464" cy="4801314"/>
          </a:xfrm>
          <a:prstGeom prst="rect">
            <a:avLst/>
          </a:prstGeom>
        </p:spPr>
        <p:txBody>
          <a:bodyPr wrap="square">
            <a:spAutoFit/>
          </a:bodyPr>
          <a:lstStyle/>
          <a:p>
            <a:pPr marL="400050" indent="-400050">
              <a:buFont typeface="+mj-lt"/>
              <a:buAutoNum type="romanUcPeriod"/>
            </a:pPr>
            <a:r>
              <a:rPr lang="en-US" b="1" dirty="0"/>
              <a:t>Represent farmers’ decision-making and adaptation processes </a:t>
            </a:r>
            <a:endParaRPr lang="fr-FR" dirty="0"/>
          </a:p>
          <a:p>
            <a:pPr marL="742950" lvl="1" indent="-285750">
              <a:buFont typeface="Arial" panose="020B0604020202020204" pitchFamily="34" charset="0"/>
              <a:buChar char="•"/>
            </a:pPr>
            <a:r>
              <a:rPr lang="en-US" dirty="0"/>
              <a:t>What are the processes engaged in farmers’ decision-making?</a:t>
            </a:r>
            <a:endParaRPr lang="fr-FR" dirty="0"/>
          </a:p>
          <a:p>
            <a:pPr marL="742950" lvl="1" indent="-285750">
              <a:buFont typeface="Arial" panose="020B0604020202020204" pitchFamily="34" charset="0"/>
              <a:buChar char="•"/>
            </a:pPr>
            <a:r>
              <a:rPr lang="en-US" dirty="0"/>
              <a:t>How can we integrate adaptive behaviors in farmers’ decision-making processes? </a:t>
            </a:r>
            <a:endParaRPr lang="fr-FR" dirty="0"/>
          </a:p>
          <a:p>
            <a:pPr marL="742950" lvl="1" indent="-285750">
              <a:buFont typeface="Arial" panose="020B0604020202020204" pitchFamily="34" charset="0"/>
              <a:buChar char="•"/>
            </a:pPr>
            <a:r>
              <a:rPr lang="en-GB" dirty="0"/>
              <a:t>How can we represent interactions between different dimensions of decision of decision-making processes</a:t>
            </a:r>
            <a:r>
              <a:rPr lang="en-GB" dirty="0" smtClean="0"/>
              <a:t>?</a:t>
            </a:r>
          </a:p>
          <a:p>
            <a:pPr lvl="0"/>
            <a:endParaRPr lang="fr-FR" dirty="0"/>
          </a:p>
          <a:p>
            <a:pPr marL="400050" indent="-400050">
              <a:buFont typeface="+mj-lt"/>
              <a:buAutoNum type="romanUcPeriod" startAt="2"/>
            </a:pPr>
            <a:r>
              <a:rPr lang="en-US" b="1" dirty="0"/>
              <a:t>Conceive a flexible and resilient agricultural production system</a:t>
            </a:r>
            <a:endParaRPr lang="fr-FR" b="1" dirty="0"/>
          </a:p>
          <a:p>
            <a:pPr marL="742950" lvl="1" indent="-285750">
              <a:buFont typeface="Arial" panose="020B0604020202020204" pitchFamily="34" charset="0"/>
              <a:buChar char="•"/>
            </a:pPr>
            <a:r>
              <a:rPr lang="en-US" dirty="0"/>
              <a:t>How can we design agricultural production system from field observations?</a:t>
            </a:r>
            <a:endParaRPr lang="fr-FR" dirty="0"/>
          </a:p>
          <a:p>
            <a:pPr marL="742950" lvl="1" indent="-285750">
              <a:buFont typeface="Arial" panose="020B0604020202020204" pitchFamily="34" charset="0"/>
              <a:buChar char="•"/>
            </a:pPr>
            <a:r>
              <a:rPr lang="en-US" dirty="0"/>
              <a:t>Which representation should be used in conceptual modeling of farming system?</a:t>
            </a:r>
            <a:endParaRPr lang="fr-FR" dirty="0"/>
          </a:p>
          <a:p>
            <a:pPr marL="742950" lvl="1" indent="-285750">
              <a:buFont typeface="Arial" panose="020B0604020202020204" pitchFamily="34" charset="0"/>
              <a:buChar char="•"/>
            </a:pPr>
            <a:r>
              <a:rPr lang="en-US" dirty="0"/>
              <a:t>How should be implemented the conceptual representation of farming system for computerized simulation</a:t>
            </a:r>
            <a:r>
              <a:rPr lang="en-US" dirty="0" smtClean="0"/>
              <a:t>?</a:t>
            </a:r>
          </a:p>
          <a:p>
            <a:pPr lvl="0"/>
            <a:endParaRPr lang="fr-FR" dirty="0"/>
          </a:p>
          <a:p>
            <a:pPr marL="400050" indent="-400050">
              <a:buFont typeface="+mj-lt"/>
              <a:buAutoNum type="romanUcPeriod" startAt="3"/>
            </a:pPr>
            <a:r>
              <a:rPr lang="en-US" b="1" dirty="0"/>
              <a:t>Consider a context of water scarcity and climate change </a:t>
            </a:r>
            <a:endParaRPr lang="fr-FR" dirty="0"/>
          </a:p>
          <a:p>
            <a:pPr marL="742950" lvl="1" indent="-285750">
              <a:buFont typeface="Arial" panose="020B0604020202020204" pitchFamily="34" charset="0"/>
              <a:buChar char="•"/>
            </a:pPr>
            <a:r>
              <a:rPr lang="en-US" dirty="0"/>
              <a:t>How can we account for the effect of groundwater level on farming practices and simulate the retro-action of farming practices and in particular irrigation, on the variability of the aquifer?</a:t>
            </a:r>
            <a:endParaRPr lang="fr-FR" dirty="0"/>
          </a:p>
          <a:p>
            <a:pPr marL="742950" lvl="1" indent="-285750">
              <a:buFont typeface="Arial" panose="020B0604020202020204" pitchFamily="34" charset="0"/>
              <a:buChar char="•"/>
            </a:pPr>
            <a:r>
              <a:rPr lang="en-US" dirty="0"/>
              <a:t>Which scenarios should be tested for water management policies? </a:t>
            </a:r>
            <a:endParaRPr lang="fr-FR" dirty="0"/>
          </a:p>
        </p:txBody>
      </p:sp>
      <p:sp>
        <p:nvSpPr>
          <p:cNvPr id="4" name="Rectangle 3"/>
          <p:cNvSpPr/>
          <p:nvPr/>
        </p:nvSpPr>
        <p:spPr>
          <a:xfrm>
            <a:off x="251520" y="1124744"/>
            <a:ext cx="8640960" cy="31683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271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347864" y="4282202"/>
            <a:ext cx="4391213" cy="142230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sp>
        <p:nvSpPr>
          <p:cNvPr id="8" name="ZoneTexte 7"/>
          <p:cNvSpPr txBox="1"/>
          <p:nvPr/>
        </p:nvSpPr>
        <p:spPr bwMode="auto">
          <a:xfrm>
            <a:off x="5708082" y="1392673"/>
            <a:ext cx="2091803" cy="276999"/>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i="1" dirty="0" smtClean="0">
                <a:solidFill>
                  <a:srgbClr val="FF0000"/>
                </a:solidFill>
              </a:rPr>
              <a:t>DECISION SYSTEM</a:t>
            </a:r>
          </a:p>
        </p:txBody>
      </p:sp>
      <p:sp>
        <p:nvSpPr>
          <p:cNvPr id="16" name="Rectangle 15"/>
          <p:cNvSpPr/>
          <p:nvPr/>
        </p:nvSpPr>
        <p:spPr>
          <a:xfrm>
            <a:off x="4789913" y="3222570"/>
            <a:ext cx="1857983" cy="71048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50000"/>
                  <a:lumOff val="50000"/>
                </a:schemeClr>
              </a:solidFill>
            </a:endParaRPr>
          </a:p>
        </p:txBody>
      </p:sp>
      <p:sp>
        <p:nvSpPr>
          <p:cNvPr id="17" name="ZoneTexte 16"/>
          <p:cNvSpPr txBox="1"/>
          <p:nvPr/>
        </p:nvSpPr>
        <p:spPr bwMode="auto">
          <a:xfrm>
            <a:off x="4788024" y="3525385"/>
            <a:ext cx="1869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200" i="1" dirty="0" smtClean="0">
                <a:solidFill>
                  <a:schemeClr val="tx1">
                    <a:lumMod val="50000"/>
                    <a:lumOff val="50000"/>
                  </a:schemeClr>
                </a:solidFill>
              </a:rPr>
              <a:t>OPERATING SYSTEM</a:t>
            </a:r>
          </a:p>
        </p:txBody>
      </p:sp>
      <p:sp>
        <p:nvSpPr>
          <p:cNvPr id="25" name="ZoneTexte 24"/>
          <p:cNvSpPr txBox="1"/>
          <p:nvPr/>
        </p:nvSpPr>
        <p:spPr bwMode="auto">
          <a:xfrm>
            <a:off x="5100652" y="4293287"/>
            <a:ext cx="2642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i="1" dirty="0" smtClean="0">
                <a:solidFill>
                  <a:schemeClr val="tx1">
                    <a:lumMod val="50000"/>
                    <a:lumOff val="50000"/>
                  </a:schemeClr>
                </a:solidFill>
              </a:rPr>
              <a:t>BIOPHYSICAL SYSTEM</a:t>
            </a:r>
          </a:p>
        </p:txBody>
      </p:sp>
      <p:sp>
        <p:nvSpPr>
          <p:cNvPr id="31" name="Rectangle 30"/>
          <p:cNvSpPr/>
          <p:nvPr/>
        </p:nvSpPr>
        <p:spPr>
          <a:xfrm>
            <a:off x="2267744" y="908721"/>
            <a:ext cx="6552728" cy="4968551"/>
          </a:xfrm>
          <a:prstGeom prst="rect">
            <a:avLst/>
          </a:prstGeom>
          <a:noFill/>
          <a:ln w="285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bwMode="auto">
          <a:xfrm>
            <a:off x="6728669" y="908720"/>
            <a:ext cx="2091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b="1" i="1" dirty="0" smtClean="0">
                <a:solidFill>
                  <a:schemeClr val="bg1">
                    <a:lumMod val="50000"/>
                  </a:schemeClr>
                </a:solidFill>
              </a:rPr>
              <a:t>FARM SYSTEM</a:t>
            </a:r>
          </a:p>
        </p:txBody>
      </p:sp>
      <p:sp>
        <p:nvSpPr>
          <p:cNvPr id="3" name="Espace réservé du numéro de diapositive 2"/>
          <p:cNvSpPr>
            <a:spLocks noGrp="1"/>
          </p:cNvSpPr>
          <p:nvPr>
            <p:ph type="sldNum" sz="quarter" idx="4294967295"/>
          </p:nvPr>
        </p:nvSpPr>
        <p:spPr>
          <a:xfrm>
            <a:off x="8556625" y="6453188"/>
            <a:ext cx="587375" cy="488950"/>
          </a:xfrm>
        </p:spPr>
        <p:txBody>
          <a:bodyPr/>
          <a:lstStyle/>
          <a:p>
            <a:fld id="{4DF149BA-A2F3-4FC2-9EB2-E7D3E73B6687}" type="slidenum">
              <a:rPr lang="fr-FR" smtClean="0"/>
              <a:t>20</a:t>
            </a:fld>
            <a:endParaRPr lang="fr-FR"/>
          </a:p>
        </p:txBody>
      </p:sp>
      <p:sp>
        <p:nvSpPr>
          <p:cNvPr id="37" name="Rectangle 36"/>
          <p:cNvSpPr/>
          <p:nvPr/>
        </p:nvSpPr>
        <p:spPr>
          <a:xfrm>
            <a:off x="107504" y="3994549"/>
            <a:ext cx="1872903" cy="1882723"/>
          </a:xfrm>
          <a:prstGeom prst="rect">
            <a:avLst/>
          </a:prstGeom>
          <a:noFill/>
          <a:ln w="285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bwMode="auto">
          <a:xfrm>
            <a:off x="-662291" y="3967105"/>
            <a:ext cx="2642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r" eaLnBrk="1" hangingPunct="1"/>
            <a:r>
              <a:rPr lang="fr-FR" sz="1200" b="1" i="1" dirty="0" smtClean="0">
                <a:solidFill>
                  <a:schemeClr val="bg1">
                    <a:lumMod val="50000"/>
                  </a:schemeClr>
                </a:solidFill>
              </a:rPr>
              <a:t>EXTERNAL SYSTEM</a:t>
            </a:r>
          </a:p>
        </p:txBody>
      </p:sp>
      <p:sp>
        <p:nvSpPr>
          <p:cNvPr id="32" name="Rectangle 31"/>
          <p:cNvSpPr/>
          <p:nvPr/>
        </p:nvSpPr>
        <p:spPr>
          <a:xfrm>
            <a:off x="3347864" y="1392673"/>
            <a:ext cx="4395486" cy="1503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1" name="ZoneTexte 20"/>
          <p:cNvSpPr txBox="1"/>
          <p:nvPr/>
        </p:nvSpPr>
        <p:spPr bwMode="auto">
          <a:xfrm>
            <a:off x="395536" y="4884787"/>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MARKET</a:t>
            </a:r>
          </a:p>
        </p:txBody>
      </p:sp>
      <p:sp>
        <p:nvSpPr>
          <p:cNvPr id="22" name="ZoneTexte 21"/>
          <p:cNvSpPr txBox="1"/>
          <p:nvPr/>
        </p:nvSpPr>
        <p:spPr bwMode="auto">
          <a:xfrm>
            <a:off x="396232" y="5304646"/>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VILLAGE</a:t>
            </a:r>
          </a:p>
        </p:txBody>
      </p:sp>
      <p:sp>
        <p:nvSpPr>
          <p:cNvPr id="23" name="ZoneTexte 22"/>
          <p:cNvSpPr txBox="1"/>
          <p:nvPr/>
        </p:nvSpPr>
        <p:spPr bwMode="auto">
          <a:xfrm>
            <a:off x="396232" y="4452739"/>
            <a:ext cx="1347100"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WEATHER</a:t>
            </a:r>
          </a:p>
        </p:txBody>
      </p:sp>
      <p:sp>
        <p:nvSpPr>
          <p:cNvPr id="26" name="ZoneTexte 25"/>
          <p:cNvSpPr txBox="1"/>
          <p:nvPr/>
        </p:nvSpPr>
        <p:spPr bwMode="auto">
          <a:xfrm>
            <a:off x="3296212" y="1730574"/>
            <a:ext cx="1845826" cy="1023357"/>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err="1" smtClean="0"/>
              <a:t>Beliefs</a:t>
            </a:r>
            <a:endParaRPr lang="fr-FR" sz="1400" i="1" dirty="0" smtClean="0"/>
          </a:p>
          <a:p>
            <a:pPr algn="ctr" eaLnBrk="1" hangingPunct="1"/>
            <a:endParaRPr lang="fr-FR" sz="1050" dirty="0" smtClean="0"/>
          </a:p>
          <a:p>
            <a:pPr algn="ctr"/>
            <a:r>
              <a:rPr lang="fr-FR" sz="1200" dirty="0" smtClean="0"/>
              <a:t>STRUCTURAL</a:t>
            </a:r>
            <a:endParaRPr lang="fr-FR" sz="1200" dirty="0"/>
          </a:p>
          <a:p>
            <a:pPr algn="ctr"/>
            <a:r>
              <a:rPr lang="fr-FR" sz="1200" dirty="0" smtClean="0"/>
              <a:t>PROCEDURAL</a:t>
            </a:r>
            <a:endParaRPr lang="fr-FR" sz="1200" dirty="0"/>
          </a:p>
          <a:p>
            <a:pPr algn="ctr"/>
            <a:r>
              <a:rPr lang="fr-FR" sz="1200" dirty="0" smtClean="0"/>
              <a:t>OBSERVABLE</a:t>
            </a:r>
            <a:endParaRPr lang="fr-FR" sz="1200" dirty="0"/>
          </a:p>
        </p:txBody>
      </p:sp>
      <p:sp>
        <p:nvSpPr>
          <p:cNvPr id="27" name="ZoneTexte 26"/>
          <p:cNvSpPr txBox="1"/>
          <p:nvPr/>
        </p:nvSpPr>
        <p:spPr bwMode="auto">
          <a:xfrm>
            <a:off x="6157451" y="1734488"/>
            <a:ext cx="1510893" cy="1046440"/>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Intentions</a:t>
            </a:r>
            <a:endParaRPr lang="fr-FR" sz="1400" i="1" dirty="0"/>
          </a:p>
          <a:p>
            <a:pPr algn="ctr" eaLnBrk="1" hangingPunct="1"/>
            <a:endParaRPr lang="fr-FR" sz="1200" dirty="0" smtClean="0"/>
          </a:p>
          <a:p>
            <a:pPr algn="ctr"/>
            <a:r>
              <a:rPr lang="fr-FR" sz="1200" dirty="0" smtClean="0"/>
              <a:t>STRATEGIC</a:t>
            </a:r>
            <a:endParaRPr lang="fr-FR" sz="1200" dirty="0"/>
          </a:p>
          <a:p>
            <a:pPr algn="ctr"/>
            <a:r>
              <a:rPr lang="fr-FR" sz="1200" dirty="0" smtClean="0"/>
              <a:t>TACTIC</a:t>
            </a:r>
            <a:endParaRPr lang="fr-FR" sz="1200" dirty="0"/>
          </a:p>
          <a:p>
            <a:pPr algn="ctr"/>
            <a:r>
              <a:rPr lang="fr-FR" sz="1200" dirty="0" smtClean="0"/>
              <a:t>OPERATIONAL</a:t>
            </a:r>
            <a:endParaRPr lang="fr-FR" sz="1200" dirty="0"/>
          </a:p>
        </p:txBody>
      </p:sp>
      <p:sp>
        <p:nvSpPr>
          <p:cNvPr id="28" name="ZoneTexte 27"/>
          <p:cNvSpPr txBox="1"/>
          <p:nvPr/>
        </p:nvSpPr>
        <p:spPr bwMode="auto">
          <a:xfrm>
            <a:off x="5076055" y="1484785"/>
            <a:ext cx="936105" cy="307777"/>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err="1" smtClean="0"/>
              <a:t>Desires</a:t>
            </a:r>
            <a:endParaRPr lang="fr-FR" sz="1400" i="1" dirty="0" smtClean="0"/>
          </a:p>
        </p:txBody>
      </p:sp>
      <p:sp>
        <p:nvSpPr>
          <p:cNvPr id="33" name="Rectangle à coins arrondis 32"/>
          <p:cNvSpPr/>
          <p:nvPr/>
        </p:nvSpPr>
        <p:spPr>
          <a:xfrm>
            <a:off x="5142039" y="1524865"/>
            <a:ext cx="798114" cy="26769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6228184" y="1765328"/>
            <a:ext cx="1323187" cy="10156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3547052" y="1765328"/>
            <a:ext cx="1323187" cy="101560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bwMode="auto">
          <a:xfrm>
            <a:off x="3851920" y="5157192"/>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AMBHAS</a:t>
            </a:r>
          </a:p>
        </p:txBody>
      </p:sp>
      <p:sp>
        <p:nvSpPr>
          <p:cNvPr id="41" name="ZoneTexte 40"/>
          <p:cNvSpPr txBox="1"/>
          <p:nvPr/>
        </p:nvSpPr>
        <p:spPr bwMode="auto">
          <a:xfrm>
            <a:off x="5940152" y="5137447"/>
            <a:ext cx="1296144" cy="307777"/>
          </a:xfrm>
          <a:prstGeom prst="rect">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1400" i="1" dirty="0" smtClean="0"/>
              <a:t>STICS</a:t>
            </a:r>
          </a:p>
        </p:txBody>
      </p:sp>
      <p:pic>
        <p:nvPicPr>
          <p:cNvPr id="42" name="Picture 7" descr="https://fbcdn-profile-a.akamaihd.net/hprofile-ak-xap1/v/t1.0-1/c21.21.257.257/s160x160/488122_451426584890440_1582785741_n.jpg?oh=131e0799d63ad0c38112897fadc43d02&amp;oe=56391ADE&amp;__gda__=1447222538_651441ea8aec8197e35fcda9a654ed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950" y="4540180"/>
            <a:ext cx="597267" cy="597267"/>
          </a:xfrm>
          <a:prstGeom prst="rect">
            <a:avLst/>
          </a:prstGeom>
          <a:noFill/>
          <a:extLst>
            <a:ext uri="{909E8E84-426E-40DD-AFC4-6F175D3DCCD1}">
              <a14:hiddenFill xmlns:a14="http://schemas.microsoft.com/office/drawing/2010/main">
                <a:solidFill>
                  <a:srgbClr val="FFFFFF"/>
                </a:solidFill>
              </a14:hiddenFill>
            </a:ext>
          </a:extLst>
        </p:spPr>
      </p:pic>
      <p:sp>
        <p:nvSpPr>
          <p:cNvPr id="43" name="Forme libre 42"/>
          <p:cNvSpPr/>
          <p:nvPr/>
        </p:nvSpPr>
        <p:spPr>
          <a:xfrm>
            <a:off x="4897016" y="3933056"/>
            <a:ext cx="179039" cy="1230343"/>
          </a:xfrm>
          <a:custGeom>
            <a:avLst/>
            <a:gdLst>
              <a:gd name="connsiteX0" fmla="*/ 0 w 154379"/>
              <a:gd name="connsiteY0" fmla="*/ 1223158 h 1223158"/>
              <a:gd name="connsiteX1" fmla="*/ 118753 w 154379"/>
              <a:gd name="connsiteY1" fmla="*/ 736270 h 1223158"/>
              <a:gd name="connsiteX2" fmla="*/ 154379 w 154379"/>
              <a:gd name="connsiteY2" fmla="*/ 0 h 1223158"/>
            </a:gdLst>
            <a:ahLst/>
            <a:cxnLst>
              <a:cxn ang="0">
                <a:pos x="connsiteX0" y="connsiteY0"/>
              </a:cxn>
              <a:cxn ang="0">
                <a:pos x="connsiteX1" y="connsiteY1"/>
              </a:cxn>
              <a:cxn ang="0">
                <a:pos x="connsiteX2" y="connsiteY2"/>
              </a:cxn>
            </a:cxnLst>
            <a:rect l="l" t="t" r="r" b="b"/>
            <a:pathLst>
              <a:path w="154379" h="1223158">
                <a:moveTo>
                  <a:pt x="0" y="1223158"/>
                </a:moveTo>
                <a:cubicBezTo>
                  <a:pt x="46511" y="1081644"/>
                  <a:pt x="93023" y="940130"/>
                  <a:pt x="118753" y="736270"/>
                </a:cubicBezTo>
                <a:cubicBezTo>
                  <a:pt x="144483" y="532410"/>
                  <a:pt x="149431" y="266205"/>
                  <a:pt x="154379" y="0"/>
                </a:cubicBezTo>
              </a:path>
            </a:pathLst>
          </a:custGeom>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Forme libre 44"/>
          <p:cNvSpPr/>
          <p:nvPr/>
        </p:nvSpPr>
        <p:spPr>
          <a:xfrm>
            <a:off x="4161950" y="2780928"/>
            <a:ext cx="637224" cy="442771"/>
          </a:xfrm>
          <a:custGeom>
            <a:avLst/>
            <a:gdLst>
              <a:gd name="connsiteX0" fmla="*/ 700644 w 700644"/>
              <a:gd name="connsiteY0" fmla="*/ 843148 h 843148"/>
              <a:gd name="connsiteX1" fmla="*/ 130629 w 700644"/>
              <a:gd name="connsiteY1" fmla="*/ 629392 h 843148"/>
              <a:gd name="connsiteX2" fmla="*/ 0 w 700644"/>
              <a:gd name="connsiteY2" fmla="*/ 0 h 843148"/>
            </a:gdLst>
            <a:ahLst/>
            <a:cxnLst>
              <a:cxn ang="0">
                <a:pos x="connsiteX0" y="connsiteY0"/>
              </a:cxn>
              <a:cxn ang="0">
                <a:pos x="connsiteX1" y="connsiteY1"/>
              </a:cxn>
              <a:cxn ang="0">
                <a:pos x="connsiteX2" y="connsiteY2"/>
              </a:cxn>
            </a:cxnLst>
            <a:rect l="l" t="t" r="r" b="b"/>
            <a:pathLst>
              <a:path w="700644" h="843148">
                <a:moveTo>
                  <a:pt x="700644" y="843148"/>
                </a:moveTo>
                <a:cubicBezTo>
                  <a:pt x="474023" y="806532"/>
                  <a:pt x="247403" y="769917"/>
                  <a:pt x="130629" y="629392"/>
                </a:cubicBezTo>
                <a:cubicBezTo>
                  <a:pt x="13855" y="488867"/>
                  <a:pt x="6927" y="244433"/>
                  <a:pt x="0" y="0"/>
                </a:cubicBezTo>
              </a:path>
            </a:pathLst>
          </a:custGeom>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ZoneTexte 45"/>
          <p:cNvSpPr txBox="1"/>
          <p:nvPr/>
        </p:nvSpPr>
        <p:spPr bwMode="auto">
          <a:xfrm>
            <a:off x="2404150" y="4077072"/>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a:solidFill>
                  <a:srgbClr val="000000"/>
                </a:solidFill>
              </a:rPr>
              <a:t>P</a:t>
            </a:r>
            <a:r>
              <a:rPr lang="fr-FR" sz="800" i="1" dirty="0" err="1" smtClean="0">
                <a:solidFill>
                  <a:srgbClr val="000000"/>
                </a:solidFill>
              </a:rPr>
              <a:t>rices</a:t>
            </a:r>
            <a:endParaRPr lang="fr-FR" sz="800" i="1" dirty="0" smtClean="0">
              <a:solidFill>
                <a:srgbClr val="000000"/>
              </a:solidFill>
            </a:endParaRPr>
          </a:p>
        </p:txBody>
      </p:sp>
      <p:sp>
        <p:nvSpPr>
          <p:cNvPr id="48" name="ZoneTexte 47"/>
          <p:cNvSpPr txBox="1"/>
          <p:nvPr/>
        </p:nvSpPr>
        <p:spPr bwMode="auto">
          <a:xfrm>
            <a:off x="1907704" y="3573596"/>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a:solidFill>
                  <a:srgbClr val="000000"/>
                </a:solidFill>
              </a:rPr>
              <a:t>R</a:t>
            </a:r>
            <a:r>
              <a:rPr lang="fr-FR" sz="800" i="1" dirty="0" err="1" smtClean="0">
                <a:solidFill>
                  <a:srgbClr val="000000"/>
                </a:solidFill>
              </a:rPr>
              <a:t>ainfall</a:t>
            </a:r>
            <a:endParaRPr lang="fr-FR" sz="800" i="1" dirty="0" smtClean="0">
              <a:solidFill>
                <a:srgbClr val="000000"/>
              </a:solidFill>
            </a:endParaRPr>
          </a:p>
        </p:txBody>
      </p:sp>
      <p:sp>
        <p:nvSpPr>
          <p:cNvPr id="49" name="ZoneTexte 48"/>
          <p:cNvSpPr txBox="1"/>
          <p:nvPr/>
        </p:nvSpPr>
        <p:spPr bwMode="auto">
          <a:xfrm>
            <a:off x="3203848" y="2979493"/>
            <a:ext cx="11597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Update </a:t>
            </a:r>
          </a:p>
          <a:p>
            <a:pPr algn="ctr" eaLnBrk="1" hangingPunct="1"/>
            <a:r>
              <a:rPr lang="fr-FR" sz="800" i="1" dirty="0" smtClean="0">
                <a:solidFill>
                  <a:srgbClr val="000000"/>
                </a:solidFill>
              </a:rPr>
              <a:t>observables</a:t>
            </a:r>
          </a:p>
        </p:txBody>
      </p:sp>
      <p:sp>
        <p:nvSpPr>
          <p:cNvPr id="4" name="Forme libre 3"/>
          <p:cNvSpPr/>
          <p:nvPr/>
        </p:nvSpPr>
        <p:spPr>
          <a:xfrm>
            <a:off x="1686296" y="3755148"/>
            <a:ext cx="3090880" cy="133003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1743332" y="3460907"/>
            <a:ext cx="3046581" cy="109214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bwMode="auto">
          <a:xfrm>
            <a:off x="4211960" y="4365684"/>
            <a:ext cx="1159738" cy="21544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GW </a:t>
            </a:r>
            <a:r>
              <a:rPr lang="fr-FR" sz="800" i="1" dirty="0" err="1" smtClean="0">
                <a:solidFill>
                  <a:srgbClr val="000000"/>
                </a:solidFill>
              </a:rPr>
              <a:t>level</a:t>
            </a:r>
            <a:endParaRPr lang="fr-FR" sz="800" i="1" dirty="0" smtClean="0">
              <a:solidFill>
                <a:srgbClr val="000000"/>
              </a:solidFill>
            </a:endParaRPr>
          </a:p>
        </p:txBody>
      </p:sp>
      <p:pic>
        <p:nvPicPr>
          <p:cNvPr id="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33" y="4725144"/>
            <a:ext cx="497582" cy="37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Forme libre 43"/>
          <p:cNvSpPr/>
          <p:nvPr/>
        </p:nvSpPr>
        <p:spPr>
          <a:xfrm>
            <a:off x="4865324" y="2420888"/>
            <a:ext cx="1353787" cy="39054"/>
          </a:xfrm>
          <a:custGeom>
            <a:avLst/>
            <a:gdLst>
              <a:gd name="connsiteX0" fmla="*/ 0 w 1353787"/>
              <a:gd name="connsiteY0" fmla="*/ 3428 h 39054"/>
              <a:gd name="connsiteX1" fmla="*/ 771896 w 1353787"/>
              <a:gd name="connsiteY1" fmla="*/ 3428 h 39054"/>
              <a:gd name="connsiteX2" fmla="*/ 1353787 w 1353787"/>
              <a:gd name="connsiteY2" fmla="*/ 39054 h 39054"/>
            </a:gdLst>
            <a:ahLst/>
            <a:cxnLst>
              <a:cxn ang="0">
                <a:pos x="connsiteX0" y="connsiteY0"/>
              </a:cxn>
              <a:cxn ang="0">
                <a:pos x="connsiteX1" y="connsiteY1"/>
              </a:cxn>
              <a:cxn ang="0">
                <a:pos x="connsiteX2" y="connsiteY2"/>
              </a:cxn>
            </a:cxnLst>
            <a:rect l="l" t="t" r="r" b="b"/>
            <a:pathLst>
              <a:path w="1353787" h="39054">
                <a:moveTo>
                  <a:pt x="0" y="3428"/>
                </a:moveTo>
                <a:cubicBezTo>
                  <a:pt x="273132" y="459"/>
                  <a:pt x="546265" y="-2510"/>
                  <a:pt x="771896" y="3428"/>
                </a:cubicBezTo>
                <a:cubicBezTo>
                  <a:pt x="997527" y="9366"/>
                  <a:pt x="1175657" y="24210"/>
                  <a:pt x="1353787" y="39054"/>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2C836"/>
              </a:solidFill>
            </a:endParaRPr>
          </a:p>
        </p:txBody>
      </p:sp>
      <p:sp>
        <p:nvSpPr>
          <p:cNvPr id="52" name="Forme libre 28"/>
          <p:cNvSpPr/>
          <p:nvPr/>
        </p:nvSpPr>
        <p:spPr>
          <a:xfrm>
            <a:off x="7537272" y="2237424"/>
            <a:ext cx="255607" cy="181362"/>
          </a:xfrm>
          <a:custGeom>
            <a:avLst/>
            <a:gdLst>
              <a:gd name="connsiteX0" fmla="*/ 11876 w 255607"/>
              <a:gd name="connsiteY0" fmla="*/ 3232 h 181362"/>
              <a:gd name="connsiteX1" fmla="*/ 213756 w 255607"/>
              <a:gd name="connsiteY1" fmla="*/ 15107 h 181362"/>
              <a:gd name="connsiteX2" fmla="*/ 237507 w 255607"/>
              <a:gd name="connsiteY2" fmla="*/ 121985 h 181362"/>
              <a:gd name="connsiteX3" fmla="*/ 0 w 255607"/>
              <a:gd name="connsiteY3" fmla="*/ 181362 h 181362"/>
            </a:gdLst>
            <a:ahLst/>
            <a:cxnLst>
              <a:cxn ang="0">
                <a:pos x="connsiteX0" y="connsiteY0"/>
              </a:cxn>
              <a:cxn ang="0">
                <a:pos x="connsiteX1" y="connsiteY1"/>
              </a:cxn>
              <a:cxn ang="0">
                <a:pos x="connsiteX2" y="connsiteY2"/>
              </a:cxn>
              <a:cxn ang="0">
                <a:pos x="connsiteX3" y="connsiteY3"/>
              </a:cxn>
            </a:cxnLst>
            <a:rect l="l" t="t" r="r" b="b"/>
            <a:pathLst>
              <a:path w="255607" h="181362">
                <a:moveTo>
                  <a:pt x="11876" y="3232"/>
                </a:moveTo>
                <a:cubicBezTo>
                  <a:pt x="94013" y="-727"/>
                  <a:pt x="176151" y="-4685"/>
                  <a:pt x="213756" y="15107"/>
                </a:cubicBezTo>
                <a:cubicBezTo>
                  <a:pt x="251361" y="34899"/>
                  <a:pt x="273133" y="94276"/>
                  <a:pt x="237507" y="121985"/>
                </a:cubicBezTo>
                <a:cubicBezTo>
                  <a:pt x="201881" y="149694"/>
                  <a:pt x="100940" y="165528"/>
                  <a:pt x="0" y="181362"/>
                </a:cubicBezTo>
              </a:path>
            </a:pathLst>
          </a:custGeom>
          <a:noFill/>
          <a:ln w="9525">
            <a:solidFill>
              <a:srgbClr val="0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53" name="ZoneTexte 29"/>
          <p:cNvSpPr txBox="1"/>
          <p:nvPr/>
        </p:nvSpPr>
        <p:spPr bwMode="auto">
          <a:xfrm>
            <a:off x="7668344" y="2205444"/>
            <a:ext cx="973894" cy="21544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a:solidFill>
                  <a:srgbClr val="000000"/>
                </a:solidFill>
              </a:rPr>
              <a:t>I</a:t>
            </a:r>
            <a:r>
              <a:rPr lang="fr-FR" sz="800" i="1" dirty="0" smtClean="0">
                <a:solidFill>
                  <a:srgbClr val="000000"/>
                </a:solidFill>
              </a:rPr>
              <a:t>nvestment</a:t>
            </a:r>
          </a:p>
        </p:txBody>
      </p:sp>
      <p:sp>
        <p:nvSpPr>
          <p:cNvPr id="54" name="ZoneTexte 47"/>
          <p:cNvSpPr txBox="1"/>
          <p:nvPr/>
        </p:nvSpPr>
        <p:spPr bwMode="auto">
          <a:xfrm>
            <a:off x="4932040" y="2235641"/>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Observations</a:t>
            </a:r>
            <a:endParaRPr lang="fr-FR" sz="1000" i="1" dirty="0" smtClean="0">
              <a:solidFill>
                <a:srgbClr val="000000"/>
              </a:solidFill>
            </a:endParaRPr>
          </a:p>
        </p:txBody>
      </p:sp>
      <p:sp>
        <p:nvSpPr>
          <p:cNvPr id="55" name="ZoneTexte 51"/>
          <p:cNvSpPr txBox="1"/>
          <p:nvPr/>
        </p:nvSpPr>
        <p:spPr bwMode="auto">
          <a:xfrm>
            <a:off x="4942686" y="2091625"/>
            <a:ext cx="11597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Know-hows</a:t>
            </a:r>
            <a:endParaRPr lang="fr-FR" sz="800" i="1" dirty="0" smtClean="0">
              <a:solidFill>
                <a:srgbClr val="000000"/>
              </a:solidFill>
            </a:endParaRPr>
          </a:p>
        </p:txBody>
      </p:sp>
      <p:sp>
        <p:nvSpPr>
          <p:cNvPr id="56" name="ZoneTexte 52"/>
          <p:cNvSpPr txBox="1"/>
          <p:nvPr/>
        </p:nvSpPr>
        <p:spPr bwMode="auto">
          <a:xfrm>
            <a:off x="4860032" y="1947609"/>
            <a:ext cx="13719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Farm</a:t>
            </a:r>
            <a:r>
              <a:rPr lang="fr-FR" sz="800" i="1" dirty="0">
                <a:solidFill>
                  <a:srgbClr val="000000"/>
                </a:solidFill>
              </a:rPr>
              <a:t> </a:t>
            </a:r>
            <a:r>
              <a:rPr lang="fr-FR" sz="800" i="1" dirty="0" err="1" smtClean="0">
                <a:solidFill>
                  <a:srgbClr val="000000"/>
                </a:solidFill>
              </a:rPr>
              <a:t>characteristics</a:t>
            </a:r>
            <a:endParaRPr lang="fr-FR" sz="800" i="1" dirty="0" smtClean="0">
              <a:solidFill>
                <a:srgbClr val="000000"/>
              </a:solidFill>
            </a:endParaRPr>
          </a:p>
        </p:txBody>
      </p:sp>
      <p:sp>
        <p:nvSpPr>
          <p:cNvPr id="57" name="Forme libre 42"/>
          <p:cNvSpPr/>
          <p:nvPr/>
        </p:nvSpPr>
        <p:spPr>
          <a:xfrm>
            <a:off x="4932040" y="3933056"/>
            <a:ext cx="209998" cy="1214071"/>
          </a:xfrm>
          <a:custGeom>
            <a:avLst/>
            <a:gdLst>
              <a:gd name="connsiteX0" fmla="*/ 0 w 154379"/>
              <a:gd name="connsiteY0" fmla="*/ 1223158 h 1223158"/>
              <a:gd name="connsiteX1" fmla="*/ 118753 w 154379"/>
              <a:gd name="connsiteY1" fmla="*/ 736270 h 1223158"/>
              <a:gd name="connsiteX2" fmla="*/ 154379 w 154379"/>
              <a:gd name="connsiteY2" fmla="*/ 0 h 1223158"/>
            </a:gdLst>
            <a:ahLst/>
            <a:cxnLst>
              <a:cxn ang="0">
                <a:pos x="connsiteX0" y="connsiteY0"/>
              </a:cxn>
              <a:cxn ang="0">
                <a:pos x="connsiteX1" y="connsiteY1"/>
              </a:cxn>
              <a:cxn ang="0">
                <a:pos x="connsiteX2" y="connsiteY2"/>
              </a:cxn>
            </a:cxnLst>
            <a:rect l="l" t="t" r="r" b="b"/>
            <a:pathLst>
              <a:path w="154379" h="1223158">
                <a:moveTo>
                  <a:pt x="0" y="1223158"/>
                </a:moveTo>
                <a:cubicBezTo>
                  <a:pt x="46511" y="1081644"/>
                  <a:pt x="93023" y="940130"/>
                  <a:pt x="118753" y="736270"/>
                </a:cubicBezTo>
                <a:cubicBezTo>
                  <a:pt x="144483" y="532410"/>
                  <a:pt x="149431" y="266205"/>
                  <a:pt x="154379" y="0"/>
                </a:cubicBezTo>
              </a:path>
            </a:pathLst>
          </a:custGeom>
          <a:ln w="9525">
            <a:solidFill>
              <a:srgbClr val="00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Forme libre 44"/>
          <p:cNvSpPr/>
          <p:nvPr/>
        </p:nvSpPr>
        <p:spPr>
          <a:xfrm>
            <a:off x="4067944" y="2780928"/>
            <a:ext cx="709232" cy="469769"/>
          </a:xfrm>
          <a:custGeom>
            <a:avLst/>
            <a:gdLst>
              <a:gd name="connsiteX0" fmla="*/ 700644 w 700644"/>
              <a:gd name="connsiteY0" fmla="*/ 843148 h 843148"/>
              <a:gd name="connsiteX1" fmla="*/ 130629 w 700644"/>
              <a:gd name="connsiteY1" fmla="*/ 629392 h 843148"/>
              <a:gd name="connsiteX2" fmla="*/ 0 w 700644"/>
              <a:gd name="connsiteY2" fmla="*/ 0 h 843148"/>
            </a:gdLst>
            <a:ahLst/>
            <a:cxnLst>
              <a:cxn ang="0">
                <a:pos x="connsiteX0" y="connsiteY0"/>
              </a:cxn>
              <a:cxn ang="0">
                <a:pos x="connsiteX1" y="connsiteY1"/>
              </a:cxn>
              <a:cxn ang="0">
                <a:pos x="connsiteX2" y="connsiteY2"/>
              </a:cxn>
            </a:cxnLst>
            <a:rect l="l" t="t" r="r" b="b"/>
            <a:pathLst>
              <a:path w="700644" h="843148">
                <a:moveTo>
                  <a:pt x="700644" y="843148"/>
                </a:moveTo>
                <a:cubicBezTo>
                  <a:pt x="474023" y="806532"/>
                  <a:pt x="247403" y="769917"/>
                  <a:pt x="130629" y="629392"/>
                </a:cubicBezTo>
                <a:cubicBezTo>
                  <a:pt x="13855" y="488867"/>
                  <a:pt x="6927" y="244433"/>
                  <a:pt x="0" y="0"/>
                </a:cubicBezTo>
              </a:path>
            </a:pathLst>
          </a:custGeom>
          <a:ln w="9525">
            <a:solidFill>
              <a:srgbClr val="00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Forme libre 3"/>
          <p:cNvSpPr/>
          <p:nvPr/>
        </p:nvSpPr>
        <p:spPr>
          <a:xfrm>
            <a:off x="1684407" y="3827156"/>
            <a:ext cx="3103617" cy="133003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49"/>
          <p:cNvSpPr/>
          <p:nvPr/>
        </p:nvSpPr>
        <p:spPr>
          <a:xfrm>
            <a:off x="1741443" y="3520889"/>
            <a:ext cx="3046581" cy="109214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43"/>
          <p:cNvSpPr/>
          <p:nvPr/>
        </p:nvSpPr>
        <p:spPr>
          <a:xfrm>
            <a:off x="4870239" y="2486796"/>
            <a:ext cx="1353787" cy="39054"/>
          </a:xfrm>
          <a:custGeom>
            <a:avLst/>
            <a:gdLst>
              <a:gd name="connsiteX0" fmla="*/ 0 w 1353787"/>
              <a:gd name="connsiteY0" fmla="*/ 3428 h 39054"/>
              <a:gd name="connsiteX1" fmla="*/ 771896 w 1353787"/>
              <a:gd name="connsiteY1" fmla="*/ 3428 h 39054"/>
              <a:gd name="connsiteX2" fmla="*/ 1353787 w 1353787"/>
              <a:gd name="connsiteY2" fmla="*/ 39054 h 39054"/>
            </a:gdLst>
            <a:ahLst/>
            <a:cxnLst>
              <a:cxn ang="0">
                <a:pos x="connsiteX0" y="connsiteY0"/>
              </a:cxn>
              <a:cxn ang="0">
                <a:pos x="connsiteX1" y="connsiteY1"/>
              </a:cxn>
              <a:cxn ang="0">
                <a:pos x="connsiteX2" y="connsiteY2"/>
              </a:cxn>
            </a:cxnLst>
            <a:rect l="l" t="t" r="r" b="b"/>
            <a:pathLst>
              <a:path w="1353787" h="39054">
                <a:moveTo>
                  <a:pt x="0" y="3428"/>
                </a:moveTo>
                <a:cubicBezTo>
                  <a:pt x="273132" y="459"/>
                  <a:pt x="546265" y="-2510"/>
                  <a:pt x="771896" y="3428"/>
                </a:cubicBezTo>
                <a:cubicBezTo>
                  <a:pt x="997527" y="9366"/>
                  <a:pt x="1175657" y="24210"/>
                  <a:pt x="1353787" y="39054"/>
                </a:cubicBezTo>
              </a:path>
            </a:pathLst>
          </a:custGeom>
          <a:noFill/>
          <a:ln w="9525">
            <a:solidFill>
              <a:srgbClr val="00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2C836"/>
              </a:solidFill>
            </a:endParaRPr>
          </a:p>
        </p:txBody>
      </p:sp>
      <p:sp>
        <p:nvSpPr>
          <p:cNvPr id="62" name="Forme libre 28"/>
          <p:cNvSpPr/>
          <p:nvPr/>
        </p:nvSpPr>
        <p:spPr>
          <a:xfrm>
            <a:off x="7531980" y="2492896"/>
            <a:ext cx="255607" cy="181362"/>
          </a:xfrm>
          <a:custGeom>
            <a:avLst/>
            <a:gdLst>
              <a:gd name="connsiteX0" fmla="*/ 11876 w 255607"/>
              <a:gd name="connsiteY0" fmla="*/ 3232 h 181362"/>
              <a:gd name="connsiteX1" fmla="*/ 213756 w 255607"/>
              <a:gd name="connsiteY1" fmla="*/ 15107 h 181362"/>
              <a:gd name="connsiteX2" fmla="*/ 237507 w 255607"/>
              <a:gd name="connsiteY2" fmla="*/ 121985 h 181362"/>
              <a:gd name="connsiteX3" fmla="*/ 0 w 255607"/>
              <a:gd name="connsiteY3" fmla="*/ 181362 h 181362"/>
            </a:gdLst>
            <a:ahLst/>
            <a:cxnLst>
              <a:cxn ang="0">
                <a:pos x="connsiteX0" y="connsiteY0"/>
              </a:cxn>
              <a:cxn ang="0">
                <a:pos x="connsiteX1" y="connsiteY1"/>
              </a:cxn>
              <a:cxn ang="0">
                <a:pos x="connsiteX2" y="connsiteY2"/>
              </a:cxn>
              <a:cxn ang="0">
                <a:pos x="connsiteX3" y="connsiteY3"/>
              </a:cxn>
            </a:cxnLst>
            <a:rect l="l" t="t" r="r" b="b"/>
            <a:pathLst>
              <a:path w="255607" h="181362">
                <a:moveTo>
                  <a:pt x="11876" y="3232"/>
                </a:moveTo>
                <a:cubicBezTo>
                  <a:pt x="94013" y="-727"/>
                  <a:pt x="176151" y="-4685"/>
                  <a:pt x="213756" y="15107"/>
                </a:cubicBezTo>
                <a:cubicBezTo>
                  <a:pt x="251361" y="34899"/>
                  <a:pt x="273133" y="94276"/>
                  <a:pt x="237507" y="121985"/>
                </a:cubicBezTo>
                <a:cubicBezTo>
                  <a:pt x="201881" y="149694"/>
                  <a:pt x="100940" y="165528"/>
                  <a:pt x="0" y="181362"/>
                </a:cubicBezTo>
              </a:path>
            </a:pathLst>
          </a:custGeom>
          <a:noFill/>
          <a:ln w="9525">
            <a:solidFill>
              <a:srgbClr val="00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63" name="ZoneTexte 44"/>
          <p:cNvSpPr txBox="1"/>
          <p:nvPr/>
        </p:nvSpPr>
        <p:spPr bwMode="auto">
          <a:xfrm>
            <a:off x="7732742" y="2493476"/>
            <a:ext cx="1159738" cy="21544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eaLnBrk="1" hangingPunct="1"/>
            <a:r>
              <a:rPr lang="fr-FR" sz="800" i="1" dirty="0" smtClean="0">
                <a:solidFill>
                  <a:srgbClr val="000000"/>
                </a:solidFill>
              </a:rPr>
              <a:t>CS</a:t>
            </a:r>
          </a:p>
        </p:txBody>
      </p:sp>
      <p:sp>
        <p:nvSpPr>
          <p:cNvPr id="65" name="Forme libre 49"/>
          <p:cNvSpPr/>
          <p:nvPr/>
        </p:nvSpPr>
        <p:spPr>
          <a:xfrm>
            <a:off x="1741443" y="3592897"/>
            <a:ext cx="3046581" cy="1092146"/>
          </a:xfrm>
          <a:custGeom>
            <a:avLst/>
            <a:gdLst>
              <a:gd name="connsiteX0" fmla="*/ 0 w 3099460"/>
              <a:gd name="connsiteY0" fmla="*/ 1330036 h 1330036"/>
              <a:gd name="connsiteX1" fmla="*/ 1068779 w 3099460"/>
              <a:gd name="connsiteY1" fmla="*/ 308758 h 1330036"/>
              <a:gd name="connsiteX2" fmla="*/ 3099460 w 3099460"/>
              <a:gd name="connsiteY2" fmla="*/ 0 h 1330036"/>
            </a:gdLst>
            <a:ahLst/>
            <a:cxnLst>
              <a:cxn ang="0">
                <a:pos x="connsiteX0" y="connsiteY0"/>
              </a:cxn>
              <a:cxn ang="0">
                <a:pos x="connsiteX1" y="connsiteY1"/>
              </a:cxn>
              <a:cxn ang="0">
                <a:pos x="connsiteX2" y="connsiteY2"/>
              </a:cxn>
            </a:cxnLst>
            <a:rect l="l" t="t" r="r" b="b"/>
            <a:pathLst>
              <a:path w="3099460" h="1330036">
                <a:moveTo>
                  <a:pt x="0" y="1330036"/>
                </a:moveTo>
                <a:cubicBezTo>
                  <a:pt x="276101" y="930233"/>
                  <a:pt x="552202" y="530431"/>
                  <a:pt x="1068779" y="308758"/>
                </a:cubicBezTo>
                <a:cubicBezTo>
                  <a:pt x="1585356" y="87085"/>
                  <a:pt x="2342408" y="43542"/>
                  <a:pt x="3099460" y="0"/>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Forme libre 42"/>
          <p:cNvSpPr/>
          <p:nvPr/>
        </p:nvSpPr>
        <p:spPr>
          <a:xfrm>
            <a:off x="4986535" y="3933056"/>
            <a:ext cx="233537" cy="1204391"/>
          </a:xfrm>
          <a:custGeom>
            <a:avLst/>
            <a:gdLst>
              <a:gd name="connsiteX0" fmla="*/ 0 w 154379"/>
              <a:gd name="connsiteY0" fmla="*/ 1223158 h 1223158"/>
              <a:gd name="connsiteX1" fmla="*/ 118753 w 154379"/>
              <a:gd name="connsiteY1" fmla="*/ 736270 h 1223158"/>
              <a:gd name="connsiteX2" fmla="*/ 154379 w 154379"/>
              <a:gd name="connsiteY2" fmla="*/ 0 h 1223158"/>
            </a:gdLst>
            <a:ahLst/>
            <a:cxnLst>
              <a:cxn ang="0">
                <a:pos x="connsiteX0" y="connsiteY0"/>
              </a:cxn>
              <a:cxn ang="0">
                <a:pos x="connsiteX1" y="connsiteY1"/>
              </a:cxn>
              <a:cxn ang="0">
                <a:pos x="connsiteX2" y="connsiteY2"/>
              </a:cxn>
            </a:cxnLst>
            <a:rect l="l" t="t" r="r" b="b"/>
            <a:pathLst>
              <a:path w="154379" h="1223158">
                <a:moveTo>
                  <a:pt x="0" y="1223158"/>
                </a:moveTo>
                <a:cubicBezTo>
                  <a:pt x="46511" y="1081644"/>
                  <a:pt x="93023" y="940130"/>
                  <a:pt x="118753" y="736270"/>
                </a:cubicBezTo>
                <a:cubicBezTo>
                  <a:pt x="144483" y="532410"/>
                  <a:pt x="149431" y="266205"/>
                  <a:pt x="154379" y="0"/>
                </a:cubicBezTo>
              </a:path>
            </a:pathLst>
          </a:custGeom>
          <a:ln w="9525">
            <a:solidFill>
              <a:srgbClr val="000000"/>
            </a:solidFill>
            <a:prstDash val="lgDashDot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Forme libre 44"/>
          <p:cNvSpPr/>
          <p:nvPr/>
        </p:nvSpPr>
        <p:spPr>
          <a:xfrm>
            <a:off x="3995936" y="2780928"/>
            <a:ext cx="781240" cy="531053"/>
          </a:xfrm>
          <a:custGeom>
            <a:avLst/>
            <a:gdLst>
              <a:gd name="connsiteX0" fmla="*/ 700644 w 700644"/>
              <a:gd name="connsiteY0" fmla="*/ 843148 h 843148"/>
              <a:gd name="connsiteX1" fmla="*/ 130629 w 700644"/>
              <a:gd name="connsiteY1" fmla="*/ 629392 h 843148"/>
              <a:gd name="connsiteX2" fmla="*/ 0 w 700644"/>
              <a:gd name="connsiteY2" fmla="*/ 0 h 843148"/>
            </a:gdLst>
            <a:ahLst/>
            <a:cxnLst>
              <a:cxn ang="0">
                <a:pos x="connsiteX0" y="connsiteY0"/>
              </a:cxn>
              <a:cxn ang="0">
                <a:pos x="connsiteX1" y="connsiteY1"/>
              </a:cxn>
              <a:cxn ang="0">
                <a:pos x="connsiteX2" y="connsiteY2"/>
              </a:cxn>
            </a:cxnLst>
            <a:rect l="l" t="t" r="r" b="b"/>
            <a:pathLst>
              <a:path w="700644" h="843148">
                <a:moveTo>
                  <a:pt x="700644" y="843148"/>
                </a:moveTo>
                <a:cubicBezTo>
                  <a:pt x="474023" y="806532"/>
                  <a:pt x="247403" y="769917"/>
                  <a:pt x="130629" y="629392"/>
                </a:cubicBezTo>
                <a:cubicBezTo>
                  <a:pt x="13855" y="488867"/>
                  <a:pt x="6927" y="244433"/>
                  <a:pt x="0" y="0"/>
                </a:cubicBezTo>
              </a:path>
            </a:pathLst>
          </a:custGeom>
          <a:ln w="9525">
            <a:solidFill>
              <a:srgbClr val="000000"/>
            </a:solidFill>
            <a:prstDash val="lgDashDot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Forme libre 43"/>
          <p:cNvSpPr/>
          <p:nvPr/>
        </p:nvSpPr>
        <p:spPr>
          <a:xfrm>
            <a:off x="4860032" y="2564904"/>
            <a:ext cx="1353787" cy="39054"/>
          </a:xfrm>
          <a:custGeom>
            <a:avLst/>
            <a:gdLst>
              <a:gd name="connsiteX0" fmla="*/ 0 w 1353787"/>
              <a:gd name="connsiteY0" fmla="*/ 3428 h 39054"/>
              <a:gd name="connsiteX1" fmla="*/ 771896 w 1353787"/>
              <a:gd name="connsiteY1" fmla="*/ 3428 h 39054"/>
              <a:gd name="connsiteX2" fmla="*/ 1353787 w 1353787"/>
              <a:gd name="connsiteY2" fmla="*/ 39054 h 39054"/>
            </a:gdLst>
            <a:ahLst/>
            <a:cxnLst>
              <a:cxn ang="0">
                <a:pos x="connsiteX0" y="connsiteY0"/>
              </a:cxn>
              <a:cxn ang="0">
                <a:pos x="connsiteX1" y="connsiteY1"/>
              </a:cxn>
              <a:cxn ang="0">
                <a:pos x="connsiteX2" y="connsiteY2"/>
              </a:cxn>
            </a:cxnLst>
            <a:rect l="l" t="t" r="r" b="b"/>
            <a:pathLst>
              <a:path w="1353787" h="39054">
                <a:moveTo>
                  <a:pt x="0" y="3428"/>
                </a:moveTo>
                <a:cubicBezTo>
                  <a:pt x="273132" y="459"/>
                  <a:pt x="546265" y="-2510"/>
                  <a:pt x="771896" y="3428"/>
                </a:cubicBezTo>
                <a:cubicBezTo>
                  <a:pt x="997527" y="9366"/>
                  <a:pt x="1175657" y="24210"/>
                  <a:pt x="1353787" y="39054"/>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2C836"/>
              </a:solidFill>
            </a:endParaRPr>
          </a:p>
        </p:txBody>
      </p:sp>
      <p:sp>
        <p:nvSpPr>
          <p:cNvPr id="69" name="ZoneTexte 53"/>
          <p:cNvSpPr txBox="1"/>
          <p:nvPr/>
        </p:nvSpPr>
        <p:spPr bwMode="auto">
          <a:xfrm>
            <a:off x="2188126" y="2586390"/>
            <a:ext cx="1159738" cy="33855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Own</a:t>
            </a:r>
            <a:r>
              <a:rPr lang="fr-FR" sz="800" i="1" dirty="0" smtClean="0">
                <a:solidFill>
                  <a:srgbClr val="000000"/>
                </a:solidFill>
              </a:rPr>
              <a:t> </a:t>
            </a:r>
            <a:r>
              <a:rPr lang="fr-FR" sz="800" i="1" dirty="0" err="1" smtClean="0">
                <a:solidFill>
                  <a:srgbClr val="000000"/>
                </a:solidFill>
              </a:rPr>
              <a:t>labor</a:t>
            </a:r>
            <a:r>
              <a:rPr lang="fr-FR" sz="800" i="1" dirty="0" smtClean="0">
                <a:solidFill>
                  <a:srgbClr val="000000"/>
                </a:solidFill>
              </a:rPr>
              <a:t> </a:t>
            </a:r>
          </a:p>
          <a:p>
            <a:pPr algn="ctr" eaLnBrk="1" hangingPunct="1"/>
            <a:r>
              <a:rPr lang="fr-FR" sz="800" i="1" dirty="0" err="1" smtClean="0">
                <a:solidFill>
                  <a:srgbClr val="000000"/>
                </a:solidFill>
              </a:rPr>
              <a:t>equipment</a:t>
            </a:r>
            <a:endParaRPr lang="fr-FR" sz="800" i="1" dirty="0" smtClean="0">
              <a:solidFill>
                <a:srgbClr val="000000"/>
              </a:solidFill>
            </a:endParaRPr>
          </a:p>
        </p:txBody>
      </p:sp>
      <p:sp>
        <p:nvSpPr>
          <p:cNvPr id="70" name="ZoneTexte 54"/>
          <p:cNvSpPr txBox="1"/>
          <p:nvPr/>
        </p:nvSpPr>
        <p:spPr bwMode="auto">
          <a:xfrm>
            <a:off x="2195736" y="4653136"/>
            <a:ext cx="999676" cy="338554"/>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smtClean="0">
                <a:solidFill>
                  <a:srgbClr val="000000"/>
                </a:solidFill>
              </a:rPr>
              <a:t>Labor </a:t>
            </a:r>
          </a:p>
          <a:p>
            <a:pPr algn="ctr" eaLnBrk="1" hangingPunct="1"/>
            <a:r>
              <a:rPr lang="fr-FR" sz="800" i="1" dirty="0" err="1" smtClean="0">
                <a:solidFill>
                  <a:srgbClr val="000000"/>
                </a:solidFill>
              </a:rPr>
              <a:t>equipment</a:t>
            </a:r>
            <a:endParaRPr lang="fr-FR" sz="800" i="1" dirty="0" smtClean="0">
              <a:solidFill>
                <a:srgbClr val="000000"/>
              </a:solidFill>
            </a:endParaRPr>
          </a:p>
        </p:txBody>
      </p:sp>
      <p:sp>
        <p:nvSpPr>
          <p:cNvPr id="71" name="Forme libre 4"/>
          <p:cNvSpPr/>
          <p:nvPr/>
        </p:nvSpPr>
        <p:spPr>
          <a:xfrm>
            <a:off x="3054410" y="2232561"/>
            <a:ext cx="1743221" cy="1160435"/>
          </a:xfrm>
          <a:custGeom>
            <a:avLst/>
            <a:gdLst>
              <a:gd name="connsiteX0" fmla="*/ 508187 w 1743221"/>
              <a:gd name="connsiteY0" fmla="*/ 0 h 1306286"/>
              <a:gd name="connsiteX1" fmla="*/ 21299 w 1743221"/>
              <a:gd name="connsiteY1" fmla="*/ 510639 h 1306286"/>
              <a:gd name="connsiteX2" fmla="*/ 258806 w 1743221"/>
              <a:gd name="connsiteY2" fmla="*/ 1163782 h 1306286"/>
              <a:gd name="connsiteX3" fmla="*/ 1743221 w 1743221"/>
              <a:gd name="connsiteY3" fmla="*/ 1306286 h 1306286"/>
            </a:gdLst>
            <a:ahLst/>
            <a:cxnLst>
              <a:cxn ang="0">
                <a:pos x="connsiteX0" y="connsiteY0"/>
              </a:cxn>
              <a:cxn ang="0">
                <a:pos x="connsiteX1" y="connsiteY1"/>
              </a:cxn>
              <a:cxn ang="0">
                <a:pos x="connsiteX2" y="connsiteY2"/>
              </a:cxn>
              <a:cxn ang="0">
                <a:pos x="connsiteX3" y="connsiteY3"/>
              </a:cxn>
            </a:cxnLst>
            <a:rect l="l" t="t" r="r" b="b"/>
            <a:pathLst>
              <a:path w="1743221" h="1306286">
                <a:moveTo>
                  <a:pt x="508187" y="0"/>
                </a:moveTo>
                <a:cubicBezTo>
                  <a:pt x="285524" y="158337"/>
                  <a:pt x="62862" y="316675"/>
                  <a:pt x="21299" y="510639"/>
                </a:cubicBezTo>
                <a:cubicBezTo>
                  <a:pt x="-20264" y="704603"/>
                  <a:pt x="-28181" y="1031174"/>
                  <a:pt x="258806" y="1163782"/>
                </a:cubicBezTo>
                <a:cubicBezTo>
                  <a:pt x="545793" y="1296390"/>
                  <a:pt x="1144507" y="1301338"/>
                  <a:pt x="1743221" y="1306286"/>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Forme libre 5"/>
          <p:cNvSpPr/>
          <p:nvPr/>
        </p:nvSpPr>
        <p:spPr>
          <a:xfrm>
            <a:off x="1710047" y="3892986"/>
            <a:ext cx="3049170" cy="1569662"/>
          </a:xfrm>
          <a:custGeom>
            <a:avLst/>
            <a:gdLst>
              <a:gd name="connsiteX0" fmla="*/ 0 w 3063834"/>
              <a:gd name="connsiteY0" fmla="*/ 1710046 h 1710046"/>
              <a:gd name="connsiteX1" fmla="*/ 866898 w 3063834"/>
              <a:gd name="connsiteY1" fmla="*/ 819397 h 1710046"/>
              <a:gd name="connsiteX2" fmla="*/ 1816924 w 3063834"/>
              <a:gd name="connsiteY2" fmla="*/ 344384 h 1710046"/>
              <a:gd name="connsiteX3" fmla="*/ 3063834 w 3063834"/>
              <a:gd name="connsiteY3" fmla="*/ 0 h 1710046"/>
            </a:gdLst>
            <a:ahLst/>
            <a:cxnLst>
              <a:cxn ang="0">
                <a:pos x="connsiteX0" y="connsiteY0"/>
              </a:cxn>
              <a:cxn ang="0">
                <a:pos x="connsiteX1" y="connsiteY1"/>
              </a:cxn>
              <a:cxn ang="0">
                <a:pos x="connsiteX2" y="connsiteY2"/>
              </a:cxn>
              <a:cxn ang="0">
                <a:pos x="connsiteX3" y="connsiteY3"/>
              </a:cxn>
            </a:cxnLst>
            <a:rect l="l" t="t" r="r" b="b"/>
            <a:pathLst>
              <a:path w="3063834" h="1710046">
                <a:moveTo>
                  <a:pt x="0" y="1710046"/>
                </a:moveTo>
                <a:cubicBezTo>
                  <a:pt x="282038" y="1378526"/>
                  <a:pt x="564077" y="1047007"/>
                  <a:pt x="866898" y="819397"/>
                </a:cubicBezTo>
                <a:cubicBezTo>
                  <a:pt x="1169719" y="591787"/>
                  <a:pt x="1450768" y="480950"/>
                  <a:pt x="1816924" y="344384"/>
                </a:cubicBezTo>
                <a:cubicBezTo>
                  <a:pt x="2183080" y="207818"/>
                  <a:pt x="2623457" y="103909"/>
                  <a:pt x="3063834" y="0"/>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Forme libre 57"/>
          <p:cNvSpPr/>
          <p:nvPr/>
        </p:nvSpPr>
        <p:spPr>
          <a:xfrm>
            <a:off x="6866886" y="2780928"/>
            <a:ext cx="387154" cy="285008"/>
          </a:xfrm>
          <a:custGeom>
            <a:avLst/>
            <a:gdLst>
              <a:gd name="connsiteX0" fmla="*/ 203410 w 387154"/>
              <a:gd name="connsiteY0" fmla="*/ 0 h 285008"/>
              <a:gd name="connsiteX1" fmla="*/ 357790 w 387154"/>
              <a:gd name="connsiteY1" fmla="*/ 83127 h 285008"/>
              <a:gd name="connsiteX2" fmla="*/ 369665 w 387154"/>
              <a:gd name="connsiteY2" fmla="*/ 225631 h 285008"/>
              <a:gd name="connsiteX3" fmla="*/ 167784 w 387154"/>
              <a:gd name="connsiteY3" fmla="*/ 285008 h 285008"/>
              <a:gd name="connsiteX4" fmla="*/ 13405 w 387154"/>
              <a:gd name="connsiteY4" fmla="*/ 225631 h 285008"/>
              <a:gd name="connsiteX5" fmla="*/ 13405 w 387154"/>
              <a:gd name="connsiteY5" fmla="*/ 106878 h 285008"/>
              <a:gd name="connsiteX6" fmla="*/ 60907 w 387154"/>
              <a:gd name="connsiteY6" fmla="*/ 11875 h 2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154" h="285008">
                <a:moveTo>
                  <a:pt x="203410" y="0"/>
                </a:moveTo>
                <a:cubicBezTo>
                  <a:pt x="266745" y="22761"/>
                  <a:pt x="330081" y="45522"/>
                  <a:pt x="357790" y="83127"/>
                </a:cubicBezTo>
                <a:cubicBezTo>
                  <a:pt x="385499" y="120732"/>
                  <a:pt x="401333" y="191984"/>
                  <a:pt x="369665" y="225631"/>
                </a:cubicBezTo>
                <a:cubicBezTo>
                  <a:pt x="337997" y="259278"/>
                  <a:pt x="227161" y="285008"/>
                  <a:pt x="167784" y="285008"/>
                </a:cubicBezTo>
                <a:cubicBezTo>
                  <a:pt x="108407" y="285008"/>
                  <a:pt x="39135" y="255319"/>
                  <a:pt x="13405" y="225631"/>
                </a:cubicBezTo>
                <a:cubicBezTo>
                  <a:pt x="-12325" y="195943"/>
                  <a:pt x="5488" y="142504"/>
                  <a:pt x="13405" y="106878"/>
                </a:cubicBezTo>
                <a:cubicBezTo>
                  <a:pt x="21322" y="71252"/>
                  <a:pt x="41114" y="41563"/>
                  <a:pt x="60907" y="11875"/>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74" name="Forme libre 58"/>
          <p:cNvSpPr/>
          <p:nvPr/>
        </p:nvSpPr>
        <p:spPr>
          <a:xfrm>
            <a:off x="6666535" y="2775151"/>
            <a:ext cx="1646076" cy="797865"/>
          </a:xfrm>
          <a:custGeom>
            <a:avLst/>
            <a:gdLst>
              <a:gd name="connsiteX0" fmla="*/ 890650 w 1699684"/>
              <a:gd name="connsiteY0" fmla="*/ 0 h 914400"/>
              <a:gd name="connsiteX1" fmla="*/ 1484416 w 1699684"/>
              <a:gd name="connsiteY1" fmla="*/ 201880 h 914400"/>
              <a:gd name="connsiteX2" fmla="*/ 1591294 w 1699684"/>
              <a:gd name="connsiteY2" fmla="*/ 712519 h 914400"/>
              <a:gd name="connsiteX3" fmla="*/ 0 w 1699684"/>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699684" h="914400">
                <a:moveTo>
                  <a:pt x="890650" y="0"/>
                </a:moveTo>
                <a:cubicBezTo>
                  <a:pt x="1129146" y="41563"/>
                  <a:pt x="1367642" y="83127"/>
                  <a:pt x="1484416" y="201880"/>
                </a:cubicBezTo>
                <a:cubicBezTo>
                  <a:pt x="1601190" y="320633"/>
                  <a:pt x="1838697" y="593766"/>
                  <a:pt x="1591294" y="712519"/>
                </a:cubicBezTo>
                <a:cubicBezTo>
                  <a:pt x="1343891" y="831272"/>
                  <a:pt x="671945" y="872836"/>
                  <a:pt x="0" y="914400"/>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75" name="Forme libre 60"/>
          <p:cNvSpPr/>
          <p:nvPr/>
        </p:nvSpPr>
        <p:spPr>
          <a:xfrm>
            <a:off x="5465022" y="3933056"/>
            <a:ext cx="475130" cy="1326644"/>
          </a:xfrm>
          <a:custGeom>
            <a:avLst/>
            <a:gdLst>
              <a:gd name="connsiteX0" fmla="*/ 475130 w 475130"/>
              <a:gd name="connsiteY0" fmla="*/ 1353787 h 1353787"/>
              <a:gd name="connsiteX1" fmla="*/ 47619 w 475130"/>
              <a:gd name="connsiteY1" fmla="*/ 950026 h 1353787"/>
              <a:gd name="connsiteX2" fmla="*/ 35743 w 475130"/>
              <a:gd name="connsiteY2" fmla="*/ 332509 h 1353787"/>
              <a:gd name="connsiteX3" fmla="*/ 273250 w 475130"/>
              <a:gd name="connsiteY3" fmla="*/ 0 h 1353787"/>
            </a:gdLst>
            <a:ahLst/>
            <a:cxnLst>
              <a:cxn ang="0">
                <a:pos x="connsiteX0" y="connsiteY0"/>
              </a:cxn>
              <a:cxn ang="0">
                <a:pos x="connsiteX1" y="connsiteY1"/>
              </a:cxn>
              <a:cxn ang="0">
                <a:pos x="connsiteX2" y="connsiteY2"/>
              </a:cxn>
              <a:cxn ang="0">
                <a:pos x="connsiteX3" y="connsiteY3"/>
              </a:cxn>
            </a:cxnLst>
            <a:rect l="l" t="t" r="r" b="b"/>
            <a:pathLst>
              <a:path w="475130" h="1353787">
                <a:moveTo>
                  <a:pt x="475130" y="1353787"/>
                </a:moveTo>
                <a:cubicBezTo>
                  <a:pt x="297990" y="1237013"/>
                  <a:pt x="120850" y="1120239"/>
                  <a:pt x="47619" y="950026"/>
                </a:cubicBezTo>
                <a:cubicBezTo>
                  <a:pt x="-25612" y="779813"/>
                  <a:pt x="-1862" y="490847"/>
                  <a:pt x="35743" y="332509"/>
                </a:cubicBezTo>
                <a:cubicBezTo>
                  <a:pt x="73348" y="174171"/>
                  <a:pt x="173299" y="87085"/>
                  <a:pt x="273250" y="0"/>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76" name="ZoneTexte 61"/>
          <p:cNvSpPr txBox="1"/>
          <p:nvPr/>
        </p:nvSpPr>
        <p:spPr bwMode="auto">
          <a:xfrm>
            <a:off x="7948766" y="2853516"/>
            <a:ext cx="1159738" cy="215444"/>
          </a:xfrm>
          <a:prstGeom prst="rect">
            <a:avLst/>
          </a:prstGeom>
          <a:noFill/>
          <a:ln w="9525">
            <a:no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Operation</a:t>
            </a:r>
            <a:endParaRPr lang="fr-FR" sz="800" i="1" dirty="0" smtClean="0">
              <a:solidFill>
                <a:srgbClr val="000000"/>
              </a:solidFill>
            </a:endParaRPr>
          </a:p>
        </p:txBody>
      </p:sp>
      <p:sp>
        <p:nvSpPr>
          <p:cNvPr id="77" name="ZoneTexte 62"/>
          <p:cNvSpPr txBox="1"/>
          <p:nvPr/>
        </p:nvSpPr>
        <p:spPr bwMode="auto">
          <a:xfrm>
            <a:off x="5436096" y="4581128"/>
            <a:ext cx="1159738" cy="338554"/>
          </a:xfrm>
          <a:prstGeom prst="rect">
            <a:avLst/>
          </a:prstGeom>
          <a:noFill/>
          <a:ln w="9525">
            <a:no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eaLnBrk="1" hangingPunct="1"/>
            <a:r>
              <a:rPr lang="fr-FR" sz="800" i="1" dirty="0" err="1" smtClean="0">
                <a:solidFill>
                  <a:srgbClr val="000000"/>
                </a:solidFill>
              </a:rPr>
              <a:t>Crop</a:t>
            </a:r>
            <a:r>
              <a:rPr lang="fr-FR" sz="800" i="1" dirty="0" smtClean="0">
                <a:solidFill>
                  <a:srgbClr val="000000"/>
                </a:solidFill>
              </a:rPr>
              <a:t> changes</a:t>
            </a:r>
          </a:p>
          <a:p>
            <a:pPr eaLnBrk="1" hangingPunct="1"/>
            <a:r>
              <a:rPr lang="fr-FR" sz="800" i="1" dirty="0" smtClean="0">
                <a:solidFill>
                  <a:srgbClr val="000000"/>
                </a:solidFill>
              </a:rPr>
              <a:t>  </a:t>
            </a:r>
            <a:r>
              <a:rPr lang="fr-FR" sz="800" i="1" dirty="0" err="1" smtClean="0">
                <a:solidFill>
                  <a:srgbClr val="000000"/>
                </a:solidFill>
              </a:rPr>
              <a:t>soil</a:t>
            </a:r>
            <a:endParaRPr lang="fr-FR" sz="800" i="1" dirty="0" smtClean="0">
              <a:solidFill>
                <a:srgbClr val="000000"/>
              </a:solidFill>
            </a:endParaRPr>
          </a:p>
        </p:txBody>
      </p:sp>
      <p:sp>
        <p:nvSpPr>
          <p:cNvPr id="78" name="ZoneTexte 63"/>
          <p:cNvSpPr txBox="1"/>
          <p:nvPr/>
        </p:nvSpPr>
        <p:spPr bwMode="auto">
          <a:xfrm>
            <a:off x="6440403" y="3018438"/>
            <a:ext cx="1371957" cy="338554"/>
          </a:xfrm>
          <a:prstGeom prst="rect">
            <a:avLst/>
          </a:prstGeom>
          <a:noFill/>
          <a:ln w="9525">
            <a:no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Operation</a:t>
            </a:r>
            <a:r>
              <a:rPr lang="fr-FR" sz="800" i="1" dirty="0" smtClean="0">
                <a:solidFill>
                  <a:srgbClr val="000000"/>
                </a:solidFill>
              </a:rPr>
              <a:t> </a:t>
            </a:r>
          </a:p>
          <a:p>
            <a:pPr algn="ctr" eaLnBrk="1" hangingPunct="1"/>
            <a:r>
              <a:rPr lang="fr-FR" sz="800" i="1" dirty="0" err="1" smtClean="0">
                <a:solidFill>
                  <a:srgbClr val="000000"/>
                </a:solidFill>
              </a:rPr>
              <a:t>series</a:t>
            </a:r>
            <a:endParaRPr lang="fr-FR" sz="800" i="1" dirty="0" smtClean="0">
              <a:solidFill>
                <a:srgbClr val="000000"/>
              </a:solidFill>
            </a:endParaRPr>
          </a:p>
        </p:txBody>
      </p:sp>
      <p:sp>
        <p:nvSpPr>
          <p:cNvPr id="79" name="ZoneTexte 64"/>
          <p:cNvSpPr txBox="1"/>
          <p:nvPr/>
        </p:nvSpPr>
        <p:spPr bwMode="auto">
          <a:xfrm>
            <a:off x="8092782" y="4026550"/>
            <a:ext cx="1159738" cy="338554"/>
          </a:xfrm>
          <a:prstGeom prst="rect">
            <a:avLst/>
          </a:prstGeom>
          <a:noFill/>
          <a:ln w="9525">
            <a:no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eaLnBrk="1" hangingPunct="1"/>
            <a:r>
              <a:rPr lang="fr-FR" sz="800" i="1" dirty="0" err="1" smtClean="0">
                <a:solidFill>
                  <a:srgbClr val="000000"/>
                </a:solidFill>
              </a:rPr>
              <a:t>Operation</a:t>
            </a:r>
            <a:r>
              <a:rPr lang="fr-FR" sz="800" i="1" dirty="0" smtClean="0">
                <a:solidFill>
                  <a:srgbClr val="000000"/>
                </a:solidFill>
              </a:rPr>
              <a:t> </a:t>
            </a:r>
          </a:p>
          <a:p>
            <a:pPr eaLnBrk="1" hangingPunct="1"/>
            <a:r>
              <a:rPr lang="fr-FR" sz="800" i="1" dirty="0" smtClean="0">
                <a:solidFill>
                  <a:srgbClr val="000000"/>
                </a:solidFill>
              </a:rPr>
              <a:t>   action</a:t>
            </a:r>
          </a:p>
        </p:txBody>
      </p:sp>
      <p:sp>
        <p:nvSpPr>
          <p:cNvPr id="80" name="Forme libre 9"/>
          <p:cNvSpPr/>
          <p:nvPr/>
        </p:nvSpPr>
        <p:spPr>
          <a:xfrm>
            <a:off x="6650182" y="3755147"/>
            <a:ext cx="1552283" cy="1541247"/>
          </a:xfrm>
          <a:custGeom>
            <a:avLst/>
            <a:gdLst>
              <a:gd name="connsiteX0" fmla="*/ 0 w 1552283"/>
              <a:gd name="connsiteY0" fmla="*/ 0 h 1662546"/>
              <a:gd name="connsiteX1" fmla="*/ 1258784 w 1552283"/>
              <a:gd name="connsiteY1" fmla="*/ 225632 h 1662546"/>
              <a:gd name="connsiteX2" fmla="*/ 1508166 w 1552283"/>
              <a:gd name="connsiteY2" fmla="*/ 1270660 h 1662546"/>
              <a:gd name="connsiteX3" fmla="*/ 581891 w 1552283"/>
              <a:gd name="connsiteY3" fmla="*/ 1662546 h 1662546"/>
            </a:gdLst>
            <a:ahLst/>
            <a:cxnLst>
              <a:cxn ang="0">
                <a:pos x="connsiteX0" y="connsiteY0"/>
              </a:cxn>
              <a:cxn ang="0">
                <a:pos x="connsiteX1" y="connsiteY1"/>
              </a:cxn>
              <a:cxn ang="0">
                <a:pos x="connsiteX2" y="connsiteY2"/>
              </a:cxn>
              <a:cxn ang="0">
                <a:pos x="connsiteX3" y="connsiteY3"/>
              </a:cxn>
            </a:cxnLst>
            <a:rect l="l" t="t" r="r" b="b"/>
            <a:pathLst>
              <a:path w="1552283" h="1662546">
                <a:moveTo>
                  <a:pt x="0" y="0"/>
                </a:moveTo>
                <a:cubicBezTo>
                  <a:pt x="503711" y="6927"/>
                  <a:pt x="1007423" y="13855"/>
                  <a:pt x="1258784" y="225632"/>
                </a:cubicBezTo>
                <a:cubicBezTo>
                  <a:pt x="1510145" y="437409"/>
                  <a:pt x="1620981" y="1031174"/>
                  <a:pt x="1508166" y="1270660"/>
                </a:cubicBezTo>
                <a:cubicBezTo>
                  <a:pt x="1395351" y="1510146"/>
                  <a:pt x="988621" y="1586346"/>
                  <a:pt x="581891" y="1662546"/>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avec flèche 17"/>
          <p:cNvCxnSpPr/>
          <p:nvPr/>
        </p:nvCxnSpPr>
        <p:spPr>
          <a:xfrm>
            <a:off x="238508" y="6179333"/>
            <a:ext cx="589076" cy="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82" name="Connecteur droit avec flèche 60"/>
          <p:cNvCxnSpPr/>
          <p:nvPr/>
        </p:nvCxnSpPr>
        <p:spPr>
          <a:xfrm>
            <a:off x="3406860" y="6176663"/>
            <a:ext cx="589076" cy="0"/>
          </a:xfrm>
          <a:prstGeom prst="straightConnector1">
            <a:avLst/>
          </a:prstGeom>
          <a:ln>
            <a:solidFill>
              <a:srgbClr val="000000"/>
            </a:solidFill>
            <a:prstDash val="sysDot"/>
            <a:tailEnd type="arrow"/>
          </a:ln>
        </p:spPr>
        <p:style>
          <a:lnRef idx="1">
            <a:schemeClr val="dk1"/>
          </a:lnRef>
          <a:fillRef idx="0">
            <a:schemeClr val="dk1"/>
          </a:fillRef>
          <a:effectRef idx="0">
            <a:schemeClr val="dk1"/>
          </a:effectRef>
          <a:fontRef idx="minor">
            <a:schemeClr val="tx1"/>
          </a:fontRef>
        </p:style>
      </p:cxnSp>
      <p:cxnSp>
        <p:nvCxnSpPr>
          <p:cNvPr id="83" name="Connecteur droit avec flèche 62"/>
          <p:cNvCxnSpPr/>
          <p:nvPr/>
        </p:nvCxnSpPr>
        <p:spPr>
          <a:xfrm>
            <a:off x="6300192" y="6176663"/>
            <a:ext cx="589076" cy="0"/>
          </a:xfrm>
          <a:prstGeom prst="straightConnector1">
            <a:avLst/>
          </a:prstGeom>
          <a:ln>
            <a:solidFill>
              <a:srgbClr val="000000"/>
            </a:solidFill>
            <a:prstDash val="lgDashDotDot"/>
            <a:tailEnd type="arrow"/>
          </a:ln>
        </p:spPr>
        <p:style>
          <a:lnRef idx="1">
            <a:schemeClr val="dk1"/>
          </a:lnRef>
          <a:fillRef idx="0">
            <a:schemeClr val="dk1"/>
          </a:fillRef>
          <a:effectRef idx="0">
            <a:schemeClr val="dk1"/>
          </a:effectRef>
          <a:fontRef idx="minor">
            <a:schemeClr val="tx1"/>
          </a:fontRef>
        </p:style>
      </p:cxnSp>
      <p:sp>
        <p:nvSpPr>
          <p:cNvPr id="84" name="ZoneTexte 25"/>
          <p:cNvSpPr txBox="1"/>
          <p:nvPr/>
        </p:nvSpPr>
        <p:spPr>
          <a:xfrm>
            <a:off x="759115" y="6061247"/>
            <a:ext cx="2537097" cy="230832"/>
          </a:xfrm>
          <a:prstGeom prst="rect">
            <a:avLst/>
          </a:prstGeom>
          <a:noFill/>
        </p:spPr>
        <p:txBody>
          <a:bodyPr wrap="square" rtlCol="0">
            <a:spAutoFit/>
          </a:bodyPr>
          <a:lstStyle/>
          <a:p>
            <a:r>
              <a:rPr lang="fr-FR" sz="900" i="1" dirty="0" smtClean="0">
                <a:solidFill>
                  <a:srgbClr val="000000"/>
                </a:solidFill>
              </a:rPr>
              <a:t>Information flux for </a:t>
            </a:r>
            <a:r>
              <a:rPr lang="fr-FR" sz="900" i="1" dirty="0" err="1" smtClean="0">
                <a:solidFill>
                  <a:srgbClr val="000000"/>
                </a:solidFill>
              </a:rPr>
              <a:t>strategic</a:t>
            </a:r>
            <a:r>
              <a:rPr lang="fr-FR" sz="900" i="1" dirty="0" smtClean="0">
                <a:solidFill>
                  <a:srgbClr val="000000"/>
                </a:solidFill>
              </a:rPr>
              <a:t> </a:t>
            </a:r>
            <a:r>
              <a:rPr lang="fr-FR" sz="900" i="1" dirty="0" err="1" smtClean="0">
                <a:solidFill>
                  <a:srgbClr val="000000"/>
                </a:solidFill>
              </a:rPr>
              <a:t>decision</a:t>
            </a:r>
            <a:endParaRPr lang="fr-FR" sz="900" i="1" dirty="0">
              <a:solidFill>
                <a:srgbClr val="000000"/>
              </a:solidFill>
            </a:endParaRPr>
          </a:p>
        </p:txBody>
      </p:sp>
      <p:sp>
        <p:nvSpPr>
          <p:cNvPr id="85" name="ZoneTexte 64"/>
          <p:cNvSpPr txBox="1"/>
          <p:nvPr/>
        </p:nvSpPr>
        <p:spPr>
          <a:xfrm>
            <a:off x="3922241" y="6063917"/>
            <a:ext cx="2180183" cy="230832"/>
          </a:xfrm>
          <a:prstGeom prst="rect">
            <a:avLst/>
          </a:prstGeom>
          <a:noFill/>
        </p:spPr>
        <p:txBody>
          <a:bodyPr wrap="square" rtlCol="0">
            <a:spAutoFit/>
          </a:bodyPr>
          <a:lstStyle/>
          <a:p>
            <a:r>
              <a:rPr lang="fr-FR" sz="900" i="1" dirty="0" smtClean="0">
                <a:solidFill>
                  <a:srgbClr val="000000"/>
                </a:solidFill>
              </a:rPr>
              <a:t>Information flux for </a:t>
            </a:r>
            <a:r>
              <a:rPr lang="fr-FR" sz="900" i="1" dirty="0" err="1" smtClean="0">
                <a:solidFill>
                  <a:srgbClr val="000000"/>
                </a:solidFill>
              </a:rPr>
              <a:t>tactic</a:t>
            </a:r>
            <a:r>
              <a:rPr lang="fr-FR" sz="900" i="1" dirty="0" smtClean="0">
                <a:solidFill>
                  <a:srgbClr val="000000"/>
                </a:solidFill>
              </a:rPr>
              <a:t> </a:t>
            </a:r>
            <a:r>
              <a:rPr lang="fr-FR" sz="900" i="1" dirty="0" err="1" smtClean="0">
                <a:solidFill>
                  <a:srgbClr val="000000"/>
                </a:solidFill>
              </a:rPr>
              <a:t>decision</a:t>
            </a:r>
            <a:endParaRPr lang="fr-FR" sz="900" i="1" dirty="0">
              <a:solidFill>
                <a:srgbClr val="000000"/>
              </a:solidFill>
            </a:endParaRPr>
          </a:p>
        </p:txBody>
      </p:sp>
      <p:sp>
        <p:nvSpPr>
          <p:cNvPr id="86" name="ZoneTexte 65"/>
          <p:cNvSpPr txBox="1"/>
          <p:nvPr/>
        </p:nvSpPr>
        <p:spPr>
          <a:xfrm>
            <a:off x="6807890" y="6061247"/>
            <a:ext cx="3884893" cy="230832"/>
          </a:xfrm>
          <a:prstGeom prst="rect">
            <a:avLst/>
          </a:prstGeom>
          <a:noFill/>
        </p:spPr>
        <p:txBody>
          <a:bodyPr wrap="square" rtlCol="0">
            <a:spAutoFit/>
          </a:bodyPr>
          <a:lstStyle/>
          <a:p>
            <a:r>
              <a:rPr lang="fr-FR" sz="900" b="1" i="1" dirty="0" smtClean="0">
                <a:solidFill>
                  <a:srgbClr val="000000"/>
                </a:solidFill>
              </a:rPr>
              <a:t>Information flux for </a:t>
            </a:r>
            <a:r>
              <a:rPr lang="fr-FR" sz="900" b="1" i="1" dirty="0" err="1" smtClean="0">
                <a:solidFill>
                  <a:srgbClr val="000000"/>
                </a:solidFill>
              </a:rPr>
              <a:t>operational</a:t>
            </a:r>
            <a:r>
              <a:rPr lang="fr-FR" sz="900" b="1" i="1" dirty="0" smtClean="0">
                <a:solidFill>
                  <a:srgbClr val="000000"/>
                </a:solidFill>
              </a:rPr>
              <a:t> </a:t>
            </a:r>
            <a:r>
              <a:rPr lang="fr-FR" sz="900" b="1" i="1" dirty="0" err="1" smtClean="0">
                <a:solidFill>
                  <a:srgbClr val="000000"/>
                </a:solidFill>
              </a:rPr>
              <a:t>decision</a:t>
            </a:r>
            <a:endParaRPr lang="fr-FR" sz="900" b="1" i="1" dirty="0">
              <a:solidFill>
                <a:srgbClr val="000000"/>
              </a:solidFill>
            </a:endParaRPr>
          </a:p>
        </p:txBody>
      </p:sp>
      <p:sp>
        <p:nvSpPr>
          <p:cNvPr id="87" name="ZoneTexte 46"/>
          <p:cNvSpPr txBox="1"/>
          <p:nvPr/>
        </p:nvSpPr>
        <p:spPr bwMode="auto">
          <a:xfrm>
            <a:off x="4572000" y="5229200"/>
            <a:ext cx="1944216" cy="461665"/>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algn="ctr" eaLnBrk="1" hangingPunct="1"/>
            <a:r>
              <a:rPr lang="fr-FR" sz="800" i="1" dirty="0" err="1" smtClean="0">
                <a:solidFill>
                  <a:srgbClr val="000000"/>
                </a:solidFill>
              </a:rPr>
              <a:t>Pumped</a:t>
            </a:r>
            <a:r>
              <a:rPr lang="fr-FR" sz="800" i="1" dirty="0" smtClean="0">
                <a:solidFill>
                  <a:srgbClr val="000000"/>
                </a:solidFill>
              </a:rPr>
              <a:t> water</a:t>
            </a:r>
          </a:p>
          <a:p>
            <a:pPr algn="ctr" eaLnBrk="1" hangingPunct="1"/>
            <a:r>
              <a:rPr lang="fr-FR" sz="800" i="1" dirty="0" smtClean="0">
                <a:solidFill>
                  <a:srgbClr val="000000"/>
                </a:solidFill>
              </a:rPr>
              <a:t>Percolation</a:t>
            </a:r>
          </a:p>
          <a:p>
            <a:pPr algn="ctr" eaLnBrk="1" hangingPunct="1"/>
            <a:r>
              <a:rPr lang="fr-FR" sz="800" i="1" dirty="0">
                <a:solidFill>
                  <a:srgbClr val="000000"/>
                </a:solidFill>
              </a:rPr>
              <a:t>R</a:t>
            </a:r>
            <a:r>
              <a:rPr lang="fr-FR" sz="800" i="1" dirty="0" smtClean="0">
                <a:solidFill>
                  <a:srgbClr val="000000"/>
                </a:solidFill>
              </a:rPr>
              <a:t>echarge</a:t>
            </a:r>
          </a:p>
        </p:txBody>
      </p:sp>
      <p:sp>
        <p:nvSpPr>
          <p:cNvPr id="88" name="Forme libre 3"/>
          <p:cNvSpPr/>
          <p:nvPr/>
        </p:nvSpPr>
        <p:spPr>
          <a:xfrm>
            <a:off x="5148064" y="5137446"/>
            <a:ext cx="720080" cy="122254"/>
          </a:xfrm>
          <a:custGeom>
            <a:avLst/>
            <a:gdLst>
              <a:gd name="connsiteX0" fmla="*/ 1460665 w 1460665"/>
              <a:gd name="connsiteY0" fmla="*/ 130794 h 154545"/>
              <a:gd name="connsiteX1" fmla="*/ 688769 w 1460665"/>
              <a:gd name="connsiteY1" fmla="*/ 166 h 154545"/>
              <a:gd name="connsiteX2" fmla="*/ 0 w 1460665"/>
              <a:gd name="connsiteY2" fmla="*/ 154545 h 154545"/>
            </a:gdLst>
            <a:ahLst/>
            <a:cxnLst>
              <a:cxn ang="0">
                <a:pos x="connsiteX0" y="connsiteY0"/>
              </a:cxn>
              <a:cxn ang="0">
                <a:pos x="connsiteX1" y="connsiteY1"/>
              </a:cxn>
              <a:cxn ang="0">
                <a:pos x="connsiteX2" y="connsiteY2"/>
              </a:cxn>
            </a:cxnLst>
            <a:rect l="l" t="t" r="r" b="b"/>
            <a:pathLst>
              <a:path w="1460665" h="154545">
                <a:moveTo>
                  <a:pt x="1460665" y="130794"/>
                </a:moveTo>
                <a:cubicBezTo>
                  <a:pt x="1196439" y="63501"/>
                  <a:pt x="932213" y="-3792"/>
                  <a:pt x="688769" y="166"/>
                </a:cubicBezTo>
                <a:cubicBezTo>
                  <a:pt x="445325" y="4124"/>
                  <a:pt x="222662" y="79334"/>
                  <a:pt x="0" y="154545"/>
                </a:cubicBezTo>
              </a:path>
            </a:pathLst>
          </a:custGeom>
          <a:noFill/>
          <a:ln w="9525">
            <a:solidFill>
              <a:srgbClr val="000000"/>
            </a:solidFill>
            <a:prstDash val="lgDashDot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1" y="447055"/>
            <a:ext cx="9144000" cy="461665"/>
          </a:xfrm>
          <a:prstGeom prst="rect">
            <a:avLst/>
          </a:prstGeom>
        </p:spPr>
        <p:txBody>
          <a:bodyPr wrap="square">
            <a:spAutoFit/>
          </a:bodyPr>
          <a:lstStyle/>
          <a:p>
            <a:pPr algn="ctr"/>
            <a:r>
              <a:rPr lang="fr-FR" sz="2400" b="1" i="1" kern="0" dirty="0" smtClean="0">
                <a:solidFill>
                  <a:srgbClr val="002060"/>
                </a:solidFill>
                <a:ea typeface="+mj-ea"/>
                <a:cs typeface="+mj-cs"/>
              </a:rPr>
              <a:t>Daily …</a:t>
            </a:r>
            <a:endParaRPr lang="en-US" dirty="0"/>
          </a:p>
        </p:txBody>
      </p:sp>
      <p:sp>
        <p:nvSpPr>
          <p:cNvPr id="91" name="Titre 1"/>
          <p:cNvSpPr txBox="1">
            <a:spLocks/>
          </p:cNvSpPr>
          <p:nvPr/>
        </p:nvSpPr>
        <p:spPr>
          <a:xfrm>
            <a:off x="0" y="-243408"/>
            <a:ext cx="9166225" cy="1047750"/>
          </a:xfrm>
          <a:prstGeom prst="roundRect">
            <a:avLst>
              <a:gd name="adj" fmla="val 21667"/>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3200" b="1" smtClean="0">
                <a:solidFill>
                  <a:schemeClr val="accent3"/>
                </a:solidFill>
                <a:effectLst>
                  <a:outerShdw blurRad="38100" dist="38100" dir="2700000" algn="tl">
                    <a:srgbClr val="000000">
                      <a:alpha val="43137"/>
                    </a:srgbClr>
                  </a:outerShdw>
                </a:effectLst>
                <a:latin typeface="+mn-lt"/>
                <a:ea typeface="+mn-ea"/>
                <a:cs typeface="+mn-cs"/>
              </a:rPr>
              <a:t>AICHA specific farm system</a:t>
            </a:r>
            <a:endParaRPr lang="en-US" sz="3200" b="1" dirty="0">
              <a:solidFill>
                <a:schemeClr val="accent3"/>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163509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69"/>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1000"/>
                                  </p:stCondLst>
                                  <p:childTnLst>
                                    <p:set>
                                      <p:cBhvr>
                                        <p:cTn id="21" dur="1" fill="hold">
                                          <p:stCondLst>
                                            <p:cond delay="0"/>
                                          </p:stCondLst>
                                        </p:cTn>
                                        <p:tgtEl>
                                          <p:spTgt spid="67"/>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10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1000"/>
                                  </p:stCondLst>
                                  <p:childTnLst>
                                    <p:set>
                                      <p:cBhvr>
                                        <p:cTn id="27" dur="1" fill="hold">
                                          <p:stCondLst>
                                            <p:cond delay="0"/>
                                          </p:stCondLst>
                                        </p:cTn>
                                        <p:tgtEl>
                                          <p:spTgt spid="76"/>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74"/>
                                        </p:tgtEl>
                                        <p:attrNameLst>
                                          <p:attrName>style.visibility</p:attrName>
                                        </p:attrNameLst>
                                      </p:cBhvr>
                                      <p:to>
                                        <p:strVal val="visible"/>
                                      </p:to>
                                    </p:set>
                                  </p:childTnLst>
                                </p:cTn>
                              </p:par>
                            </p:childTnLst>
                          </p:cTn>
                        </p:par>
                        <p:par>
                          <p:cTn id="30" fill="hold">
                            <p:stCondLst>
                              <p:cond delay="6000"/>
                            </p:stCondLst>
                            <p:childTnLst>
                              <p:par>
                                <p:cTn id="31" presetID="1" presetClass="entr" presetSubtype="0" fill="hold" grpId="0" nodeType="afterEffect">
                                  <p:stCondLst>
                                    <p:cond delay="100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79"/>
                                        </p:tgtEl>
                                        <p:attrNameLst>
                                          <p:attrName>style.visibility</p:attrName>
                                        </p:attrNameLst>
                                      </p:cBhvr>
                                      <p:to>
                                        <p:strVal val="visible"/>
                                      </p:to>
                                    </p:set>
                                  </p:childTnLst>
                                </p:cTn>
                              </p:par>
                            </p:childTnLst>
                          </p:cTn>
                        </p:par>
                        <p:par>
                          <p:cTn id="35" fill="hold">
                            <p:stCondLst>
                              <p:cond delay="7000"/>
                            </p:stCondLst>
                            <p:childTnLst>
                              <p:par>
                                <p:cTn id="36" presetID="1" presetClass="entr" presetSubtype="0" fill="hold" grpId="0" nodeType="afterEffect">
                                  <p:stCondLst>
                                    <p:cond delay="1000"/>
                                  </p:stCondLst>
                                  <p:childTnLst>
                                    <p:set>
                                      <p:cBhvr>
                                        <p:cTn id="37" dur="1" fill="hold">
                                          <p:stCondLst>
                                            <p:cond delay="0"/>
                                          </p:stCondLst>
                                        </p:cTn>
                                        <p:tgtEl>
                                          <p:spTgt spid="87"/>
                                        </p:tgtEl>
                                        <p:attrNameLst>
                                          <p:attrName>style.visibility</p:attrName>
                                        </p:attrNameLst>
                                      </p:cBhvr>
                                      <p:to>
                                        <p:strVal val="visible"/>
                                      </p:to>
                                    </p:set>
                                  </p:childTnLst>
                                </p:cTn>
                              </p:par>
                              <p:par>
                                <p:cTn id="38" presetID="1" presetClass="entr" presetSubtype="0" fill="hold" grpId="0" nodeType="withEffect">
                                  <p:stCondLst>
                                    <p:cond delay="1000"/>
                                  </p:stCondLst>
                                  <p:childTnLst>
                                    <p:set>
                                      <p:cBhvr>
                                        <p:cTn id="39" dur="1" fill="hold">
                                          <p:stCondLst>
                                            <p:cond delay="0"/>
                                          </p:stCondLst>
                                        </p:cTn>
                                        <p:tgtEl>
                                          <p:spTgt spid="88"/>
                                        </p:tgtEl>
                                        <p:attrNameLst>
                                          <p:attrName>style.visibility</p:attrName>
                                        </p:attrNameLst>
                                      </p:cBhvr>
                                      <p:to>
                                        <p:strVal val="visible"/>
                                      </p:to>
                                    </p:set>
                                  </p:childTnLst>
                                </p:cTn>
                              </p:par>
                            </p:childTnLst>
                          </p:cTn>
                        </p:par>
                        <p:par>
                          <p:cTn id="40" fill="hold">
                            <p:stCondLst>
                              <p:cond delay="8000"/>
                            </p:stCondLst>
                            <p:childTnLst>
                              <p:par>
                                <p:cTn id="41" presetID="1" presetClass="entr" presetSubtype="0" fill="hold" grpId="0" nodeType="afterEffect">
                                  <p:stCondLst>
                                    <p:cond delay="100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75"/>
                                        </p:tgtEl>
                                        <p:attrNameLst>
                                          <p:attrName>style.visibility</p:attrName>
                                        </p:attrNameLst>
                                      </p:cBhvr>
                                      <p:to>
                                        <p:strVal val="visible"/>
                                      </p:to>
                                    </p:set>
                                  </p:childTnLst>
                                </p:cTn>
                              </p:par>
                            </p:childTnLst>
                          </p:cTn>
                        </p:par>
                        <p:par>
                          <p:cTn id="45" fill="hold">
                            <p:stCondLst>
                              <p:cond delay="9000"/>
                            </p:stCondLst>
                            <p:childTnLst>
                              <p:par>
                                <p:cTn id="46" presetID="1" presetClass="entr" presetSubtype="0" fill="hold" grpId="0" nodeType="afterEffect">
                                  <p:stCondLst>
                                    <p:cond delay="1000"/>
                                  </p:stCondLst>
                                  <p:childTnLst>
                                    <p:set>
                                      <p:cBhvr>
                                        <p:cTn id="47" dur="1" fill="hold">
                                          <p:stCondLst>
                                            <p:cond delay="0"/>
                                          </p:stCondLst>
                                        </p:cTn>
                                        <p:tgtEl>
                                          <p:spTgt spid="73"/>
                                        </p:tgtEl>
                                        <p:attrNameLst>
                                          <p:attrName>style.visibility</p:attrName>
                                        </p:attrNameLst>
                                      </p:cBhvr>
                                      <p:to>
                                        <p:strVal val="visible"/>
                                      </p:to>
                                    </p:set>
                                  </p:childTnLst>
                                </p:cTn>
                              </p:par>
                              <p:par>
                                <p:cTn id="48" presetID="1" presetClass="entr" presetSubtype="0" fill="hold" grpId="0" nodeType="withEffect">
                                  <p:stCondLst>
                                    <p:cond delay="1000"/>
                                  </p:stCondLst>
                                  <p:childTnLst>
                                    <p:set>
                                      <p:cBhvr>
                                        <p:cTn id="49" dur="1" fill="hold">
                                          <p:stCondLst>
                                            <p:cond delay="0"/>
                                          </p:stCondLst>
                                        </p:cTn>
                                        <p:tgtEl>
                                          <p:spTgt spid="7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animBg="1"/>
      <p:bldP spid="72" grpId="0" animBg="1"/>
      <p:bldP spid="73" grpId="0" animBg="1"/>
      <p:bldP spid="74" grpId="0" animBg="1"/>
      <p:bldP spid="75" grpId="0" animBg="1"/>
      <p:bldP spid="76" grpId="0"/>
      <p:bldP spid="77" grpId="0"/>
      <p:bldP spid="78" grpId="0"/>
      <p:bldP spid="79" grpId="0"/>
      <p:bldP spid="80" grpId="0" animBg="1"/>
      <p:bldP spid="87" grpId="0"/>
      <p:bldP spid="88" grpId="0" animBg="1"/>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6014"/>
            <a:ext cx="9144000" cy="754694"/>
          </a:xfrm>
          <a:prstGeom prst="rect">
            <a:avLst/>
          </a:prstGeom>
        </p:spPr>
        <p:txBody>
          <a:bodyPr wrap="square">
            <a:spAutoFit/>
          </a:bodyPr>
          <a:lstStyle/>
          <a:p>
            <a:pPr lvl="0" algn="ctr">
              <a:lnSpc>
                <a:spcPct val="150000"/>
              </a:lnSpc>
            </a:pPr>
            <a:r>
              <a:rPr lang="en-US" sz="3200" b="1" dirty="0" smtClean="0">
                <a:solidFill>
                  <a:schemeClr val="accent3"/>
                </a:solidFill>
                <a:effectLst>
                  <a:outerShdw blurRad="38100" dist="38100" dir="2700000" algn="tl">
                    <a:srgbClr val="000000">
                      <a:alpha val="43137"/>
                    </a:srgbClr>
                  </a:outerShdw>
                </a:effectLst>
              </a:rPr>
              <a:t>NAMASTE on RECORD platform</a:t>
            </a:r>
            <a:endParaRPr lang="fr-FR" sz="3200" b="1" dirty="0">
              <a:solidFill>
                <a:schemeClr val="accent3"/>
              </a:solidFill>
              <a:effectLst>
                <a:outerShdw blurRad="38100" dist="38100" dir="2700000" algn="tl">
                  <a:srgbClr val="000000">
                    <a:alpha val="43137"/>
                  </a:srgbClr>
                </a:outerShdw>
              </a:effectLst>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48" y="540803"/>
            <a:ext cx="8532440" cy="6317197"/>
          </a:xfrm>
          <a:prstGeom prst="rect">
            <a:avLst/>
          </a:prstGeom>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6"/>
            <a:ext cx="1584176" cy="59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889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Issues and improvements</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texte 4"/>
          <p:cNvSpPr>
            <a:spLocks noGrp="1"/>
          </p:cNvSpPr>
          <p:nvPr>
            <p:ph type="body" idx="1"/>
          </p:nvPr>
        </p:nvSpPr>
        <p:spPr>
          <a:xfrm>
            <a:off x="457200" y="908720"/>
            <a:ext cx="4040188" cy="639762"/>
          </a:xfrm>
        </p:spPr>
        <p:txBody>
          <a:bodyPr/>
          <a:lstStyle/>
          <a:p>
            <a:r>
              <a:rPr lang="fr-FR" dirty="0" smtClean="0"/>
              <a:t>Issues</a:t>
            </a:r>
            <a:endParaRPr lang="fr-FR" dirty="0"/>
          </a:p>
        </p:txBody>
      </p:sp>
      <p:sp>
        <p:nvSpPr>
          <p:cNvPr id="6" name="Espace réservé du contenu 5"/>
          <p:cNvSpPr>
            <a:spLocks noGrp="1"/>
          </p:cNvSpPr>
          <p:nvPr>
            <p:ph sz="half" idx="2"/>
          </p:nvPr>
        </p:nvSpPr>
        <p:spPr>
          <a:xfrm>
            <a:off x="457200" y="1548482"/>
            <a:ext cx="4040188" cy="3951288"/>
          </a:xfrm>
        </p:spPr>
        <p:txBody>
          <a:bodyPr/>
          <a:lstStyle/>
          <a:p>
            <a:pPr marL="285750" indent="-285750"/>
            <a:r>
              <a:rPr lang="fr-FR" sz="1600" dirty="0" err="1"/>
              <a:t>Fixed</a:t>
            </a:r>
            <a:r>
              <a:rPr lang="fr-FR" sz="1600" dirty="0"/>
              <a:t> </a:t>
            </a:r>
            <a:r>
              <a:rPr lang="fr-FR" sz="1600" dirty="0" err="1"/>
              <a:t>number</a:t>
            </a:r>
            <a:r>
              <a:rPr lang="fr-FR" sz="1600" dirty="0"/>
              <a:t> of </a:t>
            </a:r>
            <a:r>
              <a:rPr lang="fr-FR" sz="1600" dirty="0" err="1"/>
              <a:t>farms</a:t>
            </a:r>
            <a:r>
              <a:rPr lang="fr-FR" sz="1600" dirty="0"/>
              <a:t> and plots </a:t>
            </a:r>
            <a:endParaRPr lang="fr-FR" sz="1600" dirty="0" smtClean="0"/>
          </a:p>
          <a:p>
            <a:pPr marL="285750" indent="-285750"/>
            <a:r>
              <a:rPr lang="fr-FR" sz="1600" dirty="0" smtClean="0"/>
              <a:t>Variable </a:t>
            </a:r>
            <a:r>
              <a:rPr lang="fr-FR" sz="1600" dirty="0"/>
              <a:t>plot size and </a:t>
            </a:r>
            <a:r>
              <a:rPr lang="fr-FR" sz="1600" dirty="0" err="1"/>
              <a:t>soil</a:t>
            </a:r>
            <a:r>
              <a:rPr lang="fr-FR" sz="1600" dirty="0"/>
              <a:t> </a:t>
            </a:r>
            <a:r>
              <a:rPr lang="fr-FR" sz="1600" dirty="0" err="1"/>
              <a:t>status</a:t>
            </a:r>
            <a:r>
              <a:rPr lang="fr-FR" sz="1600" dirty="0"/>
              <a:t> </a:t>
            </a:r>
          </a:p>
          <a:p>
            <a:pPr marL="285750" indent="-285750"/>
            <a:r>
              <a:rPr lang="fr-FR" sz="1600" dirty="0" err="1"/>
              <a:t>Specific</a:t>
            </a:r>
            <a:r>
              <a:rPr lang="fr-FR" sz="1600" dirty="0"/>
              <a:t> </a:t>
            </a:r>
            <a:r>
              <a:rPr lang="fr-FR" sz="1600" dirty="0" err="1" smtClean="0"/>
              <a:t>farm</a:t>
            </a:r>
            <a:r>
              <a:rPr lang="fr-FR" sz="1600" dirty="0" smtClean="0"/>
              <a:t> ITK </a:t>
            </a:r>
          </a:p>
          <a:p>
            <a:pPr marL="285750" indent="-285750"/>
            <a:r>
              <a:rPr lang="fr-FR" sz="1600" dirty="0" smtClean="0"/>
              <a:t>Activity </a:t>
            </a:r>
            <a:r>
              <a:rPr lang="fr-FR" sz="1600" dirty="0"/>
              <a:t>duration set to 1 </a:t>
            </a:r>
            <a:r>
              <a:rPr lang="fr-FR" sz="1600" dirty="0" err="1"/>
              <a:t>day</a:t>
            </a:r>
            <a:endParaRPr lang="fr-FR" sz="1600" dirty="0"/>
          </a:p>
          <a:p>
            <a:pPr marL="285750" indent="-285750"/>
            <a:r>
              <a:rPr lang="fr-FR" sz="1600" dirty="0" smtClean="0"/>
              <a:t>Alternative </a:t>
            </a:r>
            <a:r>
              <a:rPr lang="fr-FR" sz="1600" dirty="0" err="1" smtClean="0"/>
              <a:t>crops</a:t>
            </a:r>
            <a:r>
              <a:rPr lang="fr-FR" sz="1600" dirty="0" smtClean="0"/>
              <a:t> and rotation</a:t>
            </a:r>
          </a:p>
          <a:p>
            <a:pPr marL="285750" indent="-285750"/>
            <a:r>
              <a:rPr lang="fr-FR" sz="1600" dirty="0" err="1" smtClean="0"/>
              <a:t>Decision-rules</a:t>
            </a:r>
            <a:r>
              <a:rPr lang="fr-FR" sz="1600" dirty="0" smtClean="0"/>
              <a:t> &amp; </a:t>
            </a:r>
            <a:r>
              <a:rPr lang="fr-FR" sz="1600" dirty="0" err="1" smtClean="0"/>
              <a:t>activities</a:t>
            </a:r>
            <a:endParaRPr lang="fr-FR" sz="1600" dirty="0"/>
          </a:p>
          <a:p>
            <a:pPr marL="285750" indent="-285750"/>
            <a:r>
              <a:rPr lang="fr-FR" sz="1600" dirty="0"/>
              <a:t>New </a:t>
            </a:r>
            <a:r>
              <a:rPr lang="fr-FR" sz="1600" dirty="0" err="1"/>
              <a:t>crops</a:t>
            </a:r>
            <a:r>
              <a:rPr lang="fr-FR" sz="1600" dirty="0"/>
              <a:t> </a:t>
            </a:r>
            <a:endParaRPr lang="fr-FR" sz="1600" dirty="0" smtClean="0"/>
          </a:p>
          <a:p>
            <a:pPr marL="285750" indent="-285750"/>
            <a:endParaRPr lang="fr-FR" sz="1600" dirty="0" smtClean="0"/>
          </a:p>
          <a:p>
            <a:pPr marL="285750" indent="-285750"/>
            <a:r>
              <a:rPr lang="fr-FR" sz="1600" dirty="0" err="1" smtClean="0"/>
              <a:t>Subsistence</a:t>
            </a:r>
            <a:r>
              <a:rPr lang="fr-FR" sz="1600" dirty="0" smtClean="0"/>
              <a:t> </a:t>
            </a:r>
            <a:r>
              <a:rPr lang="fr-FR" sz="1600" dirty="0" err="1" smtClean="0"/>
              <a:t>crop</a:t>
            </a:r>
            <a:r>
              <a:rPr lang="fr-FR" sz="1600" dirty="0" smtClean="0"/>
              <a:t> in </a:t>
            </a:r>
            <a:r>
              <a:rPr lang="fr-FR" sz="1600" dirty="0" err="1"/>
              <a:t>e</a:t>
            </a:r>
            <a:r>
              <a:rPr lang="fr-FR" sz="1600" dirty="0" err="1" smtClean="0"/>
              <a:t>conomic</a:t>
            </a:r>
            <a:r>
              <a:rPr lang="fr-FR" sz="1600" dirty="0" smtClean="0"/>
              <a:t> model</a:t>
            </a:r>
          </a:p>
          <a:p>
            <a:pPr marL="285750" indent="-285750"/>
            <a:r>
              <a:rPr lang="en-US" sz="1600" dirty="0" smtClean="0"/>
              <a:t>Risk </a:t>
            </a:r>
            <a:r>
              <a:rPr lang="fr-FR" sz="1600" dirty="0" smtClean="0"/>
              <a:t>in </a:t>
            </a:r>
            <a:r>
              <a:rPr lang="fr-FR" sz="1600" dirty="0" err="1" smtClean="0"/>
              <a:t>economic</a:t>
            </a:r>
            <a:r>
              <a:rPr lang="fr-FR" sz="1600" dirty="0" smtClean="0"/>
              <a:t> model</a:t>
            </a:r>
          </a:p>
          <a:p>
            <a:pPr marL="0" indent="0">
              <a:buNone/>
            </a:pPr>
            <a:endParaRPr lang="fr-FR" sz="1600" dirty="0" smtClean="0"/>
          </a:p>
          <a:p>
            <a:pPr marL="0" indent="0">
              <a:buNone/>
            </a:pPr>
            <a:endParaRPr lang="fr-FR" sz="1600" dirty="0" smtClean="0"/>
          </a:p>
          <a:p>
            <a:pPr marL="0" indent="0">
              <a:buNone/>
            </a:pPr>
            <a:endParaRPr lang="fr-FR" sz="1600" dirty="0"/>
          </a:p>
          <a:p>
            <a:pPr marL="285750" indent="-285750"/>
            <a:r>
              <a:rPr lang="en-US" sz="1600" dirty="0" smtClean="0"/>
              <a:t>Difficulties to associate </a:t>
            </a:r>
            <a:r>
              <a:rPr lang="en-US" sz="1600" dirty="0"/>
              <a:t>independent </a:t>
            </a:r>
            <a:r>
              <a:rPr lang="en-US" sz="1600" dirty="0" smtClean="0"/>
              <a:t>models</a:t>
            </a:r>
            <a:endParaRPr lang="fr-FR" sz="1600" dirty="0" smtClean="0"/>
          </a:p>
          <a:p>
            <a:pPr marL="0" indent="0">
              <a:buNone/>
            </a:pPr>
            <a:endParaRPr lang="en-US" sz="1600" dirty="0"/>
          </a:p>
          <a:p>
            <a:pPr marL="285750" indent="-285750"/>
            <a:endParaRPr lang="en-US" sz="1600" dirty="0"/>
          </a:p>
          <a:p>
            <a:endParaRPr lang="fr-FR" sz="1600" dirty="0"/>
          </a:p>
        </p:txBody>
      </p:sp>
      <p:sp>
        <p:nvSpPr>
          <p:cNvPr id="7" name="Espace réservé du texte 6"/>
          <p:cNvSpPr>
            <a:spLocks noGrp="1"/>
          </p:cNvSpPr>
          <p:nvPr>
            <p:ph type="body" sz="quarter" idx="3"/>
          </p:nvPr>
        </p:nvSpPr>
        <p:spPr>
          <a:xfrm>
            <a:off x="4645025" y="908720"/>
            <a:ext cx="4041775" cy="639762"/>
          </a:xfrm>
        </p:spPr>
        <p:txBody>
          <a:bodyPr/>
          <a:lstStyle/>
          <a:p>
            <a:r>
              <a:rPr lang="fr-FR" dirty="0" err="1" smtClean="0"/>
              <a:t>Improvements</a:t>
            </a:r>
            <a:endParaRPr lang="fr-FR" dirty="0"/>
          </a:p>
        </p:txBody>
      </p:sp>
      <p:sp>
        <p:nvSpPr>
          <p:cNvPr id="8" name="Espace réservé du contenu 7"/>
          <p:cNvSpPr>
            <a:spLocks noGrp="1"/>
          </p:cNvSpPr>
          <p:nvPr>
            <p:ph sz="quarter" idx="4"/>
          </p:nvPr>
        </p:nvSpPr>
        <p:spPr>
          <a:xfrm>
            <a:off x="4645025" y="1548482"/>
            <a:ext cx="4041775" cy="3951288"/>
          </a:xfrm>
        </p:spPr>
        <p:txBody>
          <a:bodyPr/>
          <a:lstStyle/>
          <a:p>
            <a:r>
              <a:rPr lang="fr-FR" sz="1600" dirty="0" err="1" smtClean="0"/>
              <a:t>Make</a:t>
            </a:r>
            <a:r>
              <a:rPr lang="fr-FR" sz="1600" dirty="0" smtClean="0"/>
              <a:t> </a:t>
            </a:r>
            <a:r>
              <a:rPr lang="fr-FR" sz="1600" dirty="0" err="1" smtClean="0"/>
              <a:t>it</a:t>
            </a:r>
            <a:r>
              <a:rPr lang="fr-FR" sz="1600" dirty="0" smtClean="0"/>
              <a:t> </a:t>
            </a:r>
            <a:r>
              <a:rPr lang="fr-FR" sz="1600" dirty="0" err="1" smtClean="0"/>
              <a:t>dynamic</a:t>
            </a:r>
            <a:r>
              <a:rPr lang="fr-FR" sz="1600" dirty="0" smtClean="0"/>
              <a:t> </a:t>
            </a:r>
          </a:p>
          <a:p>
            <a:r>
              <a:rPr lang="fr-FR" sz="1600" dirty="0" err="1" smtClean="0"/>
              <a:t>Sub</a:t>
            </a:r>
            <a:r>
              <a:rPr lang="fr-FR" sz="1600" dirty="0" smtClean="0"/>
              <a:t>-plots or </a:t>
            </a:r>
            <a:r>
              <a:rPr lang="fr-FR" sz="1600" dirty="0" err="1" smtClean="0"/>
              <a:t>average</a:t>
            </a:r>
            <a:r>
              <a:rPr lang="fr-FR" sz="1600" dirty="0" smtClean="0"/>
              <a:t> </a:t>
            </a:r>
            <a:r>
              <a:rPr lang="fr-FR" sz="1600" dirty="0" err="1" smtClean="0"/>
              <a:t>status</a:t>
            </a:r>
            <a:endParaRPr lang="fr-FR" sz="1600" dirty="0"/>
          </a:p>
          <a:p>
            <a:r>
              <a:rPr lang="fr-FR" sz="1600" dirty="0" err="1" smtClean="0"/>
              <a:t>Generic</a:t>
            </a:r>
            <a:r>
              <a:rPr lang="fr-FR" sz="1600" dirty="0" smtClean="0"/>
              <a:t> ITK</a:t>
            </a:r>
          </a:p>
          <a:p>
            <a:r>
              <a:rPr lang="fr-FR" sz="1600" dirty="0" smtClean="0"/>
              <a:t>OS management duration</a:t>
            </a:r>
          </a:p>
          <a:p>
            <a:r>
              <a:rPr lang="fr-FR" sz="1600" dirty="0" err="1" smtClean="0"/>
              <a:t>Rotator</a:t>
            </a:r>
            <a:r>
              <a:rPr lang="fr-FR" sz="1600" dirty="0" smtClean="0"/>
              <a:t>/STICS</a:t>
            </a:r>
          </a:p>
          <a:p>
            <a:r>
              <a:rPr lang="fr-FR" sz="1600" dirty="0" err="1" smtClean="0"/>
              <a:t>Indian</a:t>
            </a:r>
            <a:r>
              <a:rPr lang="fr-FR" sz="1600" dirty="0" smtClean="0"/>
              <a:t> </a:t>
            </a:r>
            <a:r>
              <a:rPr lang="fr-FR" sz="1600" dirty="0" err="1" smtClean="0"/>
              <a:t>agronomy</a:t>
            </a:r>
            <a:r>
              <a:rPr lang="fr-FR" sz="1600" dirty="0" smtClean="0"/>
              <a:t> experts + STICS experts</a:t>
            </a:r>
          </a:p>
          <a:p>
            <a:r>
              <a:rPr lang="fr-FR" sz="1600" dirty="0" smtClean="0"/>
              <a:t>Template for </a:t>
            </a:r>
            <a:r>
              <a:rPr lang="fr-FR" sz="1600" dirty="0" err="1" smtClean="0"/>
              <a:t>non-IT</a:t>
            </a:r>
            <a:r>
              <a:rPr lang="fr-FR" sz="1600" dirty="0" smtClean="0"/>
              <a:t> </a:t>
            </a:r>
            <a:r>
              <a:rPr lang="fr-FR" sz="1600" dirty="0" err="1" smtClean="0"/>
              <a:t>person</a:t>
            </a:r>
            <a:endParaRPr lang="fr-FR" sz="1600" dirty="0" smtClean="0"/>
          </a:p>
          <a:p>
            <a:endParaRPr lang="fr-FR" sz="1600" dirty="0"/>
          </a:p>
          <a:p>
            <a:r>
              <a:rPr lang="fr-FR" sz="1600" dirty="0" err="1" smtClean="0"/>
              <a:t>Add</a:t>
            </a:r>
            <a:r>
              <a:rPr lang="fr-FR" sz="1600" dirty="0" smtClean="0"/>
              <a:t> </a:t>
            </a:r>
            <a:r>
              <a:rPr lang="fr-FR" sz="1600" dirty="0" err="1" smtClean="0"/>
              <a:t>constraint</a:t>
            </a:r>
            <a:r>
              <a:rPr lang="fr-FR" sz="1600" dirty="0" smtClean="0"/>
              <a:t> on stocks</a:t>
            </a:r>
          </a:p>
          <a:p>
            <a:r>
              <a:rPr lang="en-US" sz="1600" dirty="0"/>
              <a:t>expected-utility </a:t>
            </a:r>
            <a:r>
              <a:rPr lang="en-US" sz="1600" dirty="0" smtClean="0"/>
              <a:t>framework/prospect </a:t>
            </a:r>
            <a:r>
              <a:rPr lang="en-US" sz="1600" dirty="0"/>
              <a:t>theory </a:t>
            </a:r>
            <a:r>
              <a:rPr lang="en-US" sz="1600" dirty="0" smtClean="0"/>
              <a:t>risk </a:t>
            </a:r>
            <a:r>
              <a:rPr lang="en-US" sz="1600" dirty="0"/>
              <a:t>preferences </a:t>
            </a:r>
            <a:r>
              <a:rPr lang="en-US" sz="1600" dirty="0" smtClean="0"/>
              <a:t>from </a:t>
            </a:r>
            <a:r>
              <a:rPr lang="en-US" sz="1600" dirty="0"/>
              <a:t>field surveys or </a:t>
            </a:r>
            <a:r>
              <a:rPr lang="en-US" sz="1600" dirty="0" smtClean="0"/>
              <a:t>literature</a:t>
            </a:r>
            <a:endParaRPr lang="fr-FR" sz="1600" dirty="0" smtClean="0"/>
          </a:p>
          <a:p>
            <a:endParaRPr lang="fr-FR" sz="1600" dirty="0"/>
          </a:p>
          <a:p>
            <a:r>
              <a:rPr lang="fr-FR" sz="1600" dirty="0" smtClean="0"/>
              <a:t>Calibration and validation – </a:t>
            </a:r>
            <a:r>
              <a:rPr lang="fr-FR" sz="1600" dirty="0" err="1" smtClean="0"/>
              <a:t>individual</a:t>
            </a:r>
            <a:r>
              <a:rPr lang="fr-FR" sz="1600" dirty="0" smtClean="0"/>
              <a:t> </a:t>
            </a:r>
            <a:r>
              <a:rPr lang="fr-FR" sz="1600" dirty="0" err="1" smtClean="0"/>
              <a:t>models</a:t>
            </a:r>
            <a:r>
              <a:rPr lang="fr-FR" sz="1600" dirty="0" smtClean="0"/>
              <a:t> and global model</a:t>
            </a:r>
            <a:endParaRPr lang="fr-FR" sz="1600" dirty="0"/>
          </a:p>
        </p:txBody>
      </p:sp>
    </p:spTree>
    <p:extLst>
      <p:ext uri="{BB962C8B-B14F-4D97-AF65-F5344CB8AC3E}">
        <p14:creationId xmlns:p14="http://schemas.microsoft.com/office/powerpoint/2010/main" val="2983243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CONCLUSION - PERSPECTIVES</a:t>
            </a:r>
            <a:endParaRPr lang="fr-FR" sz="3200" b="1" dirty="0">
              <a:solidFill>
                <a:schemeClr val="accent3"/>
              </a:solidFill>
              <a:effectLst>
                <a:outerShdw blurRad="38100" dist="38100" dir="2700000" algn="tl">
                  <a:srgbClr val="000000">
                    <a:alpha val="43137"/>
                  </a:srgbClr>
                </a:outerShdw>
              </a:effectLst>
            </a:endParaRPr>
          </a:p>
        </p:txBody>
      </p:sp>
      <p:sp>
        <p:nvSpPr>
          <p:cNvPr id="4" name="Rectangle 3"/>
          <p:cNvSpPr/>
          <p:nvPr/>
        </p:nvSpPr>
        <p:spPr>
          <a:xfrm>
            <a:off x="611560" y="922382"/>
            <a:ext cx="7992888" cy="3970318"/>
          </a:xfrm>
          <a:prstGeom prst="rect">
            <a:avLst/>
          </a:prstGeom>
        </p:spPr>
        <p:txBody>
          <a:bodyPr wrap="square">
            <a:spAutoFit/>
          </a:bodyPr>
          <a:lstStyle/>
          <a:p>
            <a:pPr marL="1200150" lvl="2" indent="-285750">
              <a:buFont typeface="Arial" panose="020B0604020202020204" pitchFamily="34" charset="0"/>
              <a:buChar char="•"/>
              <a:defRPr/>
            </a:pPr>
            <a:endParaRPr lang="en-US" sz="900" i="1" dirty="0"/>
          </a:p>
          <a:p>
            <a:pPr>
              <a:defRPr/>
            </a:pPr>
            <a:r>
              <a:rPr lang="en-US" dirty="0" smtClean="0"/>
              <a:t>NAMASTE:</a:t>
            </a:r>
          </a:p>
          <a:p>
            <a:pPr marL="285750" indent="-285750">
              <a:buFont typeface="Arial" panose="020B0604020202020204" pitchFamily="34" charset="0"/>
              <a:buChar char="•"/>
              <a:defRPr/>
            </a:pPr>
            <a:r>
              <a:rPr lang="en-US" dirty="0" smtClean="0"/>
              <a:t>Simulation of decision making processes </a:t>
            </a:r>
            <a:r>
              <a:rPr lang="en-US" dirty="0"/>
              <a:t>of </a:t>
            </a:r>
            <a:r>
              <a:rPr lang="en-US" dirty="0" smtClean="0"/>
              <a:t>farmers</a:t>
            </a:r>
          </a:p>
          <a:p>
            <a:pPr marL="742950" lvl="1" indent="-285750">
              <a:buFont typeface="Wingdings" panose="05000000000000000000" pitchFamily="2" charset="2"/>
              <a:buChar char="q"/>
              <a:defRPr/>
            </a:pPr>
            <a:r>
              <a:rPr lang="en-US" dirty="0" smtClean="0"/>
              <a:t>different </a:t>
            </a:r>
            <a:r>
              <a:rPr lang="en-US" dirty="0"/>
              <a:t>time scales (strategic, tactic, operational) </a:t>
            </a:r>
            <a:endParaRPr lang="en-US" dirty="0" smtClean="0"/>
          </a:p>
          <a:p>
            <a:pPr marL="742950" lvl="1" indent="-285750">
              <a:buFont typeface="Wingdings" panose="05000000000000000000" pitchFamily="2" charset="2"/>
              <a:buChar char="q"/>
              <a:defRPr/>
            </a:pPr>
            <a:r>
              <a:rPr lang="en-US" dirty="0"/>
              <a:t>d</a:t>
            </a:r>
            <a:r>
              <a:rPr lang="en-US" dirty="0" smtClean="0"/>
              <a:t>ifferent space scales </a:t>
            </a:r>
            <a:r>
              <a:rPr lang="en-US" dirty="0"/>
              <a:t>(from the farm to the </a:t>
            </a:r>
            <a:r>
              <a:rPr lang="en-US" dirty="0" smtClean="0"/>
              <a:t>plot)</a:t>
            </a:r>
          </a:p>
          <a:p>
            <a:pPr lvl="1">
              <a:defRPr/>
            </a:pPr>
            <a:endParaRPr lang="en-US" dirty="0" smtClean="0"/>
          </a:p>
          <a:p>
            <a:pPr marL="285750" indent="-285750">
              <a:buFont typeface="Arial" panose="020B0604020202020204" pitchFamily="34" charset="0"/>
              <a:buChar char="•"/>
              <a:defRPr/>
            </a:pPr>
            <a:r>
              <a:rPr lang="en-US" dirty="0" smtClean="0"/>
              <a:t>Simulation of interactions </a:t>
            </a:r>
            <a:r>
              <a:rPr lang="en-US" dirty="0"/>
              <a:t>between farmers for shared </a:t>
            </a:r>
            <a:r>
              <a:rPr lang="en-US" dirty="0" smtClean="0"/>
              <a:t>resources (water</a:t>
            </a:r>
            <a:r>
              <a:rPr lang="en-US" dirty="0"/>
              <a:t>, </a:t>
            </a:r>
            <a:r>
              <a:rPr lang="en-US" dirty="0" smtClean="0"/>
              <a:t>labor, equipment)</a:t>
            </a:r>
          </a:p>
          <a:p>
            <a:pPr>
              <a:defRPr/>
            </a:pPr>
            <a:endParaRPr lang="en-US" dirty="0" smtClean="0"/>
          </a:p>
          <a:p>
            <a:pPr marL="285750" indent="-285750">
              <a:buFont typeface="Arial" panose="020B0604020202020204" pitchFamily="34" charset="0"/>
              <a:buChar char="•"/>
              <a:defRPr/>
            </a:pPr>
            <a:r>
              <a:rPr lang="en-US" dirty="0" smtClean="0"/>
              <a:t>Field prototype =&gt; computer experimentation/operational validation</a:t>
            </a:r>
          </a:p>
          <a:p>
            <a:pPr marL="285750" indent="-285750">
              <a:buFont typeface="Arial" panose="020B0604020202020204" pitchFamily="34" charset="0"/>
              <a:buChar char="•"/>
              <a:defRPr/>
            </a:pPr>
            <a:endParaRPr lang="en-US" dirty="0" smtClean="0"/>
          </a:p>
          <a:p>
            <a:pPr marL="285750" indent="-285750">
              <a:buFont typeface="Arial" panose="020B0604020202020204" pitchFamily="34" charset="0"/>
              <a:buChar char="•"/>
              <a:defRPr/>
            </a:pPr>
            <a:r>
              <a:rPr lang="en-US" dirty="0" smtClean="0"/>
              <a:t>Toward scenario testing</a:t>
            </a:r>
          </a:p>
          <a:p>
            <a:pPr marL="1200150" lvl="2" indent="-285750">
              <a:buFont typeface="Arial" panose="020B0604020202020204" pitchFamily="34" charset="0"/>
              <a:buChar char="•"/>
              <a:defRPr/>
            </a:pPr>
            <a:endParaRPr lang="en-US" sz="900" i="1" dirty="0" smtClean="0"/>
          </a:p>
          <a:p>
            <a:pPr marL="1200150" lvl="2" indent="-285750">
              <a:buFont typeface="Arial" panose="020B0604020202020204" pitchFamily="34" charset="0"/>
              <a:buChar char="•"/>
              <a:defRPr/>
            </a:pPr>
            <a:endParaRPr lang="en-US" sz="900" i="1" dirty="0" smtClean="0"/>
          </a:p>
          <a:p>
            <a:pPr marL="1200150" lvl="2" indent="-285750">
              <a:buFont typeface="Arial" panose="020B0604020202020204" pitchFamily="34" charset="0"/>
              <a:buChar char="•"/>
              <a:defRPr/>
            </a:pPr>
            <a:endParaRPr lang="en-US" sz="900" i="1" dirty="0"/>
          </a:p>
          <a:p>
            <a:pPr algn="ctr">
              <a:defRPr/>
            </a:pPr>
            <a:r>
              <a:rPr lang="en-US" dirty="0" smtClean="0"/>
              <a:t>Contact: marion.robert@inra.fr</a:t>
            </a:r>
            <a:endParaRPr lang="fr-FR" dirty="0" smtClean="0"/>
          </a:p>
        </p:txBody>
      </p:sp>
      <p:sp>
        <p:nvSpPr>
          <p:cNvPr id="5" name="Rectangle 4"/>
          <p:cNvSpPr/>
          <p:nvPr/>
        </p:nvSpPr>
        <p:spPr>
          <a:xfrm>
            <a:off x="575556" y="5154577"/>
            <a:ext cx="7992888" cy="938719"/>
          </a:xfrm>
          <a:prstGeom prst="rect">
            <a:avLst/>
          </a:prstGeom>
        </p:spPr>
        <p:txBody>
          <a:bodyPr wrap="square">
            <a:spAutoFit/>
          </a:bodyPr>
          <a:lstStyle/>
          <a:p>
            <a:pPr algn="just"/>
            <a:r>
              <a:rPr lang="en-US" sz="1100" b="1" cap="small" dirty="0"/>
              <a:t>Acknowledgements</a:t>
            </a:r>
            <a:endParaRPr lang="fr-FR" sz="1100" b="1" cap="small" dirty="0"/>
          </a:p>
          <a:p>
            <a:pPr algn="just"/>
            <a:r>
              <a:rPr lang="en-US" sz="1100" dirty="0"/>
              <a:t>This study was funded by the Indo-French Centre for the Promotion of Advanced Research (CEFIPRA), the INRA flagship program on Adaptation to Climate Change of Agriculture and Forest (ACCAF) and the Doctoral School of the University of Toulouse (EDT) and ORE BVET (http://bvet.obs-mip.fr). We are grateful to all the experts, farmers, survey conductors and trainees who helped implement the methodology. A special thanks to Tony </a:t>
            </a:r>
            <a:r>
              <a:rPr lang="en-US" sz="1100" dirty="0" err="1"/>
              <a:t>Raveneau</a:t>
            </a:r>
            <a:r>
              <a:rPr lang="en-US" sz="1100" dirty="0"/>
              <a:t> for his help with the computer implementation.</a:t>
            </a:r>
            <a:endParaRPr lang="fr-FR" sz="1100" dirty="0"/>
          </a:p>
        </p:txBody>
      </p:sp>
      <p:cxnSp>
        <p:nvCxnSpPr>
          <p:cNvPr id="7" name="Connecteur droit 6"/>
          <p:cNvCxnSpPr/>
          <p:nvPr/>
        </p:nvCxnSpPr>
        <p:spPr>
          <a:xfrm>
            <a:off x="395536" y="5154577"/>
            <a:ext cx="82809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85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81154"/>
            <a:ext cx="9180512" cy="707886"/>
          </a:xfrm>
          <a:prstGeom prst="rect">
            <a:avLst/>
          </a:prstGeom>
          <a:noFill/>
        </p:spPr>
        <p:txBody>
          <a:bodyPr wrap="square" rtlCol="0">
            <a:spAutoFit/>
          </a:bodyPr>
          <a:lstStyle/>
          <a:p>
            <a:pPr algn="ctr"/>
            <a:r>
              <a:rPr lang="fr-FR" sz="4000" dirty="0" err="1" smtClean="0">
                <a:solidFill>
                  <a:schemeClr val="bg1"/>
                </a:solidFill>
              </a:rPr>
              <a:t>Thank</a:t>
            </a:r>
            <a:r>
              <a:rPr lang="fr-FR" sz="4000" dirty="0" smtClean="0">
                <a:solidFill>
                  <a:schemeClr val="bg1"/>
                </a:solidFill>
              </a:rPr>
              <a:t> </a:t>
            </a:r>
            <a:r>
              <a:rPr lang="fr-FR" sz="4000" dirty="0" err="1" smtClean="0">
                <a:solidFill>
                  <a:schemeClr val="bg1"/>
                </a:solidFill>
              </a:rPr>
              <a:t>you</a:t>
            </a:r>
            <a:r>
              <a:rPr lang="fr-FR" sz="4000" dirty="0" smtClean="0">
                <a:solidFill>
                  <a:schemeClr val="bg1"/>
                </a:solidFill>
              </a:rPr>
              <a:t> for </a:t>
            </a:r>
            <a:r>
              <a:rPr lang="fr-FR" sz="4000" dirty="0" err="1" smtClean="0">
                <a:solidFill>
                  <a:schemeClr val="bg1"/>
                </a:solidFill>
              </a:rPr>
              <a:t>your</a:t>
            </a:r>
            <a:r>
              <a:rPr lang="fr-FR" sz="4000" dirty="0" smtClean="0">
                <a:solidFill>
                  <a:schemeClr val="bg1"/>
                </a:solidFill>
              </a:rPr>
              <a:t> attention!</a:t>
            </a:r>
            <a:endParaRPr lang="fr-FR" sz="4000" dirty="0">
              <a:solidFill>
                <a:schemeClr val="bg1"/>
              </a:solidFill>
            </a:endParaRPr>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72463" cy="3129821"/>
          </a:xfrm>
          <a:prstGeom prst="rect">
            <a:avLst/>
          </a:prstGeom>
        </p:spPr>
      </p:pic>
      <p:pic>
        <p:nvPicPr>
          <p:cNvPr id="4"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821" y="0"/>
            <a:ext cx="4207691" cy="3155768"/>
          </a:xfrm>
          <a:prstGeom prst="rect">
            <a:avLst/>
          </a:prstGeom>
        </p:spPr>
      </p:pic>
      <p:pic>
        <p:nvPicPr>
          <p:cNvPr id="5"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17032"/>
            <a:ext cx="4202708" cy="3152031"/>
          </a:xfrm>
          <a:prstGeom prst="rect">
            <a:avLst/>
          </a:prstGeom>
        </p:spPr>
      </p:pic>
      <p:pic>
        <p:nvPicPr>
          <p:cNvPr id="6"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6308" y="3735425"/>
            <a:ext cx="4207691" cy="3155768"/>
          </a:xfrm>
          <a:prstGeom prst="rect">
            <a:avLst/>
          </a:prstGeom>
        </p:spPr>
      </p:pic>
    </p:spTree>
    <p:extLst>
      <p:ext uri="{BB962C8B-B14F-4D97-AF65-F5344CB8AC3E}">
        <p14:creationId xmlns:p14="http://schemas.microsoft.com/office/powerpoint/2010/main" val="2566560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CLIMATE CHANGE SCENARIO </a:t>
            </a:r>
            <a:endParaRPr lang="fr-FR" sz="3200" b="1" dirty="0">
              <a:solidFill>
                <a:schemeClr val="accent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oneTexte 2"/>
              <p:cNvSpPr txBox="1"/>
              <p:nvPr/>
            </p:nvSpPr>
            <p:spPr>
              <a:xfrm>
                <a:off x="683568" y="1978962"/>
                <a:ext cx="7776864" cy="4108817"/>
              </a:xfrm>
              <a:prstGeom prst="rect">
                <a:avLst/>
              </a:prstGeom>
              <a:noFill/>
            </p:spPr>
            <p:txBody>
              <a:bodyPr wrap="square" rtlCol="0">
                <a:spAutoFit/>
              </a:bodyPr>
              <a:lstStyle/>
              <a:p>
                <a:endParaRPr lang="en-US" dirty="0" smtClean="0"/>
              </a:p>
              <a:p>
                <a:r>
                  <a:rPr lang="en-US" b="1" u="sng" dirty="0" smtClean="0"/>
                  <a:t>SCENARIO 1: </a:t>
                </a:r>
                <a:r>
                  <a:rPr lang="en-US" dirty="0" smtClean="0"/>
                  <a:t>INCREASE CHANCE OF DRIER YEARS</a:t>
                </a:r>
              </a:p>
              <a:p>
                <a:pPr marL="285750" indent="-285750">
                  <a:buFont typeface="Symbol"/>
                  <a:buChar char="Þ"/>
                </a:pPr>
                <a:r>
                  <a:rPr lang="en-US" dirty="0" smtClean="0"/>
                  <a:t>Increase probability </a:t>
                </a:r>
                <a:r>
                  <a:rPr lang="en-US" dirty="0"/>
                  <a:t>of </a:t>
                </a:r>
                <a:r>
                  <a:rPr lang="en-US" dirty="0" smtClean="0"/>
                  <a:t>drier </a:t>
                </a:r>
                <a:r>
                  <a:rPr lang="en-US" dirty="0"/>
                  <a:t>occurrences (low </a:t>
                </a:r>
                <a:r>
                  <a:rPr lang="en-US" dirty="0" smtClean="0"/>
                  <a:t>&amp; </a:t>
                </a:r>
                <a:r>
                  <a:rPr lang="en-US" dirty="0"/>
                  <a:t>below average) </a:t>
                </a:r>
                <a:r>
                  <a:rPr lang="en-US" dirty="0" smtClean="0"/>
                  <a:t>by 30% in 30 years </a:t>
                </a:r>
              </a:p>
              <a:p>
                <a:r>
                  <a:rPr lang="en-US" dirty="0" smtClean="0"/>
                  <a:t>(+ 5% each 5 years) </a:t>
                </a:r>
              </a:p>
              <a:p>
                <a:endParaRPr lang="en-US" dirty="0"/>
              </a:p>
              <a:p>
                <a:endParaRPr lang="en-US" dirty="0" smtClean="0"/>
              </a:p>
              <a:p>
                <a:endParaRPr lang="en-US" dirty="0"/>
              </a:p>
              <a:p>
                <a:r>
                  <a:rPr lang="en-US" b="1" u="sng" dirty="0" smtClean="0"/>
                  <a:t>SCENARIO 2: </a:t>
                </a:r>
                <a:r>
                  <a:rPr lang="en-US" dirty="0" smtClean="0"/>
                  <a:t>DECREASE RAINFALL AMOUNT </a:t>
                </a:r>
              </a:p>
              <a:p>
                <a:pPr marL="285750" indent="-285750">
                  <a:buFont typeface="Symbol"/>
                  <a:buChar char="Þ"/>
                </a:pPr>
                <a:r>
                  <a:rPr lang="fr-FR" dirty="0" err="1" smtClean="0"/>
                  <a:t>decrease</a:t>
                </a:r>
                <a:r>
                  <a:rPr lang="fr-FR" dirty="0" smtClean="0"/>
                  <a:t> </a:t>
                </a:r>
                <a:r>
                  <a:rPr lang="fr-FR" dirty="0" err="1" smtClean="0"/>
                  <a:t>annual</a:t>
                </a:r>
                <a:r>
                  <a:rPr lang="fr-FR" dirty="0" smtClean="0"/>
                  <a:t> </a:t>
                </a:r>
                <a:r>
                  <a:rPr lang="fr-FR" dirty="0" err="1" smtClean="0"/>
                  <a:t>rainfall</a:t>
                </a:r>
                <a:r>
                  <a:rPr lang="fr-FR" dirty="0" smtClean="0"/>
                  <a:t> by </a:t>
                </a:r>
                <a14:m>
                  <m:oMath xmlns:m="http://schemas.openxmlformats.org/officeDocument/2006/math">
                    <m:sSup>
                      <m:sSupPr>
                        <m:ctrlPr>
                          <a:rPr lang="fr-FR" i="1" smtClean="0">
                            <a:latin typeface="Cambria Math"/>
                          </a:rPr>
                        </m:ctrlPr>
                      </m:sSupPr>
                      <m:e>
                        <m:r>
                          <m:rPr>
                            <m:nor/>
                          </m:rPr>
                          <a:rPr lang="fr-FR" dirty="0"/>
                          <m:t>1,85%</m:t>
                        </m:r>
                      </m:e>
                      <m:sup>
                        <m:r>
                          <a:rPr lang="fr-FR" b="0" i="1" smtClean="0">
                            <a:latin typeface="Cambria Math"/>
                          </a:rPr>
                          <m:t>∗</m:t>
                        </m:r>
                      </m:sup>
                    </m:sSup>
                  </m:oMath>
                </a14:m>
                <a:r>
                  <a:rPr lang="fr-FR" dirty="0" smtClean="0"/>
                  <a:t>in </a:t>
                </a:r>
                <a:r>
                  <a:rPr lang="fr-FR" dirty="0" err="1" smtClean="0"/>
                  <a:t>Chamaraja</a:t>
                </a:r>
                <a:r>
                  <a:rPr lang="fr-FR" dirty="0" smtClean="0"/>
                  <a:t> </a:t>
                </a:r>
                <a:r>
                  <a:rPr lang="fr-FR" dirty="0" err="1"/>
                  <a:t>nagar</a:t>
                </a:r>
                <a:r>
                  <a:rPr lang="fr-FR" dirty="0"/>
                  <a:t> </a:t>
                </a:r>
                <a:r>
                  <a:rPr lang="fr-FR" dirty="0" smtClean="0"/>
                  <a:t>district in 30 </a:t>
                </a:r>
                <a:r>
                  <a:rPr lang="fr-FR" dirty="0" err="1" smtClean="0"/>
                  <a:t>years</a:t>
                </a:r>
                <a:r>
                  <a:rPr lang="fr-FR" dirty="0" smtClean="0"/>
                  <a:t> </a:t>
                </a:r>
              </a:p>
              <a:p>
                <a:pPr>
                  <a:lnSpc>
                    <a:spcPct val="150000"/>
                  </a:lnSpc>
                </a:pPr>
                <a:r>
                  <a:rPr lang="fr-FR" dirty="0" smtClean="0"/>
                  <a:t>(- 0,062% </a:t>
                </a:r>
                <a:r>
                  <a:rPr lang="fr-FR" dirty="0" err="1" smtClean="0"/>
                  <a:t>each</a:t>
                </a:r>
                <a:r>
                  <a:rPr lang="fr-FR" dirty="0" smtClean="0"/>
                  <a:t> </a:t>
                </a:r>
                <a:r>
                  <a:rPr lang="fr-FR" dirty="0" err="1" smtClean="0"/>
                  <a:t>year</a:t>
                </a:r>
                <a:r>
                  <a:rPr lang="fr-FR" dirty="0" smtClean="0"/>
                  <a:t>)</a:t>
                </a:r>
              </a:p>
              <a:p>
                <a:endParaRPr lang="en-US" dirty="0"/>
              </a:p>
              <a:p>
                <a:endParaRPr lang="en-US" dirty="0" smtClean="0"/>
              </a:p>
              <a:p>
                <a:endParaRPr lang="en-US" dirty="0"/>
              </a:p>
            </p:txBody>
          </p:sp>
        </mc:Choice>
        <mc:Fallback xmlns="">
          <p:sp>
            <p:nvSpPr>
              <p:cNvPr id="3" name="ZoneTexte 2"/>
              <p:cNvSpPr txBox="1">
                <a:spLocks noRot="1" noChangeAspect="1" noMove="1" noResize="1" noEditPoints="1" noAdjustHandles="1" noChangeArrowheads="1" noChangeShapeType="1" noTextEdit="1"/>
              </p:cNvSpPr>
              <p:nvPr/>
            </p:nvSpPr>
            <p:spPr>
              <a:xfrm>
                <a:off x="683568" y="1978962"/>
                <a:ext cx="7776864" cy="4108817"/>
              </a:xfrm>
              <a:prstGeom prst="rect">
                <a:avLst/>
              </a:prstGeom>
              <a:blipFill rotWithShape="1">
                <a:blip r:embed="rId3"/>
                <a:stretch>
                  <a:fillRect l="-627"/>
                </a:stretch>
              </a:blipFill>
            </p:spPr>
            <p:txBody>
              <a:bodyPr/>
              <a:lstStyle/>
              <a:p>
                <a:r>
                  <a:rPr lang="fr-FR">
                    <a:noFill/>
                  </a:rPr>
                  <a:t> </a:t>
                </a:r>
              </a:p>
            </p:txBody>
          </p:sp>
        </mc:Fallback>
      </mc:AlternateContent>
      <p:sp>
        <p:nvSpPr>
          <p:cNvPr id="4" name="Rectangle 3"/>
          <p:cNvSpPr/>
          <p:nvPr/>
        </p:nvSpPr>
        <p:spPr>
          <a:xfrm>
            <a:off x="683568" y="1332631"/>
            <a:ext cx="7776864" cy="646331"/>
          </a:xfrm>
          <a:prstGeom prst="rect">
            <a:avLst/>
          </a:prstGeom>
          <a:ln>
            <a:solidFill>
              <a:schemeClr val="tx1"/>
            </a:solidFill>
          </a:ln>
        </p:spPr>
        <p:txBody>
          <a:bodyPr wrap="square">
            <a:spAutoFit/>
          </a:bodyPr>
          <a:lstStyle/>
          <a:p>
            <a:pPr lvl="0"/>
            <a:r>
              <a:rPr lang="en-US" dirty="0">
                <a:solidFill>
                  <a:prstClr val="black"/>
                </a:solidFill>
              </a:rPr>
              <a:t>Goal: test how CC impacts farmers decisions on investment in irrigation and on cropping system choices</a:t>
            </a:r>
          </a:p>
        </p:txBody>
      </p:sp>
      <p:sp>
        <p:nvSpPr>
          <p:cNvPr id="5" name="Rectangle 4"/>
          <p:cNvSpPr/>
          <p:nvPr/>
        </p:nvSpPr>
        <p:spPr>
          <a:xfrm>
            <a:off x="1743074" y="6392361"/>
            <a:ext cx="5205189" cy="276999"/>
          </a:xfrm>
          <a:prstGeom prst="rect">
            <a:avLst/>
          </a:prstGeom>
        </p:spPr>
        <p:txBody>
          <a:bodyPr wrap="square">
            <a:spAutoFit/>
          </a:bodyPr>
          <a:lstStyle/>
          <a:p>
            <a:pPr lvl="0"/>
            <a:r>
              <a:rPr lang="en-US" sz="1200" i="1" dirty="0">
                <a:solidFill>
                  <a:schemeClr val="bg1"/>
                </a:solidFill>
              </a:rPr>
              <a:t>*Bangalore Climate Change Initiative – Karnataka (BCCI-K), 2011</a:t>
            </a:r>
            <a:endParaRPr lang="fr-FR" sz="1200" i="1" dirty="0">
              <a:solidFill>
                <a:schemeClr val="bg1"/>
              </a:solidFill>
            </a:endParaRPr>
          </a:p>
        </p:txBody>
      </p:sp>
    </p:spTree>
    <p:extLst>
      <p:ext uri="{BB962C8B-B14F-4D97-AF65-F5344CB8AC3E}">
        <p14:creationId xmlns:p14="http://schemas.microsoft.com/office/powerpoint/2010/main" val="17319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WATER POLICY SCENARIOS</a:t>
            </a:r>
            <a:endParaRPr lang="fr-FR" sz="3200" b="1" dirty="0">
              <a:solidFill>
                <a:schemeClr val="accent3"/>
              </a:solidFill>
              <a:effectLst>
                <a:outerShdw blurRad="38100" dist="38100" dir="2700000" algn="tl">
                  <a:srgbClr val="000000">
                    <a:alpha val="43137"/>
                  </a:srgbClr>
                </a:outerShdw>
              </a:effectLst>
            </a:endParaRPr>
          </a:p>
        </p:txBody>
      </p:sp>
      <p:sp>
        <p:nvSpPr>
          <p:cNvPr id="5" name="Rectangle 4"/>
          <p:cNvSpPr/>
          <p:nvPr/>
        </p:nvSpPr>
        <p:spPr>
          <a:xfrm>
            <a:off x="539552" y="965375"/>
            <a:ext cx="8280920" cy="4524315"/>
          </a:xfrm>
          <a:prstGeom prst="rect">
            <a:avLst/>
          </a:prstGeom>
        </p:spPr>
        <p:txBody>
          <a:bodyPr wrap="square">
            <a:spAutoFit/>
          </a:bodyPr>
          <a:lstStyle/>
          <a:p>
            <a:r>
              <a:rPr lang="en-US" b="1" dirty="0"/>
              <a:t>Market change scenarios</a:t>
            </a:r>
            <a:endParaRPr lang="fr-FR" b="1" dirty="0"/>
          </a:p>
          <a:p>
            <a:r>
              <a:rPr lang="en-US" u="sng" dirty="0" smtClean="0"/>
              <a:t>Goal: </a:t>
            </a:r>
            <a:r>
              <a:rPr lang="en-US" dirty="0" smtClean="0"/>
              <a:t>test how economic </a:t>
            </a:r>
            <a:r>
              <a:rPr lang="en-US" dirty="0"/>
              <a:t>change on </a:t>
            </a:r>
            <a:r>
              <a:rPr lang="en-US" dirty="0">
                <a:solidFill>
                  <a:srgbClr val="FF0000"/>
                </a:solidFill>
              </a:rPr>
              <a:t>crop prices and crop production costs encourage farmers to adapt their </a:t>
            </a:r>
            <a:r>
              <a:rPr lang="en-US" dirty="0" smtClean="0">
                <a:solidFill>
                  <a:srgbClr val="FF0000"/>
                </a:solidFill>
              </a:rPr>
              <a:t>strategies toward less water consuming cropping systems</a:t>
            </a:r>
          </a:p>
          <a:p>
            <a:pPr marL="285750" indent="-285750">
              <a:buFont typeface="Symbol"/>
              <a:buChar char="Þ"/>
            </a:pPr>
            <a:r>
              <a:rPr lang="en-US" dirty="0" smtClean="0"/>
              <a:t>Subsidies on </a:t>
            </a:r>
            <a:r>
              <a:rPr lang="en-US" dirty="0" err="1" smtClean="0"/>
              <a:t>rainfed</a:t>
            </a:r>
            <a:r>
              <a:rPr lang="en-US" dirty="0" smtClean="0"/>
              <a:t> crops</a:t>
            </a:r>
          </a:p>
          <a:p>
            <a:pPr marL="285750" indent="-285750">
              <a:buFont typeface="Symbol"/>
              <a:buChar char="Þ"/>
            </a:pPr>
            <a:r>
              <a:rPr lang="en-US" dirty="0" smtClean="0"/>
              <a:t>Taxes on turmeric</a:t>
            </a:r>
            <a:endParaRPr lang="en-US" dirty="0"/>
          </a:p>
          <a:p>
            <a:endParaRPr lang="en-US" b="1" dirty="0" smtClean="0"/>
          </a:p>
          <a:p>
            <a:r>
              <a:rPr lang="en-US" b="1" dirty="0" smtClean="0"/>
              <a:t>Water </a:t>
            </a:r>
            <a:r>
              <a:rPr lang="en-US" b="1" dirty="0"/>
              <a:t>management policies scenarios</a:t>
            </a:r>
            <a:endParaRPr lang="fr-FR" b="1" dirty="0"/>
          </a:p>
          <a:p>
            <a:r>
              <a:rPr lang="en-US" u="sng" dirty="0" smtClean="0"/>
              <a:t>Goal: </a:t>
            </a:r>
            <a:r>
              <a:rPr lang="en-US" dirty="0"/>
              <a:t>test how </a:t>
            </a:r>
            <a:r>
              <a:rPr lang="en-US" dirty="0" smtClean="0">
                <a:solidFill>
                  <a:srgbClr val="FF0000"/>
                </a:solidFill>
              </a:rPr>
              <a:t>water </a:t>
            </a:r>
            <a:r>
              <a:rPr lang="en-US" dirty="0">
                <a:solidFill>
                  <a:srgbClr val="FF0000"/>
                </a:solidFill>
              </a:rPr>
              <a:t>management policies </a:t>
            </a:r>
            <a:r>
              <a:rPr lang="en-US" dirty="0" smtClean="0">
                <a:solidFill>
                  <a:srgbClr val="FF0000"/>
                </a:solidFill>
              </a:rPr>
              <a:t> encourage less water consuming cropping systems</a:t>
            </a:r>
          </a:p>
          <a:p>
            <a:pPr marL="285750" indent="-285750">
              <a:buFont typeface="Symbol"/>
              <a:buChar char="Þ"/>
            </a:pPr>
            <a:r>
              <a:rPr lang="en-US" dirty="0" smtClean="0"/>
              <a:t>Electricity fee</a:t>
            </a:r>
          </a:p>
          <a:p>
            <a:pPr marL="285750" indent="-285750">
              <a:buFont typeface="Symbol"/>
              <a:buChar char="Þ"/>
            </a:pPr>
            <a:r>
              <a:rPr lang="en-US" dirty="0" smtClean="0"/>
              <a:t>Hours of electricity available</a:t>
            </a:r>
          </a:p>
          <a:p>
            <a:pPr marL="285750" indent="-285750">
              <a:buFont typeface="Symbol"/>
              <a:buChar char="Þ"/>
            </a:pPr>
            <a:r>
              <a:rPr lang="en-US" dirty="0" smtClean="0"/>
              <a:t>Taxes on groundwater variation  </a:t>
            </a:r>
          </a:p>
          <a:p>
            <a:pPr marL="285750" indent="-285750">
              <a:buFont typeface="Symbol"/>
              <a:buChar char="Þ"/>
            </a:pPr>
            <a:endParaRPr lang="en-US" dirty="0"/>
          </a:p>
          <a:p>
            <a:r>
              <a:rPr lang="en-US" b="1" dirty="0" smtClean="0"/>
              <a:t>Farm location and interaction with other farmers</a:t>
            </a:r>
          </a:p>
          <a:p>
            <a:r>
              <a:rPr lang="en-US" u="sng" dirty="0" smtClean="0"/>
              <a:t>Goal:</a:t>
            </a:r>
            <a:r>
              <a:rPr lang="en-US" dirty="0"/>
              <a:t> </a:t>
            </a:r>
            <a:r>
              <a:rPr lang="en-US" dirty="0" smtClean="0"/>
              <a:t>test how </a:t>
            </a:r>
            <a:r>
              <a:rPr lang="en-US" dirty="0" smtClean="0">
                <a:solidFill>
                  <a:srgbClr val="FF0000"/>
                </a:solidFill>
              </a:rPr>
              <a:t>other farming conditions </a:t>
            </a:r>
            <a:r>
              <a:rPr lang="en-US" dirty="0" smtClean="0"/>
              <a:t>impact on farmers decisions and integrate relationship between farmers’ practices on </a:t>
            </a:r>
            <a:r>
              <a:rPr lang="en-US" dirty="0" smtClean="0">
                <a:solidFill>
                  <a:srgbClr val="FF0000"/>
                </a:solidFill>
              </a:rPr>
              <a:t>sharing resources </a:t>
            </a:r>
            <a:r>
              <a:rPr lang="en-US" dirty="0" smtClean="0"/>
              <a:t>(labor, equipment, water)</a:t>
            </a:r>
            <a:endParaRPr lang="en-US" u="sng" dirty="0" smtClean="0"/>
          </a:p>
        </p:txBody>
      </p:sp>
    </p:spTree>
    <p:extLst>
      <p:ext uri="{BB962C8B-B14F-4D97-AF65-F5344CB8AC3E}">
        <p14:creationId xmlns:p14="http://schemas.microsoft.com/office/powerpoint/2010/main" val="420652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355976" y="1340768"/>
            <a:ext cx="4572000" cy="1754326"/>
          </a:xfrm>
          <a:prstGeom prst="rect">
            <a:avLst/>
          </a:prstGeom>
          <a:ln>
            <a:solidFill>
              <a:schemeClr val="tx1"/>
            </a:solidFill>
          </a:ln>
        </p:spPr>
        <p:txBody>
          <a:bodyPr>
            <a:spAutoFit/>
          </a:bodyPr>
          <a:lstStyle/>
          <a:p>
            <a:pPr algn="ctr"/>
            <a:r>
              <a:rPr lang="en-US" u="sng" dirty="0" smtClean="0"/>
              <a:t>Field prototype </a:t>
            </a:r>
          </a:p>
          <a:p>
            <a:pPr algn="ctr"/>
            <a:endParaRPr lang="en-US" u="sng" dirty="0" smtClean="0"/>
          </a:p>
          <a:p>
            <a:pPr marL="285750" indent="-285750">
              <a:buFont typeface="Arial" panose="020B0604020202020204" pitchFamily="34" charset="0"/>
              <a:buChar char="•"/>
            </a:pPr>
            <a:r>
              <a:rPr lang="en-US" dirty="0" smtClean="0"/>
              <a:t>Computer model allowing scenarios testing on CC, public policies, resource restrictions</a:t>
            </a:r>
            <a:endParaRPr lang="en-US" dirty="0"/>
          </a:p>
          <a:p>
            <a:pPr marL="285750" indent="-285750">
              <a:buFont typeface="Arial" panose="020B0604020202020204" pitchFamily="34" charset="0"/>
              <a:buChar char="•"/>
            </a:pPr>
            <a:r>
              <a:rPr lang="en-US" dirty="0" smtClean="0"/>
              <a:t>ID adaptive strategies of farmers </a:t>
            </a:r>
          </a:p>
          <a:p>
            <a:pPr marL="285750" indent="-285750">
              <a:buFont typeface="Arial" panose="020B0604020202020204" pitchFamily="34" charset="0"/>
              <a:buChar char="•"/>
            </a:pPr>
            <a:r>
              <a:rPr lang="en-US" dirty="0" smtClean="0"/>
              <a:t>Qualitative calibration </a:t>
            </a:r>
          </a:p>
        </p:txBody>
      </p:sp>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a:off x="368348" y="1916832"/>
            <a:ext cx="3556435" cy="3240360"/>
          </a:xfrm>
          <a:prstGeom prst="rect">
            <a:avLst/>
          </a:prstGeom>
        </p:spPr>
      </p:pic>
      <p:sp>
        <p:nvSpPr>
          <p:cNvPr id="5" name="Rectangle 4"/>
          <p:cNvSpPr/>
          <p:nvPr/>
        </p:nvSpPr>
        <p:spPr>
          <a:xfrm>
            <a:off x="323529" y="1340768"/>
            <a:ext cx="3572654" cy="369332"/>
          </a:xfrm>
          <a:prstGeom prst="rect">
            <a:avLst/>
          </a:prstGeom>
        </p:spPr>
        <p:txBody>
          <a:bodyPr wrap="square">
            <a:spAutoFit/>
          </a:bodyPr>
          <a:lstStyle/>
          <a:p>
            <a:pPr algn="ctr"/>
            <a:r>
              <a:rPr lang="en-US" u="sng" dirty="0" smtClean="0"/>
              <a:t>Development process of the model </a:t>
            </a:r>
          </a:p>
        </p:txBody>
      </p:sp>
      <p:sp>
        <p:nvSpPr>
          <p:cNvPr id="7" name="Rectangle 6"/>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DISCUSION</a:t>
            </a:r>
            <a:endParaRPr lang="fr-FR" sz="3200" b="1" dirty="0">
              <a:solidFill>
                <a:schemeClr val="accent3"/>
              </a:solidFill>
              <a:effectLst>
                <a:outerShdw blurRad="38100" dist="38100" dir="2700000" algn="tl">
                  <a:srgbClr val="000000">
                    <a:alpha val="43137"/>
                  </a:srgbClr>
                </a:outerShdw>
              </a:effectLst>
            </a:endParaRPr>
          </a:p>
        </p:txBody>
      </p:sp>
      <p:sp>
        <p:nvSpPr>
          <p:cNvPr id="9" name="Rectangle 8"/>
          <p:cNvSpPr/>
          <p:nvPr/>
        </p:nvSpPr>
        <p:spPr>
          <a:xfrm>
            <a:off x="1491642" y="5406608"/>
            <a:ext cx="1309846" cy="307777"/>
          </a:xfrm>
          <a:prstGeom prst="rect">
            <a:avLst/>
          </a:prstGeom>
        </p:spPr>
        <p:txBody>
          <a:bodyPr wrap="none">
            <a:spAutoFit/>
          </a:bodyPr>
          <a:lstStyle/>
          <a:p>
            <a:pPr lvl="0" algn="ctr"/>
            <a:r>
              <a:rPr lang="en-US" sz="1400" i="1" dirty="0">
                <a:solidFill>
                  <a:prstClr val="black"/>
                </a:solidFill>
              </a:rPr>
              <a:t>(Sargent, 2013)</a:t>
            </a:r>
          </a:p>
        </p:txBody>
      </p:sp>
      <p:sp>
        <p:nvSpPr>
          <p:cNvPr id="10" name="Rectangle 9"/>
          <p:cNvSpPr/>
          <p:nvPr/>
        </p:nvSpPr>
        <p:spPr>
          <a:xfrm>
            <a:off x="4355976" y="4312722"/>
            <a:ext cx="4571999" cy="369332"/>
          </a:xfrm>
          <a:prstGeom prst="rect">
            <a:avLst/>
          </a:prstGeom>
        </p:spPr>
        <p:txBody>
          <a:bodyPr wrap="square">
            <a:spAutoFit/>
          </a:bodyPr>
          <a:lstStyle/>
          <a:p>
            <a:pPr lvl="0" algn="ctr"/>
            <a:r>
              <a:rPr lang="en-US" dirty="0">
                <a:solidFill>
                  <a:prstClr val="black"/>
                </a:solidFill>
              </a:rPr>
              <a:t>Operational validation</a:t>
            </a:r>
          </a:p>
        </p:txBody>
      </p:sp>
      <p:sp>
        <p:nvSpPr>
          <p:cNvPr id="11" name="Rectangle 10"/>
          <p:cNvSpPr/>
          <p:nvPr/>
        </p:nvSpPr>
        <p:spPr>
          <a:xfrm>
            <a:off x="4355976" y="3507572"/>
            <a:ext cx="4571999" cy="369332"/>
          </a:xfrm>
          <a:prstGeom prst="rect">
            <a:avLst/>
          </a:prstGeom>
        </p:spPr>
        <p:txBody>
          <a:bodyPr wrap="square">
            <a:spAutoFit/>
          </a:bodyPr>
          <a:lstStyle/>
          <a:p>
            <a:pPr lvl="0" algn="ctr"/>
            <a:r>
              <a:rPr lang="en-US" dirty="0">
                <a:solidFill>
                  <a:prstClr val="black"/>
                </a:solidFill>
              </a:rPr>
              <a:t>Computer experimentation</a:t>
            </a:r>
          </a:p>
        </p:txBody>
      </p:sp>
      <p:sp>
        <p:nvSpPr>
          <p:cNvPr id="12" name="Rectangle 11"/>
          <p:cNvSpPr/>
          <p:nvPr/>
        </p:nvSpPr>
        <p:spPr>
          <a:xfrm>
            <a:off x="4355976" y="5085184"/>
            <a:ext cx="4572000" cy="369332"/>
          </a:xfrm>
          <a:prstGeom prst="rect">
            <a:avLst/>
          </a:prstGeom>
          <a:ln>
            <a:solidFill>
              <a:schemeClr val="tx1"/>
            </a:solidFill>
          </a:ln>
        </p:spPr>
        <p:txBody>
          <a:bodyPr wrap="square">
            <a:spAutoFit/>
          </a:bodyPr>
          <a:lstStyle/>
          <a:p>
            <a:pPr lvl="0" algn="ctr"/>
            <a:r>
              <a:rPr lang="en-US" u="sng" dirty="0" smtClean="0">
                <a:solidFill>
                  <a:prstClr val="black"/>
                </a:solidFill>
              </a:rPr>
              <a:t>Production model</a:t>
            </a:r>
            <a:endParaRPr lang="en-US" u="sng" dirty="0">
              <a:solidFill>
                <a:prstClr val="black"/>
              </a:solidFill>
            </a:endParaRPr>
          </a:p>
        </p:txBody>
      </p:sp>
      <p:cxnSp>
        <p:nvCxnSpPr>
          <p:cNvPr id="14" name="Connecteur droit avec flèche 13"/>
          <p:cNvCxnSpPr>
            <a:stCxn id="2" idx="2"/>
            <a:endCxn id="11" idx="0"/>
          </p:cNvCxnSpPr>
          <p:nvPr/>
        </p:nvCxnSpPr>
        <p:spPr>
          <a:xfrm>
            <a:off x="6641976" y="3095094"/>
            <a:ext cx="0" cy="4124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a:stCxn id="11" idx="2"/>
            <a:endCxn id="10" idx="0"/>
          </p:cNvCxnSpPr>
          <p:nvPr/>
        </p:nvCxnSpPr>
        <p:spPr>
          <a:xfrm>
            <a:off x="6641976" y="3876904"/>
            <a:ext cx="0" cy="4358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a:stCxn id="10" idx="2"/>
            <a:endCxn id="12" idx="0"/>
          </p:cNvCxnSpPr>
          <p:nvPr/>
        </p:nvCxnSpPr>
        <p:spPr>
          <a:xfrm>
            <a:off x="6641976" y="4682054"/>
            <a:ext cx="0" cy="4031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0610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0"/>
            <a:ext cx="9144000" cy="754694"/>
          </a:xfrm>
          <a:prstGeom prst="rect">
            <a:avLst/>
          </a:prstGeom>
        </p:spPr>
        <p:txBody>
          <a:bodyPr wrap="square">
            <a:spAutoFit/>
          </a:bodyPr>
          <a:lstStyle/>
          <a:p>
            <a:pPr marL="0" lvl="1" algn="ctr">
              <a:lnSpc>
                <a:spcPct val="150000"/>
              </a:lnSpc>
            </a:pPr>
            <a:r>
              <a:rPr lang="en-US" sz="3200" b="1" dirty="0" smtClean="0">
                <a:solidFill>
                  <a:schemeClr val="accent3"/>
                </a:solidFill>
                <a:effectLst>
                  <a:outerShdw blurRad="38100" dist="38100" dir="2700000" algn="tl">
                    <a:srgbClr val="000000">
                      <a:alpha val="43137"/>
                    </a:srgbClr>
                  </a:outerShdw>
                </a:effectLst>
              </a:rPr>
              <a:t>BERAMBADI – 1</a:t>
            </a:r>
            <a:r>
              <a:rPr lang="en-US" sz="3200" b="1" baseline="30000" dirty="0" smtClean="0">
                <a:solidFill>
                  <a:schemeClr val="accent3"/>
                </a:solidFill>
                <a:effectLst>
                  <a:outerShdw blurRad="38100" dist="38100" dir="2700000" algn="tl">
                    <a:srgbClr val="000000">
                      <a:alpha val="43137"/>
                    </a:srgbClr>
                  </a:outerShdw>
                </a:effectLst>
              </a:rPr>
              <a:t>st</a:t>
            </a:r>
            <a:r>
              <a:rPr lang="en-US" sz="3200" b="1" dirty="0" smtClean="0">
                <a:solidFill>
                  <a:schemeClr val="accent3"/>
                </a:solidFill>
                <a:effectLst>
                  <a:outerShdw blurRad="38100" dist="38100" dir="2700000" algn="tl">
                    <a:srgbClr val="000000">
                      <a:alpha val="43137"/>
                    </a:srgbClr>
                  </a:outerShdw>
                </a:effectLst>
              </a:rPr>
              <a:t> results </a:t>
            </a:r>
            <a:endParaRPr lang="fr-FR" sz="3200" b="1" dirty="0">
              <a:solidFill>
                <a:schemeClr val="accent3"/>
              </a:solidFill>
              <a:effectLst>
                <a:outerShdw blurRad="38100" dist="38100" dir="2700000" algn="tl">
                  <a:srgbClr val="000000">
                    <a:alpha val="43137"/>
                  </a:srgbClr>
                </a:outerShdw>
              </a:effectLst>
            </a:endParaRPr>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4932040" y="836712"/>
            <a:ext cx="4144094" cy="6021288"/>
          </a:xfrm>
          <a:prstGeom prst="rect">
            <a:avLst/>
          </a:prstGeom>
          <a:ln>
            <a:solidFill>
              <a:schemeClr val="tx1"/>
            </a:solidFill>
          </a:ln>
        </p:spPr>
      </p:pic>
      <p:sp>
        <p:nvSpPr>
          <p:cNvPr id="2" name="ZoneTexte 1"/>
          <p:cNvSpPr txBox="1"/>
          <p:nvPr/>
        </p:nvSpPr>
        <p:spPr>
          <a:xfrm>
            <a:off x="107504" y="1052736"/>
            <a:ext cx="4355976" cy="3139321"/>
          </a:xfrm>
          <a:prstGeom prst="rect">
            <a:avLst/>
          </a:prstGeom>
          <a:noFill/>
        </p:spPr>
        <p:txBody>
          <a:bodyPr wrap="square" rtlCol="0">
            <a:spAutoFit/>
          </a:bodyPr>
          <a:lstStyle/>
          <a:p>
            <a:r>
              <a:rPr lang="en-US" u="sng" dirty="0" smtClean="0"/>
              <a:t>Crop </a:t>
            </a:r>
            <a:r>
              <a:rPr lang="en-US" u="sng" dirty="0"/>
              <a:t>choice adaptation at the tactic </a:t>
            </a:r>
            <a:r>
              <a:rPr lang="en-US" u="sng" dirty="0" smtClean="0"/>
              <a:t>level:</a:t>
            </a:r>
          </a:p>
          <a:p>
            <a:endParaRPr lang="en-US" dirty="0"/>
          </a:p>
          <a:p>
            <a:r>
              <a:rPr lang="en-US" dirty="0" smtClean="0"/>
              <a:t> e.g. 4</a:t>
            </a:r>
            <a:r>
              <a:rPr lang="en-US" baseline="30000" dirty="0" smtClean="0"/>
              <a:t>th</a:t>
            </a:r>
            <a:r>
              <a:rPr lang="en-US" dirty="0" smtClean="0"/>
              <a:t> year</a:t>
            </a:r>
            <a:r>
              <a:rPr lang="en-US" dirty="0"/>
              <a:t> </a:t>
            </a:r>
            <a:r>
              <a:rPr lang="en-US" dirty="0" smtClean="0"/>
              <a:t>(below </a:t>
            </a:r>
            <a:r>
              <a:rPr lang="en-US" dirty="0"/>
              <a:t>average </a:t>
            </a:r>
            <a:r>
              <a:rPr lang="en-US" dirty="0" smtClean="0"/>
              <a:t>rainfall)</a:t>
            </a:r>
          </a:p>
          <a:p>
            <a:r>
              <a:rPr lang="en-US" dirty="0" smtClean="0"/>
              <a:t>Beginning of the season – observations:</a:t>
            </a:r>
          </a:p>
          <a:p>
            <a:pPr marL="285750" indent="-285750">
              <a:buFont typeface="Arial" panose="020B0604020202020204" pitchFamily="34" charset="0"/>
              <a:buChar char="•"/>
            </a:pPr>
            <a:r>
              <a:rPr lang="en-US" dirty="0" err="1" smtClean="0"/>
              <a:t>rainfed</a:t>
            </a:r>
            <a:r>
              <a:rPr lang="en-US" dirty="0" smtClean="0"/>
              <a:t> </a:t>
            </a:r>
            <a:r>
              <a:rPr lang="en-US" dirty="0"/>
              <a:t>crops </a:t>
            </a:r>
            <a:r>
              <a:rPr lang="en-US" dirty="0" smtClean="0"/>
              <a:t>particularly </a:t>
            </a:r>
            <a:r>
              <a:rPr lang="en-US" dirty="0"/>
              <a:t>affected </a:t>
            </a:r>
            <a:endParaRPr lang="en-US" dirty="0" smtClean="0"/>
          </a:p>
          <a:p>
            <a:pPr marL="285750" indent="-285750">
              <a:buFont typeface="Arial" panose="020B0604020202020204" pitchFamily="34" charset="0"/>
              <a:buChar char="•"/>
            </a:pPr>
            <a:r>
              <a:rPr lang="en-US" dirty="0" smtClean="0"/>
              <a:t>groundwater </a:t>
            </a:r>
            <a:r>
              <a:rPr lang="en-US" dirty="0"/>
              <a:t>level </a:t>
            </a:r>
            <a:r>
              <a:rPr lang="en-US" dirty="0" smtClean="0"/>
              <a:t>higher </a:t>
            </a:r>
            <a:r>
              <a:rPr lang="en-US" dirty="0"/>
              <a:t>than </a:t>
            </a:r>
            <a:r>
              <a:rPr lang="en-US" dirty="0" smtClean="0"/>
              <a:t>expected (</a:t>
            </a:r>
            <a:r>
              <a:rPr lang="en-US" dirty="0"/>
              <a:t>12.4 m more of water in the </a:t>
            </a:r>
            <a:r>
              <a:rPr lang="en-US" dirty="0" err="1" smtClean="0"/>
              <a:t>borewell</a:t>
            </a:r>
            <a:r>
              <a:rPr lang="en-US" dirty="0" smtClean="0"/>
              <a:t>)</a:t>
            </a:r>
          </a:p>
          <a:p>
            <a:pPr marL="285750" indent="-285750">
              <a:buFont typeface="Arial" panose="020B0604020202020204" pitchFamily="34" charset="0"/>
              <a:buChar char="•"/>
            </a:pPr>
            <a:endParaRPr lang="en-US" dirty="0"/>
          </a:p>
          <a:p>
            <a:r>
              <a:rPr lang="en-US" dirty="0" smtClean="0"/>
              <a:t>=&gt; switch </a:t>
            </a:r>
            <a:r>
              <a:rPr lang="en-US" dirty="0"/>
              <a:t>from </a:t>
            </a:r>
            <a:r>
              <a:rPr lang="en-US" dirty="0" err="1"/>
              <a:t>rainfed</a:t>
            </a:r>
            <a:r>
              <a:rPr lang="en-US" dirty="0"/>
              <a:t> marigold to irrigated </a:t>
            </a:r>
            <a:r>
              <a:rPr lang="en-US" dirty="0" smtClean="0"/>
              <a:t>sunflower</a:t>
            </a:r>
            <a:endParaRPr lang="fr-FR" dirty="0"/>
          </a:p>
          <a:p>
            <a:endParaRPr lang="fr-FR" dirty="0"/>
          </a:p>
        </p:txBody>
      </p:sp>
      <p:sp>
        <p:nvSpPr>
          <p:cNvPr id="3" name="Ellipse 2"/>
          <p:cNvSpPr/>
          <p:nvPr/>
        </p:nvSpPr>
        <p:spPr>
          <a:xfrm>
            <a:off x="4860032" y="2852936"/>
            <a:ext cx="3312368"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6615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0"/>
            <a:ext cx="9144000" cy="754694"/>
          </a:xfrm>
          <a:prstGeom prst="rect">
            <a:avLst/>
          </a:prstGeom>
        </p:spPr>
        <p:txBody>
          <a:bodyPr wrap="square">
            <a:spAutoFit/>
          </a:bodyPr>
          <a:lstStyle/>
          <a:p>
            <a:pPr marL="0" lvl="1" algn="ctr">
              <a:lnSpc>
                <a:spcPct val="150000"/>
              </a:lnSpc>
            </a:pPr>
            <a:r>
              <a:rPr lang="en-US" sz="3200" b="1" dirty="0" smtClean="0">
                <a:solidFill>
                  <a:schemeClr val="accent3"/>
                </a:solidFill>
                <a:effectLst>
                  <a:outerShdw blurRad="38100" dist="38100" dir="2700000" algn="tl">
                    <a:srgbClr val="000000">
                      <a:alpha val="43137"/>
                    </a:srgbClr>
                  </a:outerShdw>
                </a:effectLst>
              </a:rPr>
              <a:t>BERAMBADI – 1</a:t>
            </a:r>
            <a:r>
              <a:rPr lang="en-US" sz="3200" b="1" baseline="30000" dirty="0" smtClean="0">
                <a:solidFill>
                  <a:schemeClr val="accent3"/>
                </a:solidFill>
                <a:effectLst>
                  <a:outerShdw blurRad="38100" dist="38100" dir="2700000" algn="tl">
                    <a:srgbClr val="000000">
                      <a:alpha val="43137"/>
                    </a:srgbClr>
                  </a:outerShdw>
                </a:effectLst>
              </a:rPr>
              <a:t>st</a:t>
            </a:r>
            <a:r>
              <a:rPr lang="en-US" sz="3200" b="1" dirty="0" smtClean="0">
                <a:solidFill>
                  <a:schemeClr val="accent3"/>
                </a:solidFill>
                <a:effectLst>
                  <a:outerShdw blurRad="38100" dist="38100" dir="2700000" algn="tl">
                    <a:srgbClr val="000000">
                      <a:alpha val="43137"/>
                    </a:srgbClr>
                  </a:outerShdw>
                </a:effectLst>
              </a:rPr>
              <a:t> results </a:t>
            </a:r>
            <a:endParaRPr lang="fr-FR" sz="3200" b="1" dirty="0">
              <a:solidFill>
                <a:schemeClr val="accent3"/>
              </a:solidFill>
              <a:effectLst>
                <a:outerShdw blurRad="38100" dist="38100" dir="2700000" algn="tl">
                  <a:srgbClr val="000000">
                    <a:alpha val="43137"/>
                  </a:srgbClr>
                </a:outerShdw>
              </a:effectLst>
            </a:endParaRPr>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4932040" y="836712"/>
            <a:ext cx="4144094" cy="6021288"/>
          </a:xfrm>
          <a:prstGeom prst="rect">
            <a:avLst/>
          </a:prstGeom>
          <a:ln>
            <a:solidFill>
              <a:schemeClr val="tx1"/>
            </a:solidFill>
          </a:ln>
        </p:spPr>
      </p:pic>
      <p:sp>
        <p:nvSpPr>
          <p:cNvPr id="2" name="ZoneTexte 1"/>
          <p:cNvSpPr txBox="1"/>
          <p:nvPr/>
        </p:nvSpPr>
        <p:spPr>
          <a:xfrm>
            <a:off x="107504" y="1052736"/>
            <a:ext cx="4824536" cy="3970318"/>
          </a:xfrm>
          <a:prstGeom prst="rect">
            <a:avLst/>
          </a:prstGeom>
          <a:noFill/>
        </p:spPr>
        <p:txBody>
          <a:bodyPr wrap="square" rtlCol="0">
            <a:spAutoFit/>
          </a:bodyPr>
          <a:lstStyle/>
          <a:p>
            <a:r>
              <a:rPr lang="en-US" u="sng" dirty="0" smtClean="0"/>
              <a:t>Crop </a:t>
            </a:r>
            <a:r>
              <a:rPr lang="en-US" u="sng" dirty="0"/>
              <a:t>choice adaptation at the </a:t>
            </a:r>
            <a:r>
              <a:rPr lang="en-US" u="sng" dirty="0" smtClean="0"/>
              <a:t>operational level:</a:t>
            </a:r>
          </a:p>
          <a:p>
            <a:endParaRPr lang="en-US" dirty="0"/>
          </a:p>
          <a:p>
            <a:r>
              <a:rPr lang="en-US" dirty="0" smtClean="0"/>
              <a:t> e.g. 3</a:t>
            </a:r>
            <a:r>
              <a:rPr lang="en-US" baseline="30000" dirty="0" smtClean="0"/>
              <a:t>rd</a:t>
            </a:r>
            <a:r>
              <a:rPr lang="en-US" dirty="0" smtClean="0"/>
              <a:t> year (above </a:t>
            </a:r>
            <a:r>
              <a:rPr lang="en-US" dirty="0"/>
              <a:t>average rainfall</a:t>
            </a:r>
            <a:r>
              <a:rPr lang="en-US" dirty="0" smtClean="0"/>
              <a:t>).</a:t>
            </a:r>
          </a:p>
          <a:p>
            <a:r>
              <a:rPr lang="en-US" dirty="0" smtClean="0"/>
              <a:t>Tactic plan: 0.9 ha turmeric / </a:t>
            </a:r>
            <a:r>
              <a:rPr lang="en-US" dirty="0"/>
              <a:t>0.1 </a:t>
            </a:r>
            <a:r>
              <a:rPr lang="en-US" dirty="0" smtClean="0"/>
              <a:t>ha marigold</a:t>
            </a:r>
          </a:p>
          <a:p>
            <a:r>
              <a:rPr lang="en-US" dirty="0" smtClean="0"/>
              <a:t>sowing </a:t>
            </a:r>
            <a:r>
              <a:rPr lang="en-US" dirty="0"/>
              <a:t>conditions (rules): </a:t>
            </a:r>
            <a:endParaRPr lang="en-US" dirty="0" smtClean="0"/>
          </a:p>
          <a:p>
            <a:pPr marL="285750" indent="-285750">
              <a:buFont typeface="Arial" panose="020B0604020202020204" pitchFamily="34" charset="0"/>
              <a:buChar char="•"/>
            </a:pPr>
            <a:r>
              <a:rPr lang="en-US" dirty="0" smtClean="0"/>
              <a:t>soil </a:t>
            </a:r>
            <a:r>
              <a:rPr lang="en-US" dirty="0"/>
              <a:t>moisture </a:t>
            </a:r>
            <a:r>
              <a:rPr lang="el-GR" dirty="0" smtClean="0"/>
              <a:t>ϵ</a:t>
            </a:r>
            <a:r>
              <a:rPr lang="en-US" dirty="0" smtClean="0"/>
              <a:t> [60-75 %] </a:t>
            </a:r>
            <a:r>
              <a:rPr lang="en-US" dirty="0"/>
              <a:t>of </a:t>
            </a:r>
            <a:r>
              <a:rPr lang="en-US" dirty="0" smtClean="0"/>
              <a:t>field </a:t>
            </a:r>
            <a:r>
              <a:rPr lang="en-US" dirty="0"/>
              <a:t>capacity </a:t>
            </a:r>
            <a:endParaRPr lang="en-US" dirty="0" smtClean="0"/>
          </a:p>
          <a:p>
            <a:pPr marL="285750" indent="-285750">
              <a:buFont typeface="Arial" panose="020B0604020202020204" pitchFamily="34" charset="0"/>
              <a:buChar char="•"/>
            </a:pPr>
            <a:r>
              <a:rPr lang="en-US" dirty="0" smtClean="0"/>
              <a:t>expected </a:t>
            </a:r>
            <a:r>
              <a:rPr lang="en-US" dirty="0"/>
              <a:t>total rainfall </a:t>
            </a:r>
            <a:r>
              <a:rPr lang="en-US" dirty="0" smtClean="0"/>
              <a:t>at day </a:t>
            </a:r>
            <a:r>
              <a:rPr lang="en-US" dirty="0"/>
              <a:t>of sowing and </a:t>
            </a:r>
            <a:r>
              <a:rPr lang="en-US" dirty="0" smtClean="0"/>
              <a:t>day </a:t>
            </a:r>
            <a:r>
              <a:rPr lang="en-US" dirty="0"/>
              <a:t>after </a:t>
            </a:r>
            <a:r>
              <a:rPr lang="en-US" dirty="0" smtClean="0"/>
              <a:t>&lt; 5mm</a:t>
            </a:r>
          </a:p>
          <a:p>
            <a:pPr marL="285750" indent="-285750">
              <a:buFont typeface="Arial" panose="020B0604020202020204" pitchFamily="34" charset="0"/>
              <a:buChar char="•"/>
            </a:pPr>
            <a:endParaRPr lang="en-US" dirty="0"/>
          </a:p>
          <a:p>
            <a:pPr marL="285750" indent="-285750">
              <a:buFont typeface="Symbol"/>
              <a:buChar char="Þ"/>
            </a:pPr>
            <a:r>
              <a:rPr lang="en-US" dirty="0" smtClean="0"/>
              <a:t>Five </a:t>
            </a:r>
            <a:r>
              <a:rPr lang="en-US" dirty="0"/>
              <a:t>days (6</a:t>
            </a:r>
            <a:r>
              <a:rPr lang="en-US" baseline="30000" dirty="0"/>
              <a:t>th</a:t>
            </a:r>
            <a:r>
              <a:rPr lang="en-US" dirty="0"/>
              <a:t>, 7</a:t>
            </a:r>
            <a:r>
              <a:rPr lang="en-US" baseline="30000" dirty="0"/>
              <a:t>th</a:t>
            </a:r>
            <a:r>
              <a:rPr lang="en-US" dirty="0"/>
              <a:t>, 8</a:t>
            </a:r>
            <a:r>
              <a:rPr lang="en-US" baseline="30000" dirty="0"/>
              <a:t>th</a:t>
            </a:r>
            <a:r>
              <a:rPr lang="en-US" dirty="0"/>
              <a:t>, 9</a:t>
            </a:r>
            <a:r>
              <a:rPr lang="en-US" baseline="30000" dirty="0"/>
              <a:t>th</a:t>
            </a:r>
            <a:r>
              <a:rPr lang="en-US" dirty="0"/>
              <a:t> and 11</a:t>
            </a:r>
            <a:r>
              <a:rPr lang="en-US" baseline="30000" dirty="0"/>
              <a:t>th</a:t>
            </a:r>
            <a:r>
              <a:rPr lang="en-US" dirty="0"/>
              <a:t> of April) </a:t>
            </a:r>
            <a:r>
              <a:rPr lang="en-US" dirty="0" smtClean="0"/>
              <a:t>favorable </a:t>
            </a:r>
            <a:r>
              <a:rPr lang="en-US" dirty="0"/>
              <a:t>in terms of soil moisture </a:t>
            </a:r>
            <a:endParaRPr lang="en-US" dirty="0" smtClean="0"/>
          </a:p>
          <a:p>
            <a:pPr marL="285750" indent="-285750">
              <a:buFont typeface="Symbol"/>
              <a:buChar char="Þ"/>
            </a:pPr>
            <a:r>
              <a:rPr lang="en-US" dirty="0" smtClean="0"/>
              <a:t>None for the rainfall condition</a:t>
            </a:r>
          </a:p>
          <a:p>
            <a:pPr marL="285750" indent="-285750">
              <a:buFont typeface="Symbol"/>
              <a:buChar char="Þ"/>
            </a:pPr>
            <a:endParaRPr lang="en-US" dirty="0" smtClean="0"/>
          </a:p>
          <a:p>
            <a:pPr marL="285750" indent="-285750">
              <a:buFont typeface="Symbol"/>
              <a:buChar char="Þ"/>
            </a:pPr>
            <a:r>
              <a:rPr lang="en-US" dirty="0" smtClean="0"/>
              <a:t>review </a:t>
            </a:r>
            <a:r>
              <a:rPr lang="en-US" dirty="0"/>
              <a:t>his cropping plan </a:t>
            </a:r>
            <a:r>
              <a:rPr lang="en-US" dirty="0" smtClean="0"/>
              <a:t>: switch </a:t>
            </a:r>
            <a:r>
              <a:rPr lang="en-US" dirty="0"/>
              <a:t>to maize </a:t>
            </a:r>
            <a:r>
              <a:rPr lang="en-US" dirty="0" smtClean="0"/>
              <a:t>crop</a:t>
            </a:r>
            <a:endParaRPr lang="fr-FR" dirty="0"/>
          </a:p>
        </p:txBody>
      </p:sp>
      <p:sp>
        <p:nvSpPr>
          <p:cNvPr id="3" name="Ellipse 2"/>
          <p:cNvSpPr/>
          <p:nvPr/>
        </p:nvSpPr>
        <p:spPr>
          <a:xfrm>
            <a:off x="6228184" y="2348880"/>
            <a:ext cx="2880320"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410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6339"/>
            <a:ext cx="9144000" cy="1077218"/>
          </a:xfrm>
          <a:prstGeom prst="rect">
            <a:avLst/>
          </a:prstGeom>
        </p:spPr>
        <p:txBody>
          <a:bodyPr wrap="square">
            <a:spAutoFit/>
          </a:bodyPr>
          <a:lstStyle/>
          <a:p>
            <a:pPr marL="400050" indent="-400050" algn="ctr">
              <a:buFont typeface="+mj-lt"/>
              <a:buAutoNum type="romanUcPeriod"/>
            </a:pPr>
            <a:r>
              <a:rPr lang="en-US" sz="3200" b="1" dirty="0"/>
              <a:t>Represent farmers’ decision-making and adaptation processes </a:t>
            </a:r>
            <a:endParaRPr lang="fr-FR" sz="3200" dirty="0"/>
          </a:p>
        </p:txBody>
      </p:sp>
    </p:spTree>
    <p:extLst>
      <p:ext uri="{BB962C8B-B14F-4D97-AF65-F5344CB8AC3E}">
        <p14:creationId xmlns:p14="http://schemas.microsoft.com/office/powerpoint/2010/main" val="1530640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0"/>
            <a:ext cx="9144000" cy="754694"/>
          </a:xfrm>
          <a:prstGeom prst="rect">
            <a:avLst/>
          </a:prstGeom>
        </p:spPr>
        <p:txBody>
          <a:bodyPr wrap="square">
            <a:spAutoFit/>
          </a:bodyPr>
          <a:lstStyle/>
          <a:p>
            <a:pPr marL="0" lvl="1" algn="ctr">
              <a:lnSpc>
                <a:spcPct val="150000"/>
              </a:lnSpc>
            </a:pPr>
            <a:r>
              <a:rPr lang="en-US" sz="3200" b="1" dirty="0" smtClean="0">
                <a:solidFill>
                  <a:schemeClr val="accent3"/>
                </a:solidFill>
                <a:effectLst>
                  <a:outerShdw blurRad="38100" dist="38100" dir="2700000" algn="tl">
                    <a:srgbClr val="000000">
                      <a:alpha val="43137"/>
                    </a:srgbClr>
                  </a:outerShdw>
                </a:effectLst>
              </a:rPr>
              <a:t>BERAMBADI – 1</a:t>
            </a:r>
            <a:r>
              <a:rPr lang="en-US" sz="3200" b="1" baseline="30000" dirty="0" smtClean="0">
                <a:solidFill>
                  <a:schemeClr val="accent3"/>
                </a:solidFill>
                <a:effectLst>
                  <a:outerShdw blurRad="38100" dist="38100" dir="2700000" algn="tl">
                    <a:srgbClr val="000000">
                      <a:alpha val="43137"/>
                    </a:srgbClr>
                  </a:outerShdw>
                </a:effectLst>
              </a:rPr>
              <a:t>st</a:t>
            </a:r>
            <a:r>
              <a:rPr lang="en-US" sz="3200" b="1" dirty="0" smtClean="0">
                <a:solidFill>
                  <a:schemeClr val="accent3"/>
                </a:solidFill>
                <a:effectLst>
                  <a:outerShdw blurRad="38100" dist="38100" dir="2700000" algn="tl">
                    <a:srgbClr val="000000">
                      <a:alpha val="43137"/>
                    </a:srgbClr>
                  </a:outerShdw>
                </a:effectLst>
              </a:rPr>
              <a:t> results </a:t>
            </a:r>
            <a:endParaRPr lang="fr-FR" sz="3200" b="1" dirty="0">
              <a:solidFill>
                <a:schemeClr val="accent3"/>
              </a:solidFill>
              <a:effectLst>
                <a:outerShdw blurRad="38100" dist="38100" dir="2700000" algn="tl">
                  <a:srgbClr val="000000">
                    <a:alpha val="43137"/>
                  </a:srgbClr>
                </a:outerShdw>
              </a:effectLst>
            </a:endParaRPr>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4932040" y="836712"/>
            <a:ext cx="4144094" cy="6021288"/>
          </a:xfrm>
          <a:prstGeom prst="rect">
            <a:avLst/>
          </a:prstGeom>
          <a:ln>
            <a:solidFill>
              <a:schemeClr val="tx1"/>
            </a:solidFill>
          </a:ln>
        </p:spPr>
      </p:pic>
      <p:sp>
        <p:nvSpPr>
          <p:cNvPr id="2" name="ZoneTexte 1"/>
          <p:cNvSpPr txBox="1"/>
          <p:nvPr/>
        </p:nvSpPr>
        <p:spPr>
          <a:xfrm>
            <a:off x="107504" y="1052736"/>
            <a:ext cx="4824536" cy="3693319"/>
          </a:xfrm>
          <a:prstGeom prst="rect">
            <a:avLst/>
          </a:prstGeom>
          <a:noFill/>
        </p:spPr>
        <p:txBody>
          <a:bodyPr wrap="square" rtlCol="0">
            <a:spAutoFit/>
          </a:bodyPr>
          <a:lstStyle/>
          <a:p>
            <a:r>
              <a:rPr lang="en-US" u="sng" dirty="0"/>
              <a:t>Technical practice adaptation at the operational </a:t>
            </a:r>
            <a:r>
              <a:rPr lang="en-US" u="sng" dirty="0" smtClean="0"/>
              <a:t>level:</a:t>
            </a:r>
          </a:p>
          <a:p>
            <a:endParaRPr lang="en-US" dirty="0"/>
          </a:p>
          <a:p>
            <a:r>
              <a:rPr lang="en-US" dirty="0" smtClean="0"/>
              <a:t> e.g. 6</a:t>
            </a:r>
            <a:r>
              <a:rPr lang="en-US" baseline="30000" dirty="0" smtClean="0"/>
              <a:t>th</a:t>
            </a:r>
            <a:r>
              <a:rPr lang="en-US" dirty="0" smtClean="0"/>
              <a:t> year (above </a:t>
            </a:r>
            <a:r>
              <a:rPr lang="en-US" dirty="0"/>
              <a:t>average rainfall</a:t>
            </a:r>
            <a:r>
              <a:rPr lang="en-US" dirty="0" smtClean="0"/>
              <a:t>).</a:t>
            </a:r>
          </a:p>
          <a:p>
            <a:r>
              <a:rPr lang="en-US" dirty="0" smtClean="0"/>
              <a:t>Important rainfall </a:t>
            </a:r>
            <a:r>
              <a:rPr lang="en-US" dirty="0"/>
              <a:t>events from sowing to harvest </a:t>
            </a:r>
            <a:endParaRPr lang="en-US" dirty="0" smtClean="0"/>
          </a:p>
          <a:p>
            <a:endParaRPr lang="en-US" dirty="0" smtClean="0"/>
          </a:p>
          <a:p>
            <a:r>
              <a:rPr lang="en-US" dirty="0" smtClean="0"/>
              <a:t>Irrigation rule: </a:t>
            </a:r>
          </a:p>
          <a:p>
            <a:pPr marL="285750" indent="-285750">
              <a:buFont typeface="Arial" panose="020B0604020202020204" pitchFamily="34" charset="0"/>
              <a:buChar char="•"/>
            </a:pPr>
            <a:r>
              <a:rPr lang="en-US" dirty="0" smtClean="0"/>
              <a:t>total </a:t>
            </a:r>
            <a:r>
              <a:rPr lang="en-US" dirty="0"/>
              <a:t>rainfall over the past three </a:t>
            </a:r>
            <a:r>
              <a:rPr lang="en-US" dirty="0" smtClean="0"/>
              <a:t>days &lt; </a:t>
            </a:r>
            <a:r>
              <a:rPr lang="en-US" dirty="0"/>
              <a:t>50 </a:t>
            </a:r>
            <a:r>
              <a:rPr lang="en-US" dirty="0" smtClean="0"/>
              <a:t>mm</a:t>
            </a:r>
          </a:p>
          <a:p>
            <a:pPr marL="285750" indent="-285750">
              <a:buFont typeface="Arial" panose="020B0604020202020204" pitchFamily="34" charset="0"/>
              <a:buChar char="•"/>
            </a:pPr>
            <a:r>
              <a:rPr lang="en-US" dirty="0"/>
              <a:t>expected total rainfall at day of sowing and day after &lt; </a:t>
            </a:r>
            <a:r>
              <a:rPr lang="en-US" dirty="0" smtClean="0"/>
              <a:t>5mm</a:t>
            </a:r>
            <a:endParaRPr lang="fr-FR" dirty="0"/>
          </a:p>
          <a:p>
            <a:endParaRPr lang="en-US" dirty="0"/>
          </a:p>
          <a:p>
            <a:r>
              <a:rPr lang="en-US" dirty="0" smtClean="0"/>
              <a:t>=&gt; decrease number </a:t>
            </a:r>
            <a:r>
              <a:rPr lang="en-US" dirty="0"/>
              <a:t>of irrigations for the </a:t>
            </a:r>
            <a:r>
              <a:rPr lang="en-US" dirty="0" smtClean="0"/>
              <a:t>turmeric</a:t>
            </a:r>
            <a:endParaRPr lang="fr-FR" dirty="0"/>
          </a:p>
        </p:txBody>
      </p:sp>
      <p:sp>
        <p:nvSpPr>
          <p:cNvPr id="3" name="Ellipse 2"/>
          <p:cNvSpPr/>
          <p:nvPr/>
        </p:nvSpPr>
        <p:spPr>
          <a:xfrm>
            <a:off x="6228184" y="3861048"/>
            <a:ext cx="2880320"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204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754694"/>
          </a:xfrm>
          <a:prstGeom prst="rect">
            <a:avLst/>
          </a:prstGeom>
        </p:spPr>
        <p:txBody>
          <a:bodyPr wrap="square">
            <a:spAutoFit/>
          </a:bodyPr>
          <a:lstStyle/>
          <a:p>
            <a:pPr marL="0" lvl="1" algn="ctr">
              <a:lnSpc>
                <a:spcPct val="150000"/>
              </a:lnSpc>
            </a:pPr>
            <a:r>
              <a:rPr lang="en-US" sz="3200" b="1" dirty="0" smtClean="0">
                <a:solidFill>
                  <a:schemeClr val="accent3"/>
                </a:solidFill>
                <a:effectLst>
                  <a:outerShdw blurRad="38100" dist="38100" dir="2700000" algn="tl">
                    <a:srgbClr val="000000">
                      <a:alpha val="43137"/>
                    </a:srgbClr>
                  </a:outerShdw>
                </a:effectLst>
              </a:rPr>
              <a:t>BERAMBADI – 1</a:t>
            </a:r>
            <a:r>
              <a:rPr lang="en-US" sz="3200" b="1" baseline="30000" dirty="0" smtClean="0">
                <a:solidFill>
                  <a:schemeClr val="accent3"/>
                </a:solidFill>
                <a:effectLst>
                  <a:outerShdw blurRad="38100" dist="38100" dir="2700000" algn="tl">
                    <a:srgbClr val="000000">
                      <a:alpha val="43137"/>
                    </a:srgbClr>
                  </a:outerShdw>
                </a:effectLst>
              </a:rPr>
              <a:t>st</a:t>
            </a:r>
            <a:r>
              <a:rPr lang="en-US" sz="3200" b="1" dirty="0" smtClean="0">
                <a:solidFill>
                  <a:schemeClr val="accent3"/>
                </a:solidFill>
                <a:effectLst>
                  <a:outerShdw blurRad="38100" dist="38100" dir="2700000" algn="tl">
                    <a:srgbClr val="000000">
                      <a:alpha val="43137"/>
                    </a:srgbClr>
                  </a:outerShdw>
                </a:effectLst>
              </a:rPr>
              <a:t> results </a:t>
            </a:r>
            <a:endParaRPr lang="fr-FR" sz="3200" b="1" dirty="0">
              <a:solidFill>
                <a:schemeClr val="accent3"/>
              </a:solidFill>
              <a:effectLst>
                <a:outerShdw blurRad="38100" dist="38100" dir="2700000" algn="tl">
                  <a:srgbClr val="000000">
                    <a:alpha val="43137"/>
                  </a:srgbClr>
                </a:outerShdw>
              </a:effectLst>
            </a:endParaRPr>
          </a:p>
        </p:txBody>
      </p:sp>
      <p:pic>
        <p:nvPicPr>
          <p:cNvPr id="3" name="Image 2"/>
          <p:cNvPicPr/>
          <p:nvPr/>
        </p:nvPicPr>
        <p:blipFill>
          <a:blip r:embed="rId2">
            <a:extLst>
              <a:ext uri="{28A0092B-C50C-407E-A947-70E740481C1C}">
                <a14:useLocalDpi xmlns:a14="http://schemas.microsoft.com/office/drawing/2010/main" val="0"/>
              </a:ext>
            </a:extLst>
          </a:blip>
          <a:stretch>
            <a:fillRect/>
          </a:stretch>
        </p:blipFill>
        <p:spPr>
          <a:xfrm>
            <a:off x="3635896" y="2636912"/>
            <a:ext cx="5436096" cy="3187885"/>
          </a:xfrm>
          <a:prstGeom prst="rect">
            <a:avLst/>
          </a:prstGeom>
          <a:ln>
            <a:solidFill>
              <a:schemeClr val="tx1"/>
            </a:solidFill>
          </a:ln>
        </p:spPr>
      </p:pic>
      <p:sp>
        <p:nvSpPr>
          <p:cNvPr id="4" name="Rectangle 3"/>
          <p:cNvSpPr/>
          <p:nvPr/>
        </p:nvSpPr>
        <p:spPr>
          <a:xfrm>
            <a:off x="323528" y="875469"/>
            <a:ext cx="8676456" cy="1754326"/>
          </a:xfrm>
          <a:prstGeom prst="rect">
            <a:avLst/>
          </a:prstGeom>
        </p:spPr>
        <p:txBody>
          <a:bodyPr wrap="square">
            <a:spAutoFit/>
          </a:bodyPr>
          <a:lstStyle/>
          <a:p>
            <a:r>
              <a:rPr lang="en-US" dirty="0"/>
              <a:t>Tactic and operational adaptations </a:t>
            </a:r>
            <a:r>
              <a:rPr lang="en-US" dirty="0" smtClean="0"/>
              <a:t>=&gt; impact </a:t>
            </a:r>
            <a:r>
              <a:rPr lang="en-US" dirty="0"/>
              <a:t>on groundwater level </a:t>
            </a:r>
            <a:r>
              <a:rPr lang="en-US" dirty="0" smtClean="0"/>
              <a:t>and farmer’s </a:t>
            </a:r>
            <a:r>
              <a:rPr lang="en-US" dirty="0"/>
              <a:t>profit </a:t>
            </a:r>
          </a:p>
          <a:p>
            <a:endParaRPr lang="en-US" dirty="0" smtClean="0"/>
          </a:p>
          <a:p>
            <a:pPr marL="285750" indent="-285750">
              <a:buFont typeface="Arial" panose="020B0604020202020204" pitchFamily="34" charset="0"/>
              <a:buChar char="•"/>
            </a:pPr>
            <a:r>
              <a:rPr lang="en-US" dirty="0" smtClean="0"/>
              <a:t>pumping less </a:t>
            </a:r>
            <a:r>
              <a:rPr lang="en-US" dirty="0"/>
              <a:t>intensive and recharge was more important than predicted </a:t>
            </a:r>
            <a:endParaRPr lang="en-US" dirty="0" smtClean="0"/>
          </a:p>
          <a:p>
            <a:pPr marL="285750" indent="-285750">
              <a:buFont typeface="Symbol"/>
              <a:buChar char="Þ"/>
            </a:pPr>
            <a:r>
              <a:rPr lang="en-US" dirty="0" smtClean="0"/>
              <a:t>groundwater </a:t>
            </a:r>
            <a:r>
              <a:rPr lang="en-US" dirty="0"/>
              <a:t>level is not decreasing as much as expected and the </a:t>
            </a:r>
            <a:r>
              <a:rPr lang="en-US" dirty="0" err="1"/>
              <a:t>borewell</a:t>
            </a:r>
            <a:r>
              <a:rPr lang="en-US" dirty="0"/>
              <a:t> is not getting dry after 9 years of the planning horizon. </a:t>
            </a:r>
            <a:endParaRPr lang="en-US" dirty="0" smtClean="0"/>
          </a:p>
          <a:p>
            <a:pPr marL="285750" indent="-285750">
              <a:buFont typeface="Symbol"/>
              <a:buChar char="Þ"/>
            </a:pPr>
            <a:endParaRPr lang="en-US" dirty="0"/>
          </a:p>
        </p:txBody>
      </p:sp>
      <p:sp>
        <p:nvSpPr>
          <p:cNvPr id="5" name="Rectangle 4"/>
          <p:cNvSpPr/>
          <p:nvPr/>
        </p:nvSpPr>
        <p:spPr>
          <a:xfrm>
            <a:off x="323528" y="2132856"/>
            <a:ext cx="3384376" cy="4247317"/>
          </a:xfrm>
          <a:prstGeom prst="rect">
            <a:avLst/>
          </a:prstGeom>
        </p:spPr>
        <p:txBody>
          <a:bodyPr wrap="square">
            <a:spAutoFit/>
          </a:bodyPr>
          <a:lstStyle/>
          <a:p>
            <a:pPr marL="285750" lvl="0" indent="-285750">
              <a:buFont typeface="Symbol"/>
              <a:buChar char="Þ"/>
            </a:pPr>
            <a:endParaRPr lang="en-US" dirty="0" smtClean="0">
              <a:solidFill>
                <a:prstClr val="black"/>
              </a:solidFill>
            </a:endParaRPr>
          </a:p>
          <a:p>
            <a:pPr marL="342900" lvl="0" indent="-342900">
              <a:buFont typeface="Arial" panose="020B0604020202020204" pitchFamily="34" charset="0"/>
              <a:buChar char="•"/>
            </a:pPr>
            <a:r>
              <a:rPr lang="en-US" dirty="0" smtClean="0">
                <a:solidFill>
                  <a:prstClr val="black"/>
                </a:solidFill>
              </a:rPr>
              <a:t>Extreme rainfall </a:t>
            </a:r>
            <a:r>
              <a:rPr lang="en-US" dirty="0">
                <a:solidFill>
                  <a:prstClr val="black"/>
                </a:solidFill>
              </a:rPr>
              <a:t>events </a:t>
            </a:r>
            <a:endParaRPr lang="en-US" dirty="0" smtClean="0">
              <a:solidFill>
                <a:prstClr val="black"/>
              </a:solidFill>
            </a:endParaRPr>
          </a:p>
          <a:p>
            <a:pPr lvl="0"/>
            <a:r>
              <a:rPr lang="en-US" dirty="0" smtClean="0">
                <a:solidFill>
                  <a:prstClr val="black"/>
                </a:solidFill>
              </a:rPr>
              <a:t>=&gt;sowing </a:t>
            </a:r>
            <a:r>
              <a:rPr lang="en-US" dirty="0">
                <a:solidFill>
                  <a:prstClr val="black"/>
                </a:solidFill>
              </a:rPr>
              <a:t>incapacity of the initial crops replace by maize</a:t>
            </a:r>
            <a:endParaRPr lang="en-US" dirty="0" smtClean="0">
              <a:solidFill>
                <a:prstClr val="black"/>
              </a:solidFill>
            </a:endParaRPr>
          </a:p>
          <a:p>
            <a:pPr marL="285750" lvl="0" indent="-285750">
              <a:buFont typeface="Symbol"/>
              <a:buChar char="Þ"/>
            </a:pPr>
            <a:r>
              <a:rPr lang="en-US" dirty="0" smtClean="0">
                <a:solidFill>
                  <a:prstClr val="black"/>
                </a:solidFill>
              </a:rPr>
              <a:t>disastrous </a:t>
            </a:r>
            <a:r>
              <a:rPr lang="en-US" dirty="0">
                <a:solidFill>
                  <a:prstClr val="black"/>
                </a:solidFill>
              </a:rPr>
              <a:t>year </a:t>
            </a:r>
            <a:r>
              <a:rPr lang="en-US" dirty="0" smtClean="0">
                <a:solidFill>
                  <a:prstClr val="black"/>
                </a:solidFill>
              </a:rPr>
              <a:t>(3</a:t>
            </a:r>
            <a:r>
              <a:rPr lang="en-US" baseline="30000" dirty="0" smtClean="0">
                <a:solidFill>
                  <a:prstClr val="black"/>
                </a:solidFill>
              </a:rPr>
              <a:t>rd</a:t>
            </a:r>
            <a:r>
              <a:rPr lang="en-US" dirty="0" smtClean="0">
                <a:solidFill>
                  <a:prstClr val="black"/>
                </a:solidFill>
              </a:rPr>
              <a:t> </a:t>
            </a:r>
            <a:r>
              <a:rPr lang="en-US" dirty="0">
                <a:solidFill>
                  <a:prstClr val="black"/>
                </a:solidFill>
              </a:rPr>
              <a:t>and </a:t>
            </a:r>
            <a:r>
              <a:rPr lang="en-US" dirty="0" smtClean="0">
                <a:solidFill>
                  <a:prstClr val="black"/>
                </a:solidFill>
              </a:rPr>
              <a:t>9</a:t>
            </a:r>
            <a:r>
              <a:rPr lang="en-US" baseline="30000" dirty="0" smtClean="0">
                <a:solidFill>
                  <a:prstClr val="black"/>
                </a:solidFill>
              </a:rPr>
              <a:t>th</a:t>
            </a:r>
            <a:r>
              <a:rPr lang="en-US" dirty="0" smtClean="0">
                <a:solidFill>
                  <a:prstClr val="black"/>
                </a:solidFill>
              </a:rPr>
              <a:t>) </a:t>
            </a:r>
          </a:p>
          <a:p>
            <a:pPr lvl="0"/>
            <a:endParaRPr lang="en-US" dirty="0" smtClean="0">
              <a:solidFill>
                <a:prstClr val="black"/>
              </a:solidFill>
            </a:endParaRPr>
          </a:p>
          <a:p>
            <a:pPr marL="285750" lvl="0" indent="-285750">
              <a:buFont typeface="Arial" panose="020B0604020202020204" pitchFamily="34" charset="0"/>
              <a:buChar char="•"/>
            </a:pPr>
            <a:r>
              <a:rPr lang="en-US" dirty="0" smtClean="0">
                <a:solidFill>
                  <a:prstClr val="black"/>
                </a:solidFill>
              </a:rPr>
              <a:t>rainfall </a:t>
            </a:r>
            <a:r>
              <a:rPr lang="en-US" dirty="0">
                <a:solidFill>
                  <a:prstClr val="black"/>
                </a:solidFill>
              </a:rPr>
              <a:t>events well distributed </a:t>
            </a:r>
            <a:r>
              <a:rPr lang="en-US" dirty="0" smtClean="0">
                <a:solidFill>
                  <a:prstClr val="black"/>
                </a:solidFill>
              </a:rPr>
              <a:t>during </a:t>
            </a:r>
            <a:r>
              <a:rPr lang="en-US" dirty="0">
                <a:solidFill>
                  <a:prstClr val="black"/>
                </a:solidFill>
              </a:rPr>
              <a:t>crop </a:t>
            </a:r>
            <a:r>
              <a:rPr lang="en-US" dirty="0" smtClean="0">
                <a:solidFill>
                  <a:prstClr val="black"/>
                </a:solidFill>
              </a:rPr>
              <a:t>growth</a:t>
            </a:r>
          </a:p>
          <a:p>
            <a:pPr marL="285750" lvl="0" indent="-285750">
              <a:buFont typeface="Symbol"/>
              <a:buChar char="Þ"/>
            </a:pPr>
            <a:r>
              <a:rPr lang="en-US" dirty="0" smtClean="0">
                <a:solidFill>
                  <a:prstClr val="black"/>
                </a:solidFill>
              </a:rPr>
              <a:t>good yields</a:t>
            </a:r>
          </a:p>
          <a:p>
            <a:pPr marL="285750" lvl="0" indent="-285750">
              <a:buFont typeface="Symbol"/>
              <a:buChar char="Þ"/>
            </a:pPr>
            <a:r>
              <a:rPr lang="en-US" dirty="0" smtClean="0">
                <a:solidFill>
                  <a:prstClr val="black"/>
                </a:solidFill>
              </a:rPr>
              <a:t>very </a:t>
            </a:r>
            <a:r>
              <a:rPr lang="en-US" dirty="0">
                <a:solidFill>
                  <a:prstClr val="black"/>
                </a:solidFill>
              </a:rPr>
              <a:t>profitable year </a:t>
            </a:r>
            <a:r>
              <a:rPr lang="en-US" dirty="0" smtClean="0">
                <a:solidFill>
                  <a:prstClr val="black"/>
                </a:solidFill>
              </a:rPr>
              <a:t>(6</a:t>
            </a:r>
            <a:r>
              <a:rPr lang="en-US" baseline="30000" dirty="0" smtClean="0">
                <a:solidFill>
                  <a:prstClr val="black"/>
                </a:solidFill>
              </a:rPr>
              <a:t>th</a:t>
            </a:r>
            <a:r>
              <a:rPr lang="en-US" dirty="0" smtClean="0">
                <a:solidFill>
                  <a:prstClr val="black"/>
                </a:solidFill>
              </a:rPr>
              <a:t> )</a:t>
            </a:r>
          </a:p>
          <a:p>
            <a:pPr marL="285750" lvl="0" indent="-285750">
              <a:buFont typeface="Symbol"/>
              <a:buChar char="Þ"/>
            </a:pPr>
            <a:endParaRPr lang="en-US" dirty="0" smtClean="0">
              <a:solidFill>
                <a:prstClr val="black"/>
              </a:solidFill>
            </a:endParaRPr>
          </a:p>
          <a:p>
            <a:pPr marL="285750" lvl="0" indent="-285750">
              <a:buFont typeface="Arial" panose="020B0604020202020204" pitchFamily="34" charset="0"/>
              <a:buChar char="•"/>
            </a:pPr>
            <a:r>
              <a:rPr lang="en-US" dirty="0">
                <a:solidFill>
                  <a:prstClr val="black"/>
                </a:solidFill>
              </a:rPr>
              <a:t>irrigation capacity </a:t>
            </a:r>
          </a:p>
          <a:p>
            <a:pPr marL="285750" indent="-285750">
              <a:buFont typeface="Symbol"/>
              <a:buChar char="Þ"/>
            </a:pPr>
            <a:r>
              <a:rPr lang="en-US" dirty="0" smtClean="0">
                <a:solidFill>
                  <a:prstClr val="black"/>
                </a:solidFill>
              </a:rPr>
              <a:t>manage  </a:t>
            </a:r>
            <a:r>
              <a:rPr lang="en-US" dirty="0">
                <a:solidFill>
                  <a:prstClr val="black"/>
                </a:solidFill>
              </a:rPr>
              <a:t>dryness of the </a:t>
            </a:r>
            <a:r>
              <a:rPr lang="en-US" dirty="0" smtClean="0">
                <a:solidFill>
                  <a:prstClr val="black"/>
                </a:solidFill>
              </a:rPr>
              <a:t>year</a:t>
            </a:r>
          </a:p>
          <a:p>
            <a:pPr marL="285750" indent="-285750">
              <a:buFont typeface="Symbol"/>
              <a:buChar char="Þ"/>
            </a:pPr>
            <a:r>
              <a:rPr lang="en-US" dirty="0" smtClean="0">
                <a:solidFill>
                  <a:prstClr val="black"/>
                </a:solidFill>
              </a:rPr>
              <a:t>very </a:t>
            </a:r>
            <a:r>
              <a:rPr lang="en-US" dirty="0">
                <a:solidFill>
                  <a:prstClr val="black"/>
                </a:solidFill>
              </a:rPr>
              <a:t>profitable year </a:t>
            </a:r>
            <a:r>
              <a:rPr lang="en-US" dirty="0" smtClean="0">
                <a:solidFill>
                  <a:prstClr val="black"/>
                </a:solidFill>
              </a:rPr>
              <a:t>(10</a:t>
            </a:r>
            <a:r>
              <a:rPr lang="en-US" baseline="30000" dirty="0" smtClean="0">
                <a:solidFill>
                  <a:prstClr val="black"/>
                </a:solidFill>
              </a:rPr>
              <a:t>th</a:t>
            </a:r>
            <a:r>
              <a:rPr lang="en-US" dirty="0" smtClean="0">
                <a:solidFill>
                  <a:prstClr val="black"/>
                </a:solidFill>
              </a:rPr>
              <a:t> </a:t>
            </a:r>
            <a:r>
              <a:rPr lang="en-US" dirty="0">
                <a:solidFill>
                  <a:prstClr val="black"/>
                </a:solidFill>
              </a:rPr>
              <a:t>)</a:t>
            </a:r>
          </a:p>
          <a:p>
            <a:pPr lvl="0"/>
            <a:endParaRPr lang="fr-FR" dirty="0">
              <a:solidFill>
                <a:prstClr val="black"/>
              </a:solidFill>
            </a:endParaRPr>
          </a:p>
        </p:txBody>
      </p:sp>
    </p:spTree>
    <p:extLst>
      <p:ext uri="{BB962C8B-B14F-4D97-AF65-F5344CB8AC3E}">
        <p14:creationId xmlns:p14="http://schemas.microsoft.com/office/powerpoint/2010/main" val="135920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ADAPTIVE PROCESSES IN DECISION MODELS</a:t>
            </a:r>
            <a:endParaRPr lang="fr-FR" sz="3200" b="1" dirty="0">
              <a:solidFill>
                <a:schemeClr val="accent3"/>
              </a:solidFill>
              <a:effectLst>
                <a:outerShdw blurRad="38100" dist="38100" dir="2700000" algn="tl">
                  <a:srgbClr val="000000">
                    <a:alpha val="43137"/>
                  </a:srgbClr>
                </a:outerShdw>
              </a:effectLst>
            </a:endParaRPr>
          </a:p>
        </p:txBody>
      </p:sp>
      <p:sp>
        <p:nvSpPr>
          <p:cNvPr id="4" name="Rectangle 3"/>
          <p:cNvSpPr/>
          <p:nvPr/>
        </p:nvSpPr>
        <p:spPr>
          <a:xfrm>
            <a:off x="467544" y="1052736"/>
            <a:ext cx="8208912" cy="646331"/>
          </a:xfrm>
          <a:prstGeom prst="rect">
            <a:avLst/>
          </a:prstGeom>
          <a:ln>
            <a:solidFill>
              <a:schemeClr val="tx1"/>
            </a:solidFill>
          </a:ln>
        </p:spPr>
        <p:txBody>
          <a:bodyPr wrap="square">
            <a:spAutoFit/>
          </a:bodyPr>
          <a:lstStyle/>
          <a:p>
            <a:r>
              <a:rPr lang="en-US" u="sng" dirty="0" smtClean="0"/>
              <a:t>Goal: </a:t>
            </a:r>
            <a:r>
              <a:rPr lang="en-US" dirty="0" smtClean="0"/>
              <a:t>modeling </a:t>
            </a:r>
            <a:r>
              <a:rPr lang="en-US" dirty="0"/>
              <a:t>farming systems to simulate opportunities for adaptation </a:t>
            </a:r>
            <a:endParaRPr lang="en-US" dirty="0" smtClean="0"/>
          </a:p>
          <a:p>
            <a:r>
              <a:rPr lang="en-US" dirty="0" smtClean="0"/>
              <a:t>=&gt; include </a:t>
            </a:r>
            <a:r>
              <a:rPr lang="en-US" dirty="0"/>
              <a:t>adaptation to </a:t>
            </a:r>
            <a:r>
              <a:rPr lang="en-US" dirty="0" smtClean="0"/>
              <a:t>decision model</a:t>
            </a:r>
            <a:endParaRPr lang="fr-FR" dirty="0"/>
          </a:p>
        </p:txBody>
      </p:sp>
      <p:sp>
        <p:nvSpPr>
          <p:cNvPr id="5" name="Rectangle 4"/>
          <p:cNvSpPr/>
          <p:nvPr/>
        </p:nvSpPr>
        <p:spPr>
          <a:xfrm>
            <a:off x="539552" y="2564904"/>
            <a:ext cx="8136904" cy="2031325"/>
          </a:xfrm>
          <a:prstGeom prst="rect">
            <a:avLst/>
          </a:prstGeom>
        </p:spPr>
        <p:txBody>
          <a:bodyPr wrap="square">
            <a:spAutoFit/>
          </a:bodyPr>
          <a:lstStyle/>
          <a:p>
            <a:pPr marL="342900" indent="-342900">
              <a:buFontTx/>
              <a:buAutoNum type="arabicParenR"/>
            </a:pPr>
            <a:r>
              <a:rPr lang="en-US" dirty="0" smtClean="0"/>
              <a:t>Common ways to </a:t>
            </a:r>
            <a:r>
              <a:rPr lang="en-US" dirty="0"/>
              <a:t>characterize farmers' </a:t>
            </a:r>
            <a:r>
              <a:rPr lang="en-US" dirty="0" smtClean="0"/>
              <a:t>decision-making: adaptability</a:t>
            </a:r>
            <a:r>
              <a:rPr lang="en-US" dirty="0"/>
              <a:t>, flexibility and dynamic </a:t>
            </a:r>
            <a:r>
              <a:rPr lang="en-US" dirty="0" smtClean="0"/>
              <a:t>processes</a:t>
            </a:r>
          </a:p>
          <a:p>
            <a:pPr marL="342900" indent="-342900">
              <a:buFontTx/>
              <a:buAutoNum type="arabicParenR"/>
            </a:pPr>
            <a:r>
              <a:rPr lang="en-US" dirty="0" smtClean="0"/>
              <a:t>Adaptation: reactive or </a:t>
            </a:r>
            <a:r>
              <a:rPr lang="en-US" dirty="0"/>
              <a:t>proactive process depending on farmer flexibility and expectation </a:t>
            </a:r>
            <a:r>
              <a:rPr lang="en-US" dirty="0" smtClean="0"/>
              <a:t>capabilities </a:t>
            </a:r>
          </a:p>
          <a:p>
            <a:pPr marL="342900" indent="-342900">
              <a:buAutoNum type="arabicParenR"/>
            </a:pPr>
            <a:r>
              <a:rPr lang="en-US" dirty="0" smtClean="0"/>
              <a:t>Various </a:t>
            </a:r>
            <a:r>
              <a:rPr lang="en-US" dirty="0"/>
              <a:t>modeling methods are used </a:t>
            </a:r>
            <a:r>
              <a:rPr lang="en-US" dirty="0" smtClean="0"/>
              <a:t>; </a:t>
            </a:r>
            <a:r>
              <a:rPr lang="en-US" dirty="0"/>
              <a:t>some methods can be combined </a:t>
            </a:r>
            <a:endParaRPr lang="en-US" dirty="0" smtClean="0"/>
          </a:p>
          <a:p>
            <a:pPr marL="342900" indent="-342900">
              <a:buAutoNum type="arabicParenR"/>
            </a:pPr>
            <a:r>
              <a:rPr lang="en-US" dirty="0" smtClean="0"/>
              <a:t>Sequential representation: </a:t>
            </a:r>
            <a:r>
              <a:rPr lang="en-US" dirty="0"/>
              <a:t>particularly interesting and appropriate to model the entire decision-making </a:t>
            </a:r>
            <a:r>
              <a:rPr lang="en-US" dirty="0" smtClean="0"/>
              <a:t>processes</a:t>
            </a:r>
          </a:p>
        </p:txBody>
      </p:sp>
      <p:sp>
        <p:nvSpPr>
          <p:cNvPr id="7" name="Rectangle 6"/>
          <p:cNvSpPr/>
          <p:nvPr/>
        </p:nvSpPr>
        <p:spPr>
          <a:xfrm>
            <a:off x="467544" y="1778932"/>
            <a:ext cx="8171631" cy="646331"/>
          </a:xfrm>
          <a:prstGeom prst="rect">
            <a:avLst/>
          </a:prstGeom>
        </p:spPr>
        <p:txBody>
          <a:bodyPr wrap="square">
            <a:spAutoFit/>
          </a:bodyPr>
          <a:lstStyle/>
          <a:p>
            <a:pPr lvl="0"/>
            <a:r>
              <a:rPr lang="en-US" dirty="0" smtClean="0">
                <a:solidFill>
                  <a:prstClr val="black"/>
                </a:solidFill>
              </a:rPr>
              <a:t>Literature review: bio-economic </a:t>
            </a:r>
            <a:r>
              <a:rPr lang="en-US" dirty="0">
                <a:solidFill>
                  <a:prstClr val="black"/>
                </a:solidFill>
              </a:rPr>
              <a:t>and bio-decision </a:t>
            </a:r>
            <a:r>
              <a:rPr lang="en-US" dirty="0" smtClean="0">
                <a:solidFill>
                  <a:prstClr val="black"/>
                </a:solidFill>
              </a:rPr>
              <a:t>approaches (40 </a:t>
            </a:r>
            <a:r>
              <a:rPr lang="en-US" dirty="0">
                <a:solidFill>
                  <a:prstClr val="black"/>
                </a:solidFill>
              </a:rPr>
              <a:t>scientific </a:t>
            </a:r>
            <a:r>
              <a:rPr lang="en-US" dirty="0" smtClean="0">
                <a:solidFill>
                  <a:prstClr val="black"/>
                </a:solidFill>
              </a:rPr>
              <a:t>references)</a:t>
            </a:r>
            <a:endParaRPr lang="fr-FR" dirty="0">
              <a:solidFill>
                <a:prstClr val="black"/>
              </a:solidFill>
            </a:endParaRPr>
          </a:p>
        </p:txBody>
      </p:sp>
      <p:sp>
        <p:nvSpPr>
          <p:cNvPr id="8" name="Rectangle 7"/>
          <p:cNvSpPr/>
          <p:nvPr/>
        </p:nvSpPr>
        <p:spPr>
          <a:xfrm>
            <a:off x="539553" y="4797152"/>
            <a:ext cx="8099622" cy="1200329"/>
          </a:xfrm>
          <a:prstGeom prst="rect">
            <a:avLst/>
          </a:prstGeom>
          <a:ln>
            <a:solidFill>
              <a:schemeClr val="accent2"/>
            </a:solidFill>
          </a:ln>
        </p:spPr>
        <p:txBody>
          <a:bodyPr wrap="square">
            <a:spAutoFit/>
          </a:bodyPr>
          <a:lstStyle/>
          <a:p>
            <a:pPr lvl="0"/>
            <a:r>
              <a:rPr lang="en-US" u="sng" dirty="0" smtClean="0">
                <a:solidFill>
                  <a:prstClr val="black"/>
                </a:solidFill>
              </a:rPr>
              <a:t>Conclusion: </a:t>
            </a:r>
            <a:r>
              <a:rPr lang="en-US" dirty="0" smtClean="0">
                <a:solidFill>
                  <a:prstClr val="black"/>
                </a:solidFill>
              </a:rPr>
              <a:t>combining </a:t>
            </a:r>
            <a:r>
              <a:rPr lang="en-US" dirty="0">
                <a:solidFill>
                  <a:prstClr val="black"/>
                </a:solidFill>
              </a:rPr>
              <a:t>several formalisms within an integrated model in which strategic and tactical adaptations and decisions influence each other is a good starting point for modeling adaptive behavior within farmers’ decision-making </a:t>
            </a:r>
            <a:r>
              <a:rPr lang="en-US" dirty="0" smtClean="0">
                <a:solidFill>
                  <a:prstClr val="black"/>
                </a:solidFill>
              </a:rPr>
              <a:t>processes</a:t>
            </a:r>
            <a:endParaRPr lang="fr-FR" dirty="0">
              <a:solidFill>
                <a:prstClr val="black"/>
              </a:solidFill>
            </a:endParaRPr>
          </a:p>
        </p:txBody>
      </p:sp>
      <p:sp>
        <p:nvSpPr>
          <p:cNvPr id="9" name="Rectangle 8"/>
          <p:cNvSpPr/>
          <p:nvPr/>
        </p:nvSpPr>
        <p:spPr>
          <a:xfrm>
            <a:off x="1244401" y="6279703"/>
            <a:ext cx="7144023" cy="646331"/>
          </a:xfrm>
          <a:prstGeom prst="rect">
            <a:avLst/>
          </a:prstGeom>
        </p:spPr>
        <p:txBody>
          <a:bodyPr wrap="square">
            <a:spAutoFit/>
          </a:bodyPr>
          <a:lstStyle/>
          <a:p>
            <a:r>
              <a:rPr lang="en-US" sz="1200" dirty="0" smtClean="0">
                <a:solidFill>
                  <a:schemeClr val="bg1"/>
                </a:solidFill>
              </a:rPr>
              <a:t>Robert</a:t>
            </a:r>
            <a:r>
              <a:rPr lang="en-US" sz="1200" dirty="0">
                <a:solidFill>
                  <a:schemeClr val="bg1"/>
                </a:solidFill>
              </a:rPr>
              <a:t>, M., Thomas, A., </a:t>
            </a:r>
            <a:r>
              <a:rPr lang="en-US" sz="1200" dirty="0" err="1">
                <a:solidFill>
                  <a:schemeClr val="bg1"/>
                </a:solidFill>
              </a:rPr>
              <a:t>Bergez</a:t>
            </a:r>
            <a:r>
              <a:rPr lang="en-US" sz="1200" dirty="0">
                <a:solidFill>
                  <a:schemeClr val="bg1"/>
                </a:solidFill>
              </a:rPr>
              <a:t>, J.E. (2016) Integrating </a:t>
            </a:r>
            <a:r>
              <a:rPr lang="en-US" sz="1200" dirty="0" err="1">
                <a:solidFill>
                  <a:schemeClr val="bg1"/>
                </a:solidFill>
              </a:rPr>
              <a:t>adaptative</a:t>
            </a:r>
            <a:r>
              <a:rPr lang="en-US" sz="1200" dirty="0">
                <a:solidFill>
                  <a:schemeClr val="bg1"/>
                </a:solidFill>
              </a:rPr>
              <a:t> processes in farming decision-making models – a review, </a:t>
            </a:r>
            <a:r>
              <a:rPr lang="en-US" sz="1200" i="1" dirty="0">
                <a:solidFill>
                  <a:schemeClr val="bg1"/>
                </a:solidFill>
              </a:rPr>
              <a:t>Agronomy for Sustainable Development</a:t>
            </a:r>
            <a:r>
              <a:rPr lang="en-US" sz="1200" dirty="0">
                <a:solidFill>
                  <a:schemeClr val="bg1"/>
                </a:solidFill>
              </a:rPr>
              <a:t>, </a:t>
            </a:r>
            <a:r>
              <a:rPr lang="en-US" sz="1200" dirty="0" err="1">
                <a:solidFill>
                  <a:schemeClr val="bg1"/>
                </a:solidFill>
              </a:rPr>
              <a:t>doi</a:t>
            </a:r>
            <a:r>
              <a:rPr lang="en-US" sz="1200" dirty="0">
                <a:solidFill>
                  <a:schemeClr val="bg1"/>
                </a:solidFill>
              </a:rPr>
              <a:t>: 10.1007/s13593-016-0402-x</a:t>
            </a:r>
            <a:endParaRPr lang="fr-FR" sz="1200" dirty="0">
              <a:solidFill>
                <a:schemeClr val="bg1"/>
              </a:solidFill>
            </a:endParaRPr>
          </a:p>
          <a:p>
            <a:endParaRPr lang="fr-FR" sz="1200" dirty="0">
              <a:solidFill>
                <a:schemeClr val="bg1"/>
              </a:solidFill>
            </a:endParaRPr>
          </a:p>
        </p:txBody>
      </p:sp>
    </p:spTree>
    <p:extLst>
      <p:ext uri="{BB962C8B-B14F-4D97-AF65-F5344CB8AC3E}">
        <p14:creationId xmlns:p14="http://schemas.microsoft.com/office/powerpoint/2010/main" val="3607475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t>Generic sequential decision-making framework:</a:t>
            </a:r>
          </a:p>
          <a:p>
            <a:pPr marL="0" indent="0">
              <a:buFont typeface="Arial" pitchFamily="34" charset="0"/>
              <a:buNone/>
            </a:pPr>
            <a:r>
              <a:rPr lang="en-US" sz="1400" i="1" dirty="0" smtClean="0"/>
              <a:t>(Le Gal et al. 2011; </a:t>
            </a:r>
            <a:r>
              <a:rPr lang="en-US" sz="1400" i="1" dirty="0" err="1" smtClean="0"/>
              <a:t>Risbey</a:t>
            </a:r>
            <a:r>
              <a:rPr lang="en-US" sz="1400" i="1" dirty="0" smtClean="0"/>
              <a:t> et al. 1999) </a:t>
            </a:r>
            <a:endParaRPr lang="fr-FR" sz="1400" i="1" dirty="0" smtClean="0"/>
          </a:p>
          <a:p>
            <a:pPr marL="0" indent="0">
              <a:buFont typeface="Arial" pitchFamily="34" charset="0"/>
              <a:buNone/>
            </a:pPr>
            <a:endParaRPr lang="fr-FR" sz="1800" dirty="0" smtClean="0"/>
          </a:p>
          <a:p>
            <a:pPr marL="0" indent="0">
              <a:buFont typeface="Arial" pitchFamily="34" charset="0"/>
              <a:buNone/>
            </a:pPr>
            <a:r>
              <a:rPr lang="fr-FR" sz="1800" dirty="0" smtClean="0"/>
              <a:t>1) STRATEGIC </a:t>
            </a:r>
            <a:r>
              <a:rPr lang="fr-FR" sz="1800" dirty="0" err="1" smtClean="0"/>
              <a:t>decision</a:t>
            </a:r>
            <a:r>
              <a:rPr lang="fr-FR" sz="1800" dirty="0" smtClean="0"/>
              <a:t> stage: </a:t>
            </a:r>
            <a:r>
              <a:rPr lang="fr-FR" sz="1800" dirty="0" err="1" smtClean="0"/>
              <a:t>yearly</a:t>
            </a:r>
            <a:r>
              <a:rPr lang="fr-FR" sz="1800" dirty="0" smtClean="0"/>
              <a:t> / </a:t>
            </a:r>
            <a:r>
              <a:rPr lang="fr-FR" sz="1800" dirty="0" err="1" smtClean="0"/>
              <a:t>farm</a:t>
            </a:r>
            <a:r>
              <a:rPr lang="fr-FR" sz="1800" dirty="0" smtClean="0"/>
              <a:t> / LT </a:t>
            </a:r>
            <a:r>
              <a:rPr lang="fr-FR" sz="1800" dirty="0" err="1" smtClean="0"/>
              <a:t>effect</a:t>
            </a:r>
            <a:endParaRPr lang="fr-FR" sz="1800" dirty="0" smtClean="0"/>
          </a:p>
          <a:p>
            <a:pPr marL="400050" lvl="1" indent="0">
              <a:buFont typeface="Arial" pitchFamily="34" charset="0"/>
              <a:buNone/>
            </a:pPr>
            <a:r>
              <a:rPr lang="en-US" altLang="fr-FR" sz="1400" i="1" u="sng" dirty="0" smtClean="0">
                <a:ea typeface="Times New Roman" pitchFamily="18" charset="0"/>
                <a:cs typeface="Arial" pitchFamily="34" charset="0"/>
              </a:rPr>
              <a:t>Decision</a:t>
            </a:r>
            <a:r>
              <a:rPr lang="en-US" altLang="fr-FR" sz="1400" i="1" dirty="0" smtClean="0">
                <a:ea typeface="Times New Roman" pitchFamily="18" charset="0"/>
                <a:cs typeface="Arial" pitchFamily="34" charset="0"/>
              </a:rPr>
              <a:t>: investment in irrigation system </a:t>
            </a:r>
          </a:p>
          <a:p>
            <a:pPr marL="400050" lvl="1" indent="0">
              <a:buFont typeface="Arial" pitchFamily="34" charset="0"/>
              <a:buNone/>
            </a:pPr>
            <a:r>
              <a:rPr lang="en-US" altLang="fr-FR" sz="1400" i="1" u="sng" dirty="0" smtClean="0">
                <a:solidFill>
                  <a:srgbClr val="663300"/>
                </a:solidFill>
                <a:ea typeface="Times New Roman" pitchFamily="18" charset="0"/>
                <a:cs typeface="Arial" pitchFamily="34" charset="0"/>
              </a:rPr>
              <a:t>Adaptation</a:t>
            </a:r>
            <a:r>
              <a:rPr lang="en-US" altLang="fr-FR" sz="1400" i="1" dirty="0" smtClean="0">
                <a:solidFill>
                  <a:srgbClr val="663300"/>
                </a:solidFill>
                <a:ea typeface="Times New Roman" pitchFamily="18" charset="0"/>
                <a:cs typeface="Arial" pitchFamily="34" charset="0"/>
              </a:rPr>
              <a:t>: yearly reviews investment in irrigation equipment</a:t>
            </a:r>
          </a:p>
          <a:p>
            <a:pPr marL="0" indent="0">
              <a:buFont typeface="Arial" pitchFamily="34" charset="0"/>
              <a:buNone/>
            </a:pPr>
            <a:endParaRPr lang="en-US" altLang="fr-FR" sz="1400" i="1" dirty="0" smtClean="0">
              <a:ea typeface="Times New Roman" pitchFamily="18" charset="0"/>
              <a:cs typeface="Arial" pitchFamily="34" charset="0"/>
            </a:endParaRPr>
          </a:p>
          <a:p>
            <a:pPr marL="0" indent="0">
              <a:buFont typeface="Arial" pitchFamily="34" charset="0"/>
              <a:buNone/>
            </a:pPr>
            <a:r>
              <a:rPr lang="fr-FR" sz="1800" dirty="0" smtClean="0"/>
              <a:t>2) TACTIC </a:t>
            </a:r>
            <a:r>
              <a:rPr lang="fr-FR" sz="1800" dirty="0" err="1" smtClean="0"/>
              <a:t>decision</a:t>
            </a:r>
            <a:r>
              <a:rPr lang="fr-FR" sz="1800" dirty="0" smtClean="0"/>
              <a:t> stage : </a:t>
            </a:r>
            <a:r>
              <a:rPr lang="fr-FR" sz="1800" dirty="0" err="1" smtClean="0"/>
              <a:t>seasonally</a:t>
            </a:r>
            <a:r>
              <a:rPr lang="fr-FR" sz="1800" dirty="0" smtClean="0"/>
              <a:t> / </a:t>
            </a:r>
            <a:r>
              <a:rPr lang="fr-FR" sz="1800" dirty="0" err="1" smtClean="0"/>
              <a:t>farm</a:t>
            </a:r>
            <a:r>
              <a:rPr lang="fr-FR" sz="1800" dirty="0" smtClean="0"/>
              <a:t> / MT </a:t>
            </a:r>
            <a:r>
              <a:rPr lang="fr-FR" sz="1800" dirty="0" err="1" smtClean="0"/>
              <a:t>effect</a:t>
            </a:r>
            <a:endParaRPr lang="fr-FR" sz="1800" dirty="0" smtClean="0"/>
          </a:p>
          <a:p>
            <a:pPr marL="400050" lvl="1" indent="0">
              <a:buFont typeface="Arial" pitchFamily="34" charset="0"/>
              <a:buNone/>
            </a:pPr>
            <a:r>
              <a:rPr lang="en-US" altLang="fr-FR" sz="1400" i="1" u="sng" dirty="0" smtClean="0">
                <a:ea typeface="Times New Roman" pitchFamily="18" charset="0"/>
                <a:cs typeface="Arial" pitchFamily="34" charset="0"/>
              </a:rPr>
              <a:t>Decision</a:t>
            </a:r>
            <a:r>
              <a:rPr lang="en-US" altLang="fr-FR" sz="1400" i="1" dirty="0" smtClean="0">
                <a:ea typeface="Times New Roman" pitchFamily="18" charset="0"/>
                <a:cs typeface="Arial" pitchFamily="34" charset="0"/>
              </a:rPr>
              <a:t>: select crops and allocation</a:t>
            </a:r>
          </a:p>
          <a:p>
            <a:pPr marL="400050" lvl="1" indent="0">
              <a:buFont typeface="Arial" pitchFamily="34" charset="0"/>
              <a:buNone/>
            </a:pPr>
            <a:r>
              <a:rPr lang="fr-FR" sz="1400" i="1" u="sng" dirty="0" smtClean="0">
                <a:solidFill>
                  <a:srgbClr val="663300"/>
                </a:solidFill>
              </a:rPr>
              <a:t>Adaptation</a:t>
            </a:r>
            <a:r>
              <a:rPr lang="fr-FR" sz="1400" i="1" dirty="0" smtClean="0">
                <a:solidFill>
                  <a:srgbClr val="663300"/>
                </a:solidFill>
              </a:rPr>
              <a:t>: </a:t>
            </a:r>
            <a:r>
              <a:rPr lang="en-US" sz="1400" i="1" dirty="0" smtClean="0">
                <a:solidFill>
                  <a:srgbClr val="663300"/>
                </a:solidFill>
                <a:cs typeface="Arial" pitchFamily="34" charset="0"/>
              </a:rPr>
              <a:t>update cropping system</a:t>
            </a:r>
            <a:endParaRPr lang="en-US" altLang="fr-FR" sz="1400" i="1" dirty="0" smtClean="0">
              <a:solidFill>
                <a:srgbClr val="663300"/>
              </a:solidFill>
              <a:ea typeface="Times New Roman" pitchFamily="18" charset="0"/>
              <a:cs typeface="Arial" pitchFamily="34" charset="0"/>
            </a:endParaRPr>
          </a:p>
          <a:p>
            <a:pPr marL="0" indent="0">
              <a:buFont typeface="Arial" pitchFamily="34" charset="0"/>
              <a:buNone/>
            </a:pPr>
            <a:endParaRPr lang="fr-FR" sz="1800" dirty="0" smtClean="0"/>
          </a:p>
          <a:p>
            <a:pPr marL="0" indent="0">
              <a:buFont typeface="Arial" pitchFamily="34" charset="0"/>
              <a:buNone/>
            </a:pPr>
            <a:r>
              <a:rPr lang="fr-FR" sz="1800" dirty="0" smtClean="0"/>
              <a:t>3) OPERATIONAL </a:t>
            </a:r>
            <a:r>
              <a:rPr lang="fr-FR" sz="1800" dirty="0" err="1" smtClean="0"/>
              <a:t>decision</a:t>
            </a:r>
            <a:r>
              <a:rPr lang="fr-FR" sz="1800" dirty="0" smtClean="0"/>
              <a:t> stage : </a:t>
            </a:r>
            <a:r>
              <a:rPr lang="fr-FR" sz="1800" dirty="0" err="1" smtClean="0"/>
              <a:t>daily</a:t>
            </a:r>
            <a:r>
              <a:rPr lang="fr-FR" sz="1800" dirty="0" smtClean="0"/>
              <a:t> / plot / ST </a:t>
            </a:r>
            <a:r>
              <a:rPr lang="fr-FR" sz="1800" dirty="0" err="1" smtClean="0"/>
              <a:t>effect</a:t>
            </a:r>
            <a:endParaRPr lang="fr-FR" sz="1800" dirty="0" smtClean="0"/>
          </a:p>
          <a:p>
            <a:pPr marL="400050" lvl="1" indent="0">
              <a:buFont typeface="Arial" pitchFamily="34" charset="0"/>
              <a:buNone/>
            </a:pPr>
            <a:r>
              <a:rPr lang="en-US" altLang="fr-FR" sz="1400" i="1" u="sng" dirty="0" smtClean="0">
                <a:ea typeface="Times New Roman" pitchFamily="18" charset="0"/>
                <a:cs typeface="Arial" pitchFamily="34" charset="0"/>
              </a:rPr>
              <a:t>Decision</a:t>
            </a:r>
            <a:r>
              <a:rPr lang="en-US" altLang="fr-FR" sz="1400" i="1" dirty="0" smtClean="0">
                <a:ea typeface="Times New Roman" pitchFamily="18" charset="0"/>
                <a:cs typeface="Arial" pitchFamily="34" charset="0"/>
              </a:rPr>
              <a:t>:</a:t>
            </a:r>
            <a:r>
              <a:rPr lang="fr-FR" sz="1400" i="1" dirty="0" smtClean="0"/>
              <a:t> </a:t>
            </a:r>
            <a:r>
              <a:rPr lang="fr-FR" sz="1400" i="1" dirty="0" err="1" smtClean="0"/>
              <a:t>crop</a:t>
            </a:r>
            <a:r>
              <a:rPr lang="fr-FR" sz="1400" i="1" dirty="0" smtClean="0"/>
              <a:t> </a:t>
            </a:r>
            <a:r>
              <a:rPr lang="fr-FR" sz="1400" i="1" dirty="0" err="1" smtClean="0"/>
              <a:t>operations</a:t>
            </a:r>
            <a:endParaRPr lang="fr-FR" sz="1400" i="1" dirty="0" smtClean="0"/>
          </a:p>
          <a:p>
            <a:pPr marL="400050" lvl="1" indent="0">
              <a:buFont typeface="Arial" pitchFamily="34" charset="0"/>
              <a:buNone/>
            </a:pPr>
            <a:r>
              <a:rPr lang="fr-FR" sz="1400" i="1" u="sng" dirty="0" smtClean="0">
                <a:solidFill>
                  <a:srgbClr val="663300"/>
                </a:solidFill>
              </a:rPr>
              <a:t>Adaptation</a:t>
            </a:r>
            <a:r>
              <a:rPr lang="fr-FR" sz="1400" i="1" dirty="0" smtClean="0">
                <a:solidFill>
                  <a:srgbClr val="663300"/>
                </a:solidFill>
              </a:rPr>
              <a:t>: new plan if </a:t>
            </a:r>
            <a:r>
              <a:rPr lang="fr-FR" sz="1400" i="1" dirty="0" err="1" smtClean="0">
                <a:solidFill>
                  <a:srgbClr val="663300"/>
                </a:solidFill>
              </a:rPr>
              <a:t>can’t</a:t>
            </a:r>
            <a:r>
              <a:rPr lang="fr-FR" sz="1400" i="1" dirty="0" smtClean="0">
                <a:solidFill>
                  <a:srgbClr val="663300"/>
                </a:solidFill>
              </a:rPr>
              <a:t> </a:t>
            </a:r>
            <a:r>
              <a:rPr lang="fr-FR" sz="1400" i="1" dirty="0" err="1" smtClean="0">
                <a:solidFill>
                  <a:srgbClr val="663300"/>
                </a:solidFill>
              </a:rPr>
              <a:t>sow</a:t>
            </a:r>
            <a:r>
              <a:rPr lang="fr-FR" sz="1400" i="1" dirty="0" smtClean="0">
                <a:solidFill>
                  <a:srgbClr val="663300"/>
                </a:solidFill>
              </a:rPr>
              <a:t> or </a:t>
            </a:r>
            <a:r>
              <a:rPr lang="fr-FR" sz="1400" i="1" dirty="0" err="1" smtClean="0">
                <a:solidFill>
                  <a:srgbClr val="663300"/>
                </a:solidFill>
              </a:rPr>
              <a:t>bad</a:t>
            </a:r>
            <a:r>
              <a:rPr lang="fr-FR" sz="1400" i="1" dirty="0" smtClean="0">
                <a:solidFill>
                  <a:srgbClr val="663300"/>
                </a:solidFill>
              </a:rPr>
              <a:t> germination</a:t>
            </a: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The 3D model: three levels of decision</a:t>
            </a:r>
            <a:endParaRPr lang="fr-FR" sz="3200" b="1" dirty="0">
              <a:solidFill>
                <a:schemeClr val="accent3"/>
              </a:solidFill>
              <a:effectLst>
                <a:outerShdw blurRad="38100" dist="38100" dir="2700000" algn="tl">
                  <a:srgbClr val="000000">
                    <a:alpha val="43137"/>
                  </a:srgbClr>
                </a:outerShdw>
              </a:effectLst>
            </a:endParaRPr>
          </a:p>
        </p:txBody>
      </p:sp>
      <p:sp>
        <p:nvSpPr>
          <p:cNvPr id="4" name="Rectangle 3"/>
          <p:cNvSpPr/>
          <p:nvPr/>
        </p:nvSpPr>
        <p:spPr>
          <a:xfrm>
            <a:off x="1376772" y="6239053"/>
            <a:ext cx="6795628"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Raynal</a:t>
            </a:r>
            <a:r>
              <a:rPr lang="en-US" sz="1200" dirty="0">
                <a:solidFill>
                  <a:schemeClr val="bg1"/>
                </a:solidFill>
              </a:rPr>
              <a:t>, H., &amp; </a:t>
            </a:r>
            <a:r>
              <a:rPr lang="en-US" sz="1200" dirty="0" err="1">
                <a:solidFill>
                  <a:schemeClr val="bg1"/>
                </a:solidFill>
              </a:rPr>
              <a:t>Bergez</a:t>
            </a:r>
            <a:r>
              <a:rPr lang="en-US" sz="1200" dirty="0">
                <a:solidFill>
                  <a:schemeClr val="bg1"/>
                </a:solidFill>
              </a:rPr>
              <a:t>, J. E. (2016). Adaptive and dynamic decision-making processes: A conceptual model of production systems on Indian farms. </a:t>
            </a:r>
            <a:r>
              <a:rPr lang="en-US" sz="1200" i="1" dirty="0">
                <a:solidFill>
                  <a:schemeClr val="bg1"/>
                </a:solidFill>
              </a:rPr>
              <a:t>Agricultural Systems</a:t>
            </a:r>
            <a:r>
              <a:rPr lang="en-US" sz="1200" dirty="0">
                <a:solidFill>
                  <a:schemeClr val="bg1"/>
                </a:solidFill>
              </a:rPr>
              <a:t>, </a:t>
            </a:r>
            <a:r>
              <a:rPr lang="en-US" sz="1200" dirty="0" err="1">
                <a:solidFill>
                  <a:schemeClr val="bg1"/>
                </a:solidFill>
              </a:rPr>
              <a:t>doi</a:t>
            </a:r>
            <a:r>
              <a:rPr lang="en-US" sz="1200" dirty="0">
                <a:solidFill>
                  <a:schemeClr val="bg1"/>
                </a:solidFill>
              </a:rPr>
              <a:t> </a:t>
            </a:r>
            <a:r>
              <a:rPr lang="en-US" sz="1200" dirty="0" smtClean="0">
                <a:solidFill>
                  <a:schemeClr val="bg1"/>
                </a:solidFill>
              </a:rPr>
              <a:t>: 10,1016/j.agsy.2016.08.001</a:t>
            </a:r>
            <a:endParaRPr lang="fr-FR" sz="1200" dirty="0">
              <a:solidFill>
                <a:schemeClr val="bg1"/>
              </a:solidFill>
            </a:endParaRPr>
          </a:p>
        </p:txBody>
      </p:sp>
      <p:sp>
        <p:nvSpPr>
          <p:cNvPr id="5" name="Accolade fermante 4"/>
          <p:cNvSpPr/>
          <p:nvPr/>
        </p:nvSpPr>
        <p:spPr>
          <a:xfrm>
            <a:off x="5940152" y="2060848"/>
            <a:ext cx="360040" cy="20162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6454452" y="2745794"/>
            <a:ext cx="1728192" cy="646331"/>
          </a:xfrm>
          <a:prstGeom prst="rect">
            <a:avLst/>
          </a:prstGeom>
          <a:noFill/>
        </p:spPr>
        <p:txBody>
          <a:bodyPr wrap="square" rtlCol="0">
            <a:spAutoFit/>
          </a:bodyPr>
          <a:lstStyle/>
          <a:p>
            <a:r>
              <a:rPr lang="fr-FR" dirty="0" err="1" smtClean="0"/>
              <a:t>Economic</a:t>
            </a:r>
            <a:r>
              <a:rPr lang="fr-FR" dirty="0" smtClean="0"/>
              <a:t> Model</a:t>
            </a:r>
            <a:endParaRPr lang="fr-FR" dirty="0"/>
          </a:p>
        </p:txBody>
      </p:sp>
      <p:sp>
        <p:nvSpPr>
          <p:cNvPr id="7" name="Accolade fermante 6"/>
          <p:cNvSpPr/>
          <p:nvPr/>
        </p:nvSpPr>
        <p:spPr>
          <a:xfrm>
            <a:off x="5929908" y="4293096"/>
            <a:ext cx="370284" cy="10801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6444208" y="4509120"/>
            <a:ext cx="1728192" cy="646331"/>
          </a:xfrm>
          <a:prstGeom prst="rect">
            <a:avLst/>
          </a:prstGeom>
          <a:noFill/>
        </p:spPr>
        <p:txBody>
          <a:bodyPr wrap="square" rtlCol="0">
            <a:spAutoFit/>
          </a:bodyPr>
          <a:lstStyle/>
          <a:p>
            <a:r>
              <a:rPr lang="fr-FR" dirty="0" smtClean="0"/>
              <a:t>Management Model</a:t>
            </a:r>
            <a:endParaRPr lang="fr-FR" dirty="0"/>
          </a:p>
        </p:txBody>
      </p:sp>
    </p:spTree>
    <p:extLst>
      <p:ext uri="{BB962C8B-B14F-4D97-AF65-F5344CB8AC3E}">
        <p14:creationId xmlns:p14="http://schemas.microsoft.com/office/powerpoint/2010/main" val="100084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830997"/>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The 3D </a:t>
            </a:r>
            <a:r>
              <a:rPr lang="en-US" sz="3200" b="1" dirty="0" smtClean="0">
                <a:solidFill>
                  <a:schemeClr val="accent3"/>
                </a:solidFill>
                <a:effectLst>
                  <a:outerShdw blurRad="38100" dist="38100" dir="2700000" algn="tl">
                    <a:srgbClr val="000000">
                      <a:alpha val="43137"/>
                    </a:srgbClr>
                  </a:outerShdw>
                </a:effectLst>
              </a:rPr>
              <a:t>model - Strategic decision</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13039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000" u="sng" dirty="0" smtClean="0"/>
              <a:t>Framework: </a:t>
            </a:r>
            <a:r>
              <a:rPr lang="en-US" sz="2000" dirty="0" smtClean="0"/>
              <a:t>bio-economic </a:t>
            </a:r>
            <a:r>
              <a:rPr lang="en-US" sz="2000" dirty="0"/>
              <a:t>model </a:t>
            </a:r>
            <a:r>
              <a:rPr lang="en-US" sz="2000" dirty="0" smtClean="0"/>
              <a:t>with season-specific </a:t>
            </a:r>
            <a:r>
              <a:rPr lang="en-US" sz="2000" dirty="0"/>
              <a:t>crop choice and </a:t>
            </a:r>
            <a:r>
              <a:rPr lang="en-US" sz="2000" dirty="0" smtClean="0"/>
              <a:t> </a:t>
            </a:r>
            <a:r>
              <a:rPr lang="en-US" sz="2000" dirty="0"/>
              <a:t>yearly investment decision in irrigation </a:t>
            </a:r>
            <a:r>
              <a:rPr lang="en-US" sz="2000" dirty="0" smtClean="0"/>
              <a:t>facilities </a:t>
            </a:r>
            <a:endParaRPr lang="fr-FR" sz="2000" dirty="0"/>
          </a:p>
          <a:p>
            <a:pPr marL="0" indent="0">
              <a:buNone/>
            </a:pPr>
            <a:endParaRPr lang="fr-FR" sz="2000" dirty="0" smtClean="0"/>
          </a:p>
          <a:p>
            <a:pPr marL="0" indent="0">
              <a:buNone/>
            </a:pPr>
            <a:r>
              <a:rPr lang="en-US" sz="2000" u="sng" dirty="0" smtClean="0"/>
              <a:t>Stages </a:t>
            </a:r>
            <a:r>
              <a:rPr lang="en-US" sz="2000" u="sng" dirty="0"/>
              <a:t>of the farmer decision-making </a:t>
            </a:r>
            <a:r>
              <a:rPr lang="en-US" sz="2000" u="sng" dirty="0" smtClean="0"/>
              <a:t>process:</a:t>
            </a:r>
            <a:endParaRPr lang="fr-FR" sz="2000" u="sng" dirty="0"/>
          </a:p>
        </p:txBody>
      </p:sp>
      <p:sp>
        <p:nvSpPr>
          <p:cNvPr id="6" name="Rectangle 5"/>
          <p:cNvSpPr/>
          <p:nvPr/>
        </p:nvSpPr>
        <p:spPr>
          <a:xfrm>
            <a:off x="323529" y="2852936"/>
            <a:ext cx="1684064" cy="461665"/>
          </a:xfrm>
          <a:prstGeom prst="rect">
            <a:avLst/>
          </a:prstGeom>
          <a:ln>
            <a:solidFill>
              <a:srgbClr val="FF0000"/>
            </a:solidFill>
          </a:ln>
        </p:spPr>
        <p:txBody>
          <a:bodyPr wrap="square">
            <a:spAutoFit/>
          </a:bodyPr>
          <a:lstStyle/>
          <a:p>
            <a:pPr algn="ctr"/>
            <a:r>
              <a:rPr lang="en-US" sz="1200" i="1" dirty="0">
                <a:solidFill>
                  <a:prstClr val="black"/>
                </a:solidFill>
              </a:rPr>
              <a:t>Beginning of the planning </a:t>
            </a:r>
            <a:r>
              <a:rPr lang="en-US" sz="1200" i="1" dirty="0" smtClean="0">
                <a:solidFill>
                  <a:prstClr val="black"/>
                </a:solidFill>
              </a:rPr>
              <a:t>horizon </a:t>
            </a:r>
            <a:endParaRPr lang="fr-FR" sz="1100" i="1" dirty="0"/>
          </a:p>
        </p:txBody>
      </p:sp>
      <p:sp>
        <p:nvSpPr>
          <p:cNvPr id="7" name="Rectangle 6"/>
          <p:cNvSpPr/>
          <p:nvPr/>
        </p:nvSpPr>
        <p:spPr>
          <a:xfrm>
            <a:off x="323528" y="3666510"/>
            <a:ext cx="1684065" cy="276999"/>
          </a:xfrm>
          <a:prstGeom prst="rect">
            <a:avLst/>
          </a:prstGeom>
          <a:ln>
            <a:solidFill>
              <a:srgbClr val="FF0000"/>
            </a:solidFill>
          </a:ln>
        </p:spPr>
        <p:txBody>
          <a:bodyPr wrap="square">
            <a:spAutoFit/>
          </a:bodyPr>
          <a:lstStyle/>
          <a:p>
            <a:pPr algn="ctr"/>
            <a:r>
              <a:rPr lang="en-US" sz="1200" i="1" dirty="0">
                <a:solidFill>
                  <a:prstClr val="black"/>
                </a:solidFill>
              </a:rPr>
              <a:t>Beginning of the year</a:t>
            </a:r>
            <a:endParaRPr lang="fr-FR" sz="1200" i="1" dirty="0">
              <a:solidFill>
                <a:prstClr val="black"/>
              </a:solidFill>
            </a:endParaRPr>
          </a:p>
        </p:txBody>
      </p:sp>
      <p:sp>
        <p:nvSpPr>
          <p:cNvPr id="8" name="Rectangle 7"/>
          <p:cNvSpPr/>
          <p:nvPr/>
        </p:nvSpPr>
        <p:spPr>
          <a:xfrm>
            <a:off x="323528" y="4149080"/>
            <a:ext cx="1665314" cy="461665"/>
          </a:xfrm>
          <a:prstGeom prst="rect">
            <a:avLst/>
          </a:prstGeom>
          <a:ln>
            <a:solidFill>
              <a:srgbClr val="FF0000"/>
            </a:solidFill>
          </a:ln>
        </p:spPr>
        <p:txBody>
          <a:bodyPr wrap="square">
            <a:spAutoFit/>
          </a:bodyPr>
          <a:lstStyle/>
          <a:p>
            <a:pPr algn="ctr"/>
            <a:r>
              <a:rPr lang="en-US" sz="1200" i="1" dirty="0">
                <a:solidFill>
                  <a:prstClr val="black"/>
                </a:solidFill>
              </a:rPr>
              <a:t>At the beginning of each growing </a:t>
            </a:r>
            <a:r>
              <a:rPr lang="en-US" sz="1200" i="1" dirty="0" smtClean="0">
                <a:solidFill>
                  <a:prstClr val="black"/>
                </a:solidFill>
              </a:rPr>
              <a:t>season </a:t>
            </a:r>
            <a:endParaRPr lang="fr-FR" sz="1200" i="1" dirty="0">
              <a:solidFill>
                <a:prstClr val="black"/>
              </a:solidFill>
            </a:endParaRPr>
          </a:p>
        </p:txBody>
      </p:sp>
      <p:sp>
        <p:nvSpPr>
          <p:cNvPr id="9" name="Rectangle 8"/>
          <p:cNvSpPr/>
          <p:nvPr/>
        </p:nvSpPr>
        <p:spPr>
          <a:xfrm>
            <a:off x="323528" y="4788441"/>
            <a:ext cx="1656186" cy="461665"/>
          </a:xfrm>
          <a:prstGeom prst="rect">
            <a:avLst/>
          </a:prstGeom>
          <a:ln>
            <a:solidFill>
              <a:srgbClr val="FF0000"/>
            </a:solidFill>
          </a:ln>
        </p:spPr>
        <p:txBody>
          <a:bodyPr wrap="square">
            <a:spAutoFit/>
          </a:bodyPr>
          <a:lstStyle/>
          <a:p>
            <a:pPr algn="ctr"/>
            <a:r>
              <a:rPr lang="en-US" sz="1200" i="1" dirty="0">
                <a:solidFill>
                  <a:prstClr val="black"/>
                </a:solidFill>
              </a:rPr>
              <a:t>For each growing </a:t>
            </a:r>
            <a:r>
              <a:rPr lang="en-US" sz="1200" i="1" dirty="0" smtClean="0">
                <a:solidFill>
                  <a:prstClr val="black"/>
                </a:solidFill>
              </a:rPr>
              <a:t>season </a:t>
            </a:r>
            <a:endParaRPr lang="fr-FR" sz="1200" i="1" dirty="0">
              <a:solidFill>
                <a:prstClr val="black"/>
              </a:solidFill>
            </a:endParaRPr>
          </a:p>
        </p:txBody>
      </p:sp>
      <p:sp>
        <p:nvSpPr>
          <p:cNvPr id="10" name="Rectangle 9"/>
          <p:cNvSpPr/>
          <p:nvPr/>
        </p:nvSpPr>
        <p:spPr>
          <a:xfrm>
            <a:off x="323528" y="5436513"/>
            <a:ext cx="1656185" cy="461665"/>
          </a:xfrm>
          <a:prstGeom prst="rect">
            <a:avLst/>
          </a:prstGeom>
          <a:ln>
            <a:solidFill>
              <a:srgbClr val="FF0000"/>
            </a:solidFill>
          </a:ln>
        </p:spPr>
        <p:txBody>
          <a:bodyPr wrap="square">
            <a:spAutoFit/>
          </a:bodyPr>
          <a:lstStyle/>
          <a:p>
            <a:pPr algn="ctr"/>
            <a:r>
              <a:rPr lang="en-US" sz="1200" i="1" dirty="0">
                <a:solidFill>
                  <a:prstClr val="black"/>
                </a:solidFill>
              </a:rPr>
              <a:t>For each growing </a:t>
            </a:r>
            <a:r>
              <a:rPr lang="en-US" sz="1200" i="1" dirty="0" smtClean="0">
                <a:solidFill>
                  <a:prstClr val="black"/>
                </a:solidFill>
              </a:rPr>
              <a:t>season </a:t>
            </a:r>
            <a:endParaRPr lang="fr-FR" sz="1200" i="1" dirty="0">
              <a:solidFill>
                <a:prstClr val="black"/>
              </a:solidFill>
            </a:endParaRPr>
          </a:p>
        </p:txBody>
      </p:sp>
      <p:sp>
        <p:nvSpPr>
          <p:cNvPr id="11" name="Rectangle 10"/>
          <p:cNvSpPr/>
          <p:nvPr/>
        </p:nvSpPr>
        <p:spPr>
          <a:xfrm>
            <a:off x="2123728" y="2730400"/>
            <a:ext cx="6994029" cy="3477875"/>
          </a:xfrm>
          <a:prstGeom prst="rect">
            <a:avLst/>
          </a:prstGeom>
        </p:spPr>
        <p:txBody>
          <a:bodyPr wrap="square">
            <a:spAutoFit/>
          </a:bodyPr>
          <a:lstStyle/>
          <a:p>
            <a:pPr marL="342900" lvl="0" indent="-342900">
              <a:buFont typeface="Arial" panose="020B0604020202020204" pitchFamily="34" charset="0"/>
              <a:buChar char="•"/>
            </a:pPr>
            <a:r>
              <a:rPr lang="en-US" sz="2000" dirty="0">
                <a:solidFill>
                  <a:prstClr val="black"/>
                </a:solidFill>
              </a:rPr>
              <a:t>Form expectation on several random variables (future </a:t>
            </a:r>
            <a:r>
              <a:rPr lang="en-US" sz="2000" dirty="0" smtClean="0">
                <a:solidFill>
                  <a:prstClr val="black"/>
                </a:solidFill>
              </a:rPr>
              <a:t>climate – probability of occurrence, </a:t>
            </a:r>
            <a:r>
              <a:rPr lang="en-US" sz="2000" dirty="0">
                <a:solidFill>
                  <a:prstClr val="black"/>
                </a:solidFill>
              </a:rPr>
              <a:t>future market prices for crops and groundwater availability for irrigation)</a:t>
            </a:r>
            <a:endParaRPr lang="fr-FR" sz="2000" dirty="0">
              <a:solidFill>
                <a:prstClr val="black"/>
              </a:solidFill>
            </a:endParaRPr>
          </a:p>
          <a:p>
            <a:pPr marL="342900" lvl="0" indent="-342900">
              <a:buFont typeface="Arial" panose="020B0604020202020204" pitchFamily="34" charset="0"/>
              <a:buChar char="•"/>
            </a:pPr>
            <a:r>
              <a:rPr lang="en-US" sz="2000" dirty="0">
                <a:solidFill>
                  <a:prstClr val="black"/>
                </a:solidFill>
              </a:rPr>
              <a:t>Decide whether to invest or not in irrigation, or to rely on rainfall for the coming year</a:t>
            </a:r>
            <a:endParaRPr lang="fr-FR" sz="2000" dirty="0">
              <a:solidFill>
                <a:prstClr val="black"/>
              </a:solidFill>
            </a:endParaRPr>
          </a:p>
          <a:p>
            <a:pPr marL="342900" lvl="0" indent="-342900">
              <a:buFont typeface="Arial" panose="020B0604020202020204" pitchFamily="34" charset="0"/>
              <a:buChar char="•"/>
            </a:pPr>
            <a:r>
              <a:rPr lang="en-US" sz="2000" dirty="0">
                <a:solidFill>
                  <a:prstClr val="black"/>
                </a:solidFill>
              </a:rPr>
              <a:t>Decide on the type of crops to grow and plot size</a:t>
            </a:r>
          </a:p>
          <a:p>
            <a:pPr marL="342900" lvl="0" indent="-342900">
              <a:buFont typeface="Arial" panose="020B0604020202020204" pitchFamily="34" charset="0"/>
              <a:buChar char="•"/>
            </a:pPr>
            <a:r>
              <a:rPr lang="en-US" sz="2000" dirty="0">
                <a:solidFill>
                  <a:prstClr val="black"/>
                </a:solidFill>
              </a:rPr>
              <a:t>Decide on the irrigation-water application rate for each crop, given total water availability and observed rainfall</a:t>
            </a:r>
            <a:endParaRPr lang="fr-FR" sz="2000" dirty="0">
              <a:solidFill>
                <a:prstClr val="black"/>
              </a:solidFill>
            </a:endParaRPr>
          </a:p>
          <a:p>
            <a:pPr marL="342900" lvl="0" indent="-342900">
              <a:buFont typeface="Arial" panose="020B0604020202020204" pitchFamily="34" charset="0"/>
              <a:buChar char="•"/>
            </a:pPr>
            <a:r>
              <a:rPr lang="en-US" sz="2000" dirty="0">
                <a:solidFill>
                  <a:prstClr val="black"/>
                </a:solidFill>
              </a:rPr>
              <a:t>Follow a set of irrigation rules to obtain the “best” crop yield, given the irrigation equipment, the selected crop, the actual climatic conditions. </a:t>
            </a:r>
            <a:endParaRPr lang="fr-FR" sz="2000" dirty="0">
              <a:solidFill>
                <a:prstClr val="black"/>
              </a:solidFill>
            </a:endParaRPr>
          </a:p>
        </p:txBody>
      </p:sp>
      <p:sp>
        <p:nvSpPr>
          <p:cNvPr id="12" name="Rectangle 11"/>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Tree>
    <p:extLst>
      <p:ext uri="{BB962C8B-B14F-4D97-AF65-F5344CB8AC3E}">
        <p14:creationId xmlns:p14="http://schemas.microsoft.com/office/powerpoint/2010/main" val="2896047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The 3D model - Strategic decision</a:t>
            </a:r>
            <a:endParaRPr lang="fr-FR" sz="3200" b="1" dirty="0">
              <a:solidFill>
                <a:schemeClr val="accent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Espace réservé du contenu 2"/>
              <p:cNvSpPr txBox="1">
                <a:spLocks/>
              </p:cNvSpPr>
              <p:nvPr/>
            </p:nvSpPr>
            <p:spPr>
              <a:xfrm>
                <a:off x="763960" y="980728"/>
                <a:ext cx="8380040"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u="sng" dirty="0" smtClean="0"/>
                  <a:t>The farmer’s problem over the planning horizon with </a:t>
                </a:r>
                <a:r>
                  <a:rPr lang="en-US" sz="1800" i="1" u="sng" dirty="0"/>
                  <a:t>T</a:t>
                </a:r>
                <a:r>
                  <a:rPr lang="en-US" sz="1800" u="sng" dirty="0"/>
                  <a:t> </a:t>
                </a:r>
                <a:r>
                  <a:rPr lang="en-US" sz="1800" u="sng" dirty="0" smtClean="0"/>
                  <a:t>years:</a:t>
                </a:r>
                <a:endParaRPr lang="fr-FR" sz="1800" u="sng" dirty="0"/>
              </a:p>
              <a:p>
                <a:pPr marL="0" indent="0">
                  <a:buNone/>
                </a:pPr>
                <a14:m>
                  <m:oMath xmlns:m="http://schemas.openxmlformats.org/officeDocument/2006/math">
                    <m:func>
                      <m:funcPr>
                        <m:ctrlPr>
                          <a:rPr lang="fr-FR" sz="1800" i="1">
                            <a:latin typeface="Cambria Math"/>
                          </a:rPr>
                        </m:ctrlPr>
                      </m:funcPr>
                      <m:fName>
                        <m:limLow>
                          <m:limLowPr>
                            <m:ctrlPr>
                              <a:rPr lang="fr-FR" sz="1800" i="1">
                                <a:latin typeface="Cambria Math"/>
                              </a:rPr>
                            </m:ctrlPr>
                          </m:limLowPr>
                          <m:e>
                            <m:r>
                              <m:rPr>
                                <m:sty m:val="p"/>
                              </m:rPr>
                              <a:rPr lang="en-US" sz="1800">
                                <a:latin typeface="Cambria Math"/>
                              </a:rPr>
                              <m:t>max</m:t>
                            </m:r>
                          </m:e>
                          <m:lim>
                            <m:d>
                              <m:dPr>
                                <m:begChr m:val="{"/>
                                <m:endChr m:val="}"/>
                                <m:ctrlPr>
                                  <a:rPr lang="fr-FR" sz="1800" i="1">
                                    <a:latin typeface="Cambria Math"/>
                                  </a:rPr>
                                </m:ctrlPr>
                              </m:dPr>
                              <m:e>
                                <m:sSub>
                                  <m:sSubPr>
                                    <m:ctrlPr>
                                      <a:rPr lang="fr-FR" sz="1800" i="1">
                                        <a:latin typeface="Cambria Math"/>
                                      </a:rPr>
                                    </m:ctrlPr>
                                  </m:sSubPr>
                                  <m:e>
                                    <m:r>
                                      <a:rPr lang="en-US" sz="1800" i="1">
                                        <a:latin typeface="Cambria Math"/>
                                      </a:rPr>
                                      <m:t>𝐼</m:t>
                                    </m:r>
                                  </m:e>
                                  <m:sub>
                                    <m:r>
                                      <a:rPr lang="en-US" sz="1800" i="1">
                                        <a:latin typeface="Cambria Math"/>
                                      </a:rPr>
                                      <m:t>𝑡</m:t>
                                    </m:r>
                                  </m:sub>
                                </m:sSub>
                              </m:e>
                            </m:d>
                          </m:lim>
                        </m:limLow>
                      </m:fName>
                      <m:e>
                        <m:nary>
                          <m:naryPr>
                            <m:chr m:val="∑"/>
                            <m:limLoc m:val="undOvr"/>
                            <m:ctrlPr>
                              <a:rPr lang="fr-FR" sz="1800" i="1">
                                <a:latin typeface="Cambria Math"/>
                              </a:rPr>
                            </m:ctrlPr>
                          </m:naryPr>
                          <m:sub>
                            <m:r>
                              <a:rPr lang="en-US" sz="1800" i="1">
                                <a:latin typeface="Cambria Math"/>
                              </a:rPr>
                              <m:t>𝑡</m:t>
                            </m:r>
                            <m:r>
                              <a:rPr lang="en-US" sz="1800" i="1">
                                <a:latin typeface="Cambria Math"/>
                              </a:rPr>
                              <m:t>=1</m:t>
                            </m:r>
                          </m:sub>
                          <m:sup>
                            <m:r>
                              <a:rPr lang="en-US" sz="1800" i="1">
                                <a:latin typeface="Cambria Math"/>
                              </a:rPr>
                              <m:t>𝑇</m:t>
                            </m:r>
                          </m:sup>
                          <m:e>
                            <m:sSup>
                              <m:sSupPr>
                                <m:ctrlPr>
                                  <a:rPr lang="fr-FR" sz="1800" i="1">
                                    <a:latin typeface="Cambria Math"/>
                                  </a:rPr>
                                </m:ctrlPr>
                              </m:sSupPr>
                              <m:e>
                                <m:d>
                                  <m:dPr>
                                    <m:ctrlPr>
                                      <a:rPr lang="fr-FR" sz="1800" i="1">
                                        <a:latin typeface="Cambria Math"/>
                                      </a:rPr>
                                    </m:ctrlPr>
                                  </m:dPr>
                                  <m:e>
                                    <m:r>
                                      <a:rPr lang="en-US" sz="1800" i="1">
                                        <a:latin typeface="Cambria Math"/>
                                      </a:rPr>
                                      <m:t>1+</m:t>
                                    </m:r>
                                    <m:r>
                                      <a:rPr lang="en-US" sz="1800" i="1">
                                        <a:latin typeface="Cambria Math"/>
                                      </a:rPr>
                                      <m:t>𝑟</m:t>
                                    </m:r>
                                  </m:e>
                                </m:d>
                              </m:e>
                              <m:sup>
                                <m:r>
                                  <a:rPr lang="en-US" sz="1800" i="1">
                                    <a:latin typeface="Cambria Math"/>
                                  </a:rPr>
                                  <m:t>−</m:t>
                                </m:r>
                                <m:r>
                                  <a:rPr lang="en-US" sz="1800" i="1">
                                    <a:latin typeface="Cambria Math"/>
                                  </a:rPr>
                                  <m:t>𝑡</m:t>
                                </m:r>
                              </m:sup>
                            </m:sSup>
                          </m:e>
                        </m:nary>
                      </m:e>
                    </m:func>
                    <m:d>
                      <m:dPr>
                        <m:begChr m:val="{"/>
                        <m:endChr m:val="}"/>
                        <m:ctrlPr>
                          <a:rPr lang="fr-FR" sz="1800" i="1">
                            <a:latin typeface="Cambria Math"/>
                          </a:rPr>
                        </m:ctrlPr>
                      </m:dPr>
                      <m:e>
                        <m:func>
                          <m:funcPr>
                            <m:ctrlPr>
                              <a:rPr lang="fr-FR" sz="1800" i="1">
                                <a:latin typeface="Cambria Math"/>
                              </a:rPr>
                            </m:ctrlPr>
                          </m:funcPr>
                          <m:fName>
                            <m:limLow>
                              <m:limLowPr>
                                <m:ctrlPr>
                                  <a:rPr lang="fr-FR" sz="1800" i="1">
                                    <a:latin typeface="Cambria Math"/>
                                  </a:rPr>
                                </m:ctrlPr>
                              </m:limLowPr>
                              <m:e>
                                <m:r>
                                  <m:rPr>
                                    <m:sty m:val="p"/>
                                  </m:rPr>
                                  <a:rPr lang="en-US" sz="1800">
                                    <a:latin typeface="Cambria Math"/>
                                  </a:rPr>
                                  <m:t>max</m:t>
                                </m:r>
                              </m:e>
                              <m:lim>
                                <m:d>
                                  <m:dPr>
                                    <m:begChr m:val="{"/>
                                    <m:endChr m:val="}"/>
                                    <m:ctrlPr>
                                      <a:rPr lang="fr-FR" sz="1800" i="1">
                                        <a:latin typeface="Cambria Math"/>
                                      </a:rPr>
                                    </m:ctrlPr>
                                  </m:dPr>
                                  <m:e>
                                    <m:sSub>
                                      <m:sSubPr>
                                        <m:ctrlPr>
                                          <a:rPr lang="fr-FR" sz="1800" i="1">
                                            <a:latin typeface="Cambria Math"/>
                                          </a:rPr>
                                        </m:ctrlPr>
                                      </m:sSubPr>
                                      <m:e>
                                        <m:r>
                                          <a:rPr lang="en-US" sz="1800" i="1">
                                            <a:latin typeface="Cambria Math"/>
                                          </a:rPr>
                                          <m:t>𝛿</m:t>
                                        </m:r>
                                      </m:e>
                                      <m:sub>
                                        <m:r>
                                          <a:rPr lang="en-US" sz="1800" i="1">
                                            <a:latin typeface="Cambria Math"/>
                                          </a:rPr>
                                          <m:t>𝑏𝑐</m:t>
                                        </m:r>
                                        <m:r>
                                          <a:rPr lang="en-US" sz="1800" i="1">
                                            <a:latin typeface="Cambria Math"/>
                                          </a:rPr>
                                          <m:t>𝜏</m:t>
                                        </m:r>
                                      </m:sub>
                                    </m:sSub>
                                  </m:e>
                                </m:d>
                              </m:lim>
                            </m:limLow>
                          </m:fName>
                          <m:e>
                            <m:d>
                              <m:dPr>
                                <m:begChr m:val="["/>
                                <m:endChr m:val="]"/>
                                <m:ctrlPr>
                                  <a:rPr lang="fr-FR" sz="1800" i="1">
                                    <a:latin typeface="Cambria Math"/>
                                  </a:rPr>
                                </m:ctrlPr>
                              </m:dPr>
                              <m:e>
                                <m:nary>
                                  <m:naryPr>
                                    <m:chr m:val="∑"/>
                                    <m:limLoc m:val="undOvr"/>
                                    <m:ctrlPr>
                                      <a:rPr lang="fr-FR" sz="1800" i="1">
                                        <a:latin typeface="Cambria Math"/>
                                      </a:rPr>
                                    </m:ctrlPr>
                                  </m:naryPr>
                                  <m:sub>
                                    <m:r>
                                      <a:rPr lang="en-US" sz="1800" i="1">
                                        <a:latin typeface="Cambria Math"/>
                                      </a:rPr>
                                      <m:t>𝑏</m:t>
                                    </m:r>
                                    <m:r>
                                      <a:rPr lang="en-US" sz="1800" i="1">
                                        <a:latin typeface="Cambria Math"/>
                                      </a:rPr>
                                      <m:t>=1</m:t>
                                    </m:r>
                                  </m:sub>
                                  <m:sup>
                                    <m:r>
                                      <a:rPr lang="en-US" sz="1800" i="1">
                                        <a:latin typeface="Cambria Math"/>
                                      </a:rPr>
                                      <m:t>𝐵</m:t>
                                    </m:r>
                                  </m:sup>
                                  <m:e>
                                    <m:nary>
                                      <m:naryPr>
                                        <m:chr m:val="∑"/>
                                        <m:limLoc m:val="undOvr"/>
                                        <m:ctrlPr>
                                          <a:rPr lang="fr-FR" sz="1800" i="1">
                                            <a:latin typeface="Cambria Math"/>
                                          </a:rPr>
                                        </m:ctrlPr>
                                      </m:naryPr>
                                      <m:sub>
                                        <m:r>
                                          <a:rPr lang="en-US" sz="1800" i="1">
                                            <a:latin typeface="Cambria Math"/>
                                          </a:rPr>
                                          <m:t>𝑐</m:t>
                                        </m:r>
                                        <m:r>
                                          <a:rPr lang="en-US" sz="1800" i="1">
                                            <a:latin typeface="Cambria Math"/>
                                          </a:rPr>
                                          <m:t>=1</m:t>
                                        </m:r>
                                      </m:sub>
                                      <m:sup>
                                        <m:r>
                                          <a:rPr lang="en-US" sz="1800" i="1">
                                            <a:latin typeface="Cambria Math"/>
                                          </a:rPr>
                                          <m:t>𝐶</m:t>
                                        </m:r>
                                      </m:sup>
                                      <m:e>
                                        <m:nary>
                                          <m:naryPr>
                                            <m:chr m:val="∑"/>
                                            <m:limLoc m:val="undOvr"/>
                                            <m:ctrlPr>
                                              <a:rPr lang="fr-FR" sz="1800" i="1">
                                                <a:latin typeface="Cambria Math"/>
                                              </a:rPr>
                                            </m:ctrlPr>
                                          </m:naryPr>
                                          <m:sub>
                                            <m:r>
                                              <a:rPr lang="en-US" sz="1800" i="1">
                                                <a:latin typeface="Cambria Math"/>
                                              </a:rPr>
                                              <m:t>𝜏</m:t>
                                            </m:r>
                                            <m:r>
                                              <a:rPr lang="en-US" sz="1800" i="1">
                                                <a:latin typeface="Cambria Math"/>
                                              </a:rPr>
                                              <m:t>=</m:t>
                                            </m:r>
                                            <m:r>
                                              <a:rPr lang="en-US" sz="1800" i="1">
                                                <a:latin typeface="Cambria Math"/>
                                              </a:rPr>
                                              <m:t>𝑆</m:t>
                                            </m:r>
                                            <m:r>
                                              <a:rPr lang="en-US" sz="1800" i="1">
                                                <a:latin typeface="Cambria Math"/>
                                              </a:rPr>
                                              <m:t>1</m:t>
                                            </m:r>
                                          </m:sub>
                                          <m:sup>
                                            <m:r>
                                              <a:rPr lang="en-US" sz="1800" i="1">
                                                <a:latin typeface="Cambria Math"/>
                                              </a:rPr>
                                              <m:t>𝑆</m:t>
                                            </m:r>
                                            <m:r>
                                              <a:rPr lang="en-US" sz="1800" i="1">
                                                <a:latin typeface="Cambria Math"/>
                                              </a:rPr>
                                              <m:t>2</m:t>
                                            </m:r>
                                          </m:sup>
                                          <m:e>
                                            <m:sSub>
                                              <m:sSubPr>
                                                <m:ctrlPr>
                                                  <a:rPr lang="fr-FR" sz="1800" i="1">
                                                    <a:latin typeface="Cambria Math"/>
                                                  </a:rPr>
                                                </m:ctrlPr>
                                              </m:sSubPr>
                                              <m:e>
                                                <m:sSub>
                                                  <m:sSubPr>
                                                    <m:ctrlPr>
                                                      <a:rPr lang="fr-FR" sz="1800" i="1">
                                                        <a:latin typeface="Cambria Math"/>
                                                      </a:rPr>
                                                    </m:ctrlPr>
                                                  </m:sSubPr>
                                                  <m:e>
                                                    <m:r>
                                                      <a:rPr lang="en-US" sz="1800" i="1">
                                                        <a:latin typeface="Cambria Math"/>
                                                      </a:rPr>
                                                      <m:t>𝛿</m:t>
                                                    </m:r>
                                                  </m:e>
                                                  <m:sub>
                                                    <m:r>
                                                      <a:rPr lang="en-US" sz="1800" i="1">
                                                        <a:latin typeface="Cambria Math"/>
                                                      </a:rPr>
                                                      <m:t>𝑏𝑐</m:t>
                                                    </m:r>
                                                    <m:r>
                                                      <a:rPr lang="en-US" sz="1800" i="1">
                                                        <a:latin typeface="Cambria Math"/>
                                                      </a:rPr>
                                                      <m:t>𝜏</m:t>
                                                    </m:r>
                                                  </m:sub>
                                                </m:sSub>
                                                <m:r>
                                                  <a:rPr lang="en-US" sz="1800" i="1">
                                                    <a:latin typeface="Cambria Math"/>
                                                  </a:rPr>
                                                  <m:t> </m:t>
                                                </m:r>
                                                <m:r>
                                                  <a:rPr lang="en-US" sz="1800" i="1">
                                                    <a:latin typeface="Cambria Math"/>
                                                  </a:rPr>
                                                  <m:t>𝜋</m:t>
                                                </m:r>
                                              </m:e>
                                              <m:sub>
                                                <m:r>
                                                  <a:rPr lang="en-US" sz="1800" i="1">
                                                    <a:latin typeface="Cambria Math"/>
                                                  </a:rPr>
                                                  <m:t>𝑏𝑐</m:t>
                                                </m:r>
                                                <m:r>
                                                  <a:rPr lang="en-US" sz="1800" i="1">
                                                    <a:latin typeface="Cambria Math"/>
                                                  </a:rPr>
                                                  <m:t>𝜏</m:t>
                                                </m:r>
                                              </m:sub>
                                            </m:sSub>
                                          </m:e>
                                        </m:nary>
                                      </m:e>
                                    </m:nary>
                                  </m:e>
                                </m:nary>
                              </m:e>
                            </m:d>
                            <m:r>
                              <a:rPr lang="en-US" sz="1800" i="1">
                                <a:latin typeface="Cambria Math"/>
                              </a:rPr>
                              <m:t>−</m:t>
                            </m:r>
                          </m:e>
                        </m:func>
                        <m:sSub>
                          <m:sSubPr>
                            <m:ctrlPr>
                              <a:rPr lang="fr-FR" sz="1800" i="1">
                                <a:latin typeface="Cambria Math"/>
                              </a:rPr>
                            </m:ctrlPr>
                          </m:sSubPr>
                          <m:e>
                            <m:r>
                              <a:rPr lang="en-US" sz="1800" i="1">
                                <a:latin typeface="Cambria Math"/>
                              </a:rPr>
                              <m:t>𝐼</m:t>
                            </m:r>
                          </m:e>
                          <m:sub>
                            <m:r>
                              <a:rPr lang="en-US" sz="1800" i="1">
                                <a:latin typeface="Cambria Math"/>
                              </a:rPr>
                              <m:t>𝑡</m:t>
                            </m:r>
                          </m:sub>
                        </m:sSub>
                      </m:e>
                    </m:d>
                  </m:oMath>
                </a14:m>
                <a:r>
                  <a:rPr lang="en-US" sz="1800" dirty="0" smtClean="0"/>
                  <a:t>		</a:t>
                </a:r>
                <a:endParaRPr lang="fr-FR" sz="1800" dirty="0"/>
              </a:p>
              <a:p>
                <a:pPr marL="0" indent="0">
                  <a:buNone/>
                </a:pPr>
                <a:r>
                  <a:rPr lang="en-US" sz="1400" i="1" dirty="0" smtClean="0"/>
                  <a:t>R =</a:t>
                </a:r>
                <a:r>
                  <a:rPr lang="en-US" sz="1400" dirty="0" smtClean="0"/>
                  <a:t> </a:t>
                </a:r>
                <a:r>
                  <a:rPr lang="en-US" sz="1400" dirty="0"/>
                  <a:t>constant discount </a:t>
                </a:r>
                <a:r>
                  <a:rPr lang="en-US" sz="1400" dirty="0" smtClean="0"/>
                  <a:t>rate</a:t>
                </a:r>
              </a:p>
              <a:p>
                <a:pPr marL="0" indent="0">
                  <a:buNone/>
                </a:pPr>
                <a14:m>
                  <m:oMath xmlns:m="http://schemas.openxmlformats.org/officeDocument/2006/math">
                    <m:sSub>
                      <m:sSubPr>
                        <m:ctrlPr>
                          <a:rPr lang="fr-FR" sz="1400" i="1">
                            <a:latin typeface="Cambria Math"/>
                          </a:rPr>
                        </m:ctrlPr>
                      </m:sSubPr>
                      <m:e>
                        <m:r>
                          <a:rPr lang="en-US" sz="1400" i="1">
                            <a:latin typeface="Cambria Math"/>
                          </a:rPr>
                          <m:t>𝛿</m:t>
                        </m:r>
                      </m:e>
                      <m:sub>
                        <m:r>
                          <a:rPr lang="en-US" sz="1400" i="1">
                            <a:latin typeface="Cambria Math"/>
                          </a:rPr>
                          <m:t>𝑏𝑐</m:t>
                        </m:r>
                        <m:r>
                          <a:rPr lang="en-US" sz="1400" i="1">
                            <a:latin typeface="Cambria Math"/>
                          </a:rPr>
                          <m:t>𝜏</m:t>
                        </m:r>
                      </m:sub>
                    </m:sSub>
                    <m:r>
                      <a:rPr lang="en-US" sz="1400" i="1">
                        <a:latin typeface="Cambria Math"/>
                      </a:rPr>
                      <m:t>=1</m:t>
                    </m:r>
                  </m:oMath>
                </a14:m>
                <a:r>
                  <a:rPr lang="en-US" sz="1400" dirty="0"/>
                  <a:t> if crop </a:t>
                </a:r>
                <a:r>
                  <a:rPr lang="en-US" sz="1400" i="1" dirty="0"/>
                  <a:t>c</a:t>
                </a:r>
                <a:r>
                  <a:rPr lang="en-US" sz="1400" dirty="0"/>
                  <a:t> is grown on plot </a:t>
                </a:r>
                <a:r>
                  <a:rPr lang="en-US" sz="1400" i="1" dirty="0"/>
                  <a:t>b</a:t>
                </a:r>
                <a:r>
                  <a:rPr lang="en-US" sz="1400" dirty="0"/>
                  <a:t> at season </a:t>
                </a:r>
                <a14:m>
                  <m:oMath xmlns:m="http://schemas.openxmlformats.org/officeDocument/2006/math">
                    <m:r>
                      <a:rPr lang="en-US" sz="1400" i="1">
                        <a:latin typeface="Cambria Math"/>
                      </a:rPr>
                      <m:t>𝜏</m:t>
                    </m:r>
                  </m:oMath>
                </a14:m>
                <a:r>
                  <a:rPr lang="en-US" sz="1400" dirty="0"/>
                  <a:t> and 0 </a:t>
                </a:r>
                <a:r>
                  <a:rPr lang="en-US" sz="1400" dirty="0" smtClean="0"/>
                  <a:t>otherwise</a:t>
                </a:r>
              </a:p>
              <a:p>
                <a:pPr marL="0" indent="0">
                  <a:buNone/>
                </a:pPr>
                <a:endParaRPr lang="en-US" sz="1800" dirty="0" smtClean="0"/>
              </a:p>
              <a:p>
                <a:pPr marL="0" indent="0">
                  <a:buNone/>
                </a:pPr>
                <a:r>
                  <a:rPr lang="en-US" sz="1800" u="sng" dirty="0"/>
                  <a:t>Bellman approach:</a:t>
                </a:r>
              </a:p>
              <a:p>
                <a:pPr marL="0" indent="0">
                  <a:buNone/>
                </a:pPr>
                <a14:m>
                  <m:oMath xmlns:m="http://schemas.openxmlformats.org/officeDocument/2006/math">
                    <m:r>
                      <a:rPr lang="en-US" sz="1800" i="1">
                        <a:latin typeface="Cambria Math"/>
                      </a:rPr>
                      <m:t>𝑉</m:t>
                    </m:r>
                    <m:d>
                      <m:dPr>
                        <m:ctrlPr>
                          <a:rPr lang="fr-FR" sz="1800" i="1">
                            <a:latin typeface="Cambria Math"/>
                          </a:rPr>
                        </m:ctrlPr>
                      </m:dPr>
                      <m:e>
                        <m:sSub>
                          <m:sSubPr>
                            <m:ctrlPr>
                              <a:rPr lang="fr-FR" sz="1800" i="1">
                                <a:latin typeface="Cambria Math"/>
                              </a:rPr>
                            </m:ctrlPr>
                          </m:sSubPr>
                          <m:e>
                            <m:r>
                              <a:rPr lang="en-US" sz="1800" i="1">
                                <a:latin typeface="Cambria Math"/>
                              </a:rPr>
                              <m:t>𝑊</m:t>
                            </m:r>
                          </m:e>
                          <m:sub>
                            <m:r>
                              <a:rPr lang="en-US" sz="1800" i="1">
                                <a:latin typeface="Cambria Math"/>
                              </a:rPr>
                              <m:t>𝑡</m:t>
                            </m:r>
                          </m:sub>
                        </m:sSub>
                      </m:e>
                    </m:d>
                  </m:oMath>
                </a14:m>
                <a:r>
                  <a:rPr lang="en-US" sz="1800" dirty="0"/>
                  <a:t> = </a:t>
                </a:r>
                <a14:m>
                  <m:oMath xmlns:m="http://schemas.openxmlformats.org/officeDocument/2006/math">
                    <m:func>
                      <m:funcPr>
                        <m:ctrlPr>
                          <a:rPr lang="fr-FR" sz="1800" i="1">
                            <a:latin typeface="Cambria Math"/>
                          </a:rPr>
                        </m:ctrlPr>
                      </m:funcPr>
                      <m:fName>
                        <m:limLow>
                          <m:limLowPr>
                            <m:ctrlPr>
                              <a:rPr lang="fr-FR" sz="1800" i="1">
                                <a:latin typeface="Cambria Math"/>
                              </a:rPr>
                            </m:ctrlPr>
                          </m:limLowPr>
                          <m:e>
                            <m:r>
                              <m:rPr>
                                <m:sty m:val="p"/>
                              </m:rPr>
                              <a:rPr lang="en-US" sz="1800">
                                <a:latin typeface="Cambria Math"/>
                              </a:rPr>
                              <m:t>max</m:t>
                            </m:r>
                          </m:e>
                          <m:lim>
                            <m:sSub>
                              <m:sSubPr>
                                <m:ctrlPr>
                                  <a:rPr lang="fr-FR" sz="1800" i="1">
                                    <a:latin typeface="Cambria Math"/>
                                  </a:rPr>
                                </m:ctrlPr>
                              </m:sSubPr>
                              <m:e>
                                <m:r>
                                  <a:rPr lang="en-US" sz="1800" i="1">
                                    <a:latin typeface="Cambria Math"/>
                                  </a:rPr>
                                  <m:t>𝐼</m:t>
                                </m:r>
                              </m:e>
                              <m:sub>
                                <m:r>
                                  <a:rPr lang="en-US" sz="1800" i="1">
                                    <a:latin typeface="Cambria Math"/>
                                  </a:rPr>
                                  <m:t>𝑡</m:t>
                                </m:r>
                              </m:sub>
                            </m:sSub>
                          </m:lim>
                        </m:limLow>
                        <m:d>
                          <m:dPr>
                            <m:begChr m:val="{"/>
                            <m:endChr m:val="}"/>
                            <m:ctrlPr>
                              <a:rPr lang="fr-FR" sz="1800" i="1">
                                <a:latin typeface="Cambria Math"/>
                              </a:rPr>
                            </m:ctrlPr>
                          </m:dPr>
                          <m:e>
                            <m:sSubSup>
                              <m:sSubSupPr>
                                <m:ctrlPr>
                                  <a:rPr lang="fr-FR" sz="1800" i="1">
                                    <a:latin typeface="Cambria Math"/>
                                  </a:rPr>
                                </m:ctrlPr>
                              </m:sSubSupPr>
                              <m:e>
                                <m:r>
                                  <a:rPr lang="en-US" sz="1800" i="1">
                                    <a:latin typeface="Cambria Math"/>
                                  </a:rPr>
                                  <m:t>𝜋</m:t>
                                </m:r>
                              </m:e>
                              <m:sub>
                                <m:r>
                                  <a:rPr lang="en-US" sz="1800" i="1">
                                    <a:latin typeface="Cambria Math"/>
                                  </a:rPr>
                                  <m:t>𝑡</m:t>
                                </m:r>
                              </m:sub>
                              <m:sup>
                                <m:r>
                                  <a:rPr lang="en-US" sz="1800" i="1">
                                    <a:latin typeface="Cambria Math"/>
                                  </a:rPr>
                                  <m:t>∗</m:t>
                                </m:r>
                              </m:sup>
                            </m:sSubSup>
                            <m:d>
                              <m:dPr>
                                <m:ctrlPr>
                                  <a:rPr lang="fr-FR" sz="1800" i="1">
                                    <a:latin typeface="Cambria Math"/>
                                  </a:rPr>
                                </m:ctrlPr>
                              </m:dPr>
                              <m:e>
                                <m:sSub>
                                  <m:sSubPr>
                                    <m:ctrlPr>
                                      <a:rPr lang="fr-FR" sz="1800" i="1">
                                        <a:latin typeface="Cambria Math"/>
                                      </a:rPr>
                                    </m:ctrlPr>
                                  </m:sSubPr>
                                  <m:e>
                                    <m:r>
                                      <a:rPr lang="en-US" sz="1800" i="1">
                                        <a:latin typeface="Cambria Math"/>
                                      </a:rPr>
                                      <m:t>𝐼</m:t>
                                    </m:r>
                                  </m:e>
                                  <m:sub>
                                    <m:r>
                                      <a:rPr lang="en-US" sz="1800" i="1">
                                        <a:latin typeface="Cambria Math"/>
                                      </a:rPr>
                                      <m:t>𝑡</m:t>
                                    </m:r>
                                  </m:sub>
                                </m:sSub>
                                <m:r>
                                  <a:rPr lang="en-US" sz="1800" i="1">
                                    <a:latin typeface="Cambria Math"/>
                                  </a:rPr>
                                  <m:t>,</m:t>
                                </m:r>
                                <m:sSub>
                                  <m:sSubPr>
                                    <m:ctrlPr>
                                      <a:rPr lang="fr-FR" sz="1800" i="1">
                                        <a:latin typeface="Cambria Math"/>
                                      </a:rPr>
                                    </m:ctrlPr>
                                  </m:sSubPr>
                                  <m:e>
                                    <m:r>
                                      <a:rPr lang="en-US" sz="1800" i="1">
                                        <a:latin typeface="Cambria Math"/>
                                      </a:rPr>
                                      <m:t>𝑊</m:t>
                                    </m:r>
                                  </m:e>
                                  <m:sub>
                                    <m:r>
                                      <a:rPr lang="en-US" sz="1800" i="1">
                                        <a:latin typeface="Cambria Math"/>
                                      </a:rPr>
                                      <m:t>𝑡</m:t>
                                    </m:r>
                                  </m:sub>
                                </m:sSub>
                              </m:e>
                            </m:d>
                            <m:r>
                              <a:rPr lang="en-US" sz="1800" i="1">
                                <a:latin typeface="Cambria Math"/>
                              </a:rPr>
                              <m:t>+</m:t>
                            </m:r>
                            <m:r>
                              <a:rPr lang="en-US" sz="1800" i="1">
                                <a:latin typeface="Cambria Math"/>
                              </a:rPr>
                              <m:t>𝛽</m:t>
                            </m:r>
                            <m:r>
                              <a:rPr lang="en-US" sz="1800" i="1">
                                <a:latin typeface="Cambria Math"/>
                              </a:rPr>
                              <m:t> </m:t>
                            </m:r>
                            <m:sSub>
                              <m:sSubPr>
                                <m:ctrlPr>
                                  <a:rPr lang="fr-FR" sz="1800" i="1">
                                    <a:latin typeface="Cambria Math"/>
                                  </a:rPr>
                                </m:ctrlPr>
                              </m:sSubPr>
                              <m:e>
                                <m:r>
                                  <a:rPr lang="en-US" sz="1800" i="1">
                                    <a:latin typeface="Cambria Math"/>
                                  </a:rPr>
                                  <m:t>𝐸</m:t>
                                </m:r>
                              </m:e>
                              <m:sub>
                                <m:acc>
                                  <m:accPr>
                                    <m:chr m:val="̃"/>
                                    <m:ctrlPr>
                                      <a:rPr lang="fr-FR" sz="1800" i="1">
                                        <a:latin typeface="Cambria Math"/>
                                      </a:rPr>
                                    </m:ctrlPr>
                                  </m:accPr>
                                  <m:e>
                                    <m:r>
                                      <a:rPr lang="en-US" sz="1800" i="1">
                                        <a:latin typeface="Cambria Math"/>
                                      </a:rPr>
                                      <m:t>𝑅</m:t>
                                    </m:r>
                                  </m:e>
                                </m:acc>
                              </m:sub>
                            </m:sSub>
                            <m:r>
                              <a:rPr lang="en-US" sz="1800" i="1">
                                <a:latin typeface="Cambria Math"/>
                              </a:rPr>
                              <m:t>𝑉</m:t>
                            </m:r>
                            <m:d>
                              <m:dPr>
                                <m:ctrlPr>
                                  <a:rPr lang="fr-FR" sz="1800" i="1">
                                    <a:latin typeface="Cambria Math"/>
                                  </a:rPr>
                                </m:ctrlPr>
                              </m:dPr>
                              <m:e>
                                <m:sSub>
                                  <m:sSubPr>
                                    <m:ctrlPr>
                                      <a:rPr lang="fr-FR" sz="1800" i="1">
                                        <a:latin typeface="Cambria Math"/>
                                      </a:rPr>
                                    </m:ctrlPr>
                                  </m:sSubPr>
                                  <m:e>
                                    <m:r>
                                      <a:rPr lang="en-US" sz="1800" i="1">
                                        <a:latin typeface="Cambria Math"/>
                                      </a:rPr>
                                      <m:t>𝑊</m:t>
                                    </m:r>
                                  </m:e>
                                  <m:sub>
                                    <m:r>
                                      <a:rPr lang="en-US" sz="1800" i="1">
                                        <a:latin typeface="Cambria Math"/>
                                      </a:rPr>
                                      <m:t>𝑡</m:t>
                                    </m:r>
                                    <m:r>
                                      <a:rPr lang="en-US" sz="1800" i="1">
                                        <a:latin typeface="Cambria Math"/>
                                      </a:rPr>
                                      <m:t>+1</m:t>
                                    </m:r>
                                  </m:sub>
                                </m:sSub>
                              </m:e>
                            </m:d>
                          </m:e>
                        </m:d>
                        <m:r>
                          <a:rPr lang="en-US" sz="1800" i="1">
                            <a:latin typeface="Cambria Math"/>
                          </a:rPr>
                          <m:t>,  </m:t>
                        </m:r>
                      </m:fName>
                      <m:e>
                        <m:r>
                          <a:rPr lang="en-US" sz="1800" i="1">
                            <a:latin typeface="Cambria Math"/>
                          </a:rPr>
                          <m:t>∀</m:t>
                        </m:r>
                        <m:r>
                          <a:rPr lang="en-US" sz="1800" i="1">
                            <a:latin typeface="Cambria Math"/>
                          </a:rPr>
                          <m:t>𝑡</m:t>
                        </m:r>
                      </m:e>
                    </m:func>
                    <m:r>
                      <a:rPr lang="fr-FR" sz="1800" b="0" i="0" smtClean="0">
                        <a:latin typeface="Cambria Math"/>
                      </a:rPr>
                      <m:t> (</m:t>
                    </m:r>
                  </m:oMath>
                </a14:m>
                <a:r>
                  <a:rPr lang="en-US" sz="1800" dirty="0" smtClean="0"/>
                  <a:t>transition </a:t>
                </a:r>
                <a:r>
                  <a:rPr lang="en-US" sz="1800" dirty="0"/>
                  <a:t>equation: </a:t>
                </a:r>
                <a14:m>
                  <m:oMath xmlns:m="http://schemas.openxmlformats.org/officeDocument/2006/math">
                    <m:sSub>
                      <m:sSubPr>
                        <m:ctrlPr>
                          <a:rPr lang="fr-FR" sz="1800" i="1">
                            <a:latin typeface="Cambria Math"/>
                          </a:rPr>
                        </m:ctrlPr>
                      </m:sSubPr>
                      <m:e>
                        <m:r>
                          <a:rPr lang="en-US" sz="1800" i="1">
                            <a:latin typeface="Cambria Math"/>
                          </a:rPr>
                          <m:t>𝑊</m:t>
                        </m:r>
                      </m:e>
                      <m:sub>
                        <m:r>
                          <a:rPr lang="en-US" sz="1800" i="1">
                            <a:latin typeface="Cambria Math"/>
                          </a:rPr>
                          <m:t>𝑡</m:t>
                        </m:r>
                        <m:r>
                          <a:rPr lang="en-US" sz="1800" i="1">
                            <a:latin typeface="Cambria Math"/>
                          </a:rPr>
                          <m:t>+1</m:t>
                        </m:r>
                      </m:sub>
                    </m:sSub>
                    <m:r>
                      <a:rPr lang="en-US" sz="1800" i="1">
                        <a:latin typeface="Cambria Math"/>
                      </a:rPr>
                      <m:t>=</m:t>
                    </m:r>
                    <m:r>
                      <a:rPr lang="en-US" sz="1800" i="1">
                        <a:latin typeface="Cambria Math"/>
                      </a:rPr>
                      <m:t>𝑓</m:t>
                    </m:r>
                    <m:r>
                      <a:rPr lang="en-US" sz="1800" i="1">
                        <a:latin typeface="Cambria Math"/>
                      </a:rPr>
                      <m:t>(</m:t>
                    </m:r>
                    <m:sSub>
                      <m:sSubPr>
                        <m:ctrlPr>
                          <a:rPr lang="fr-FR" sz="1800" i="1">
                            <a:latin typeface="Cambria Math"/>
                          </a:rPr>
                        </m:ctrlPr>
                      </m:sSubPr>
                      <m:e>
                        <m:r>
                          <a:rPr lang="en-US" sz="1800" i="1">
                            <a:latin typeface="Cambria Math"/>
                          </a:rPr>
                          <m:t>𝑊</m:t>
                        </m:r>
                      </m:e>
                      <m:sub>
                        <m:r>
                          <a:rPr lang="en-US" sz="1800" i="1">
                            <a:latin typeface="Cambria Math"/>
                          </a:rPr>
                          <m:t>𝑡</m:t>
                        </m:r>
                      </m:sub>
                    </m:sSub>
                  </m:oMath>
                </a14:m>
                <a:r>
                  <a:rPr lang="en-US" sz="1800" dirty="0"/>
                  <a:t>,</a:t>
                </a:r>
                <a14:m>
                  <m:oMath xmlns:m="http://schemas.openxmlformats.org/officeDocument/2006/math">
                    <m:r>
                      <a:rPr lang="en-US" sz="1800" i="1">
                        <a:latin typeface="Cambria Math"/>
                      </a:rPr>
                      <m:t> </m:t>
                    </m:r>
                    <m:sSub>
                      <m:sSubPr>
                        <m:ctrlPr>
                          <a:rPr lang="fr-FR" sz="1800" i="1">
                            <a:latin typeface="Cambria Math"/>
                          </a:rPr>
                        </m:ctrlPr>
                      </m:sSubPr>
                      <m:e>
                        <m:r>
                          <a:rPr lang="en-US" sz="1800" i="1">
                            <a:latin typeface="Cambria Math"/>
                          </a:rPr>
                          <m:t>𝐼</m:t>
                        </m:r>
                      </m:e>
                      <m:sub>
                        <m:r>
                          <a:rPr lang="en-US" sz="1800" i="1">
                            <a:latin typeface="Cambria Math"/>
                          </a:rPr>
                          <m:t>𝑡</m:t>
                        </m:r>
                      </m:sub>
                    </m:sSub>
                  </m:oMath>
                </a14:m>
                <a:r>
                  <a:rPr lang="en-US" sz="1800" dirty="0"/>
                  <a:t>)</a:t>
                </a:r>
                <a:r>
                  <a:rPr lang="en-US" sz="1800" dirty="0" smtClean="0"/>
                  <a:t> )</a:t>
                </a:r>
                <a:endParaRPr lang="en-US" sz="1800" dirty="0"/>
              </a:p>
              <a:p>
                <a:pPr marL="0" indent="0">
                  <a:buNone/>
                </a:pPr>
                <a14:m>
                  <m:oMath xmlns:m="http://schemas.openxmlformats.org/officeDocument/2006/math">
                    <m:r>
                      <a:rPr lang="en-US" sz="1400" i="1">
                        <a:latin typeface="Cambria Math"/>
                      </a:rPr>
                      <m:t>𝑉</m:t>
                    </m:r>
                    <m:d>
                      <m:dPr>
                        <m:ctrlPr>
                          <a:rPr lang="fr-FR" sz="1400" i="1">
                            <a:latin typeface="Cambria Math"/>
                          </a:rPr>
                        </m:ctrlPr>
                      </m:dPr>
                      <m:e>
                        <m:sSub>
                          <m:sSubPr>
                            <m:ctrlPr>
                              <a:rPr lang="fr-FR" sz="1400" i="1">
                                <a:latin typeface="Cambria Math"/>
                              </a:rPr>
                            </m:ctrlPr>
                          </m:sSubPr>
                          <m:e>
                            <m:r>
                              <a:rPr lang="en-US" sz="1400" i="1">
                                <a:latin typeface="Cambria Math"/>
                              </a:rPr>
                              <m:t>𝑊</m:t>
                            </m:r>
                          </m:e>
                          <m:sub>
                            <m:r>
                              <a:rPr lang="en-US" sz="1400" i="1">
                                <a:latin typeface="Cambria Math"/>
                              </a:rPr>
                              <m:t>𝑡</m:t>
                            </m:r>
                          </m:sub>
                        </m:sSub>
                      </m:e>
                    </m:d>
                  </m:oMath>
                </a14:m>
                <a:r>
                  <a:rPr lang="en-US" sz="1400" dirty="0"/>
                  <a:t> = value function </a:t>
                </a:r>
              </a:p>
              <a:p>
                <a:pPr marL="0" indent="0">
                  <a:buNone/>
                </a:pPr>
                <a14:m>
                  <m:oMath xmlns:m="http://schemas.openxmlformats.org/officeDocument/2006/math">
                    <m:r>
                      <a:rPr lang="en-US" sz="1400" i="1">
                        <a:latin typeface="Cambria Math"/>
                      </a:rPr>
                      <m:t>𝛽</m:t>
                    </m:r>
                  </m:oMath>
                </a14:m>
                <a:r>
                  <a:rPr lang="en-US" sz="1400" dirty="0"/>
                  <a:t> = discount factor </a:t>
                </a:r>
              </a:p>
              <a:p>
                <a:pPr marL="0" indent="0">
                  <a:buNone/>
                </a:pPr>
                <a:endParaRPr lang="en-US" sz="1800" dirty="0"/>
              </a:p>
              <a:p>
                <a:pPr marL="0" indent="0">
                  <a:buNone/>
                </a:pPr>
                <a:r>
                  <a:rPr lang="en-US" sz="1800" u="sng" dirty="0"/>
                  <a:t>Collocation method: </a:t>
                </a:r>
              </a:p>
              <a:p>
                <a:pPr marL="0" indent="0">
                  <a:buNone/>
                </a:pPr>
                <a14:m>
                  <m:oMath xmlns:m="http://schemas.openxmlformats.org/officeDocument/2006/math">
                    <m:nary>
                      <m:naryPr>
                        <m:chr m:val="∑"/>
                        <m:limLoc m:val="undOvr"/>
                        <m:ctrlPr>
                          <a:rPr lang="fr-FR" sz="1800" i="1">
                            <a:latin typeface="Cambria Math"/>
                          </a:rPr>
                        </m:ctrlPr>
                      </m:naryPr>
                      <m:sub>
                        <m:r>
                          <a:rPr lang="en-US" sz="1800" i="1">
                            <a:latin typeface="Cambria Math"/>
                          </a:rPr>
                          <m:t>𝑝</m:t>
                        </m:r>
                        <m:r>
                          <a:rPr lang="en-US" sz="1800" i="1">
                            <a:latin typeface="Cambria Math"/>
                          </a:rPr>
                          <m:t>=1</m:t>
                        </m:r>
                      </m:sub>
                      <m:sup>
                        <m:r>
                          <a:rPr lang="en-US" sz="1800" i="1">
                            <a:latin typeface="Cambria Math"/>
                          </a:rPr>
                          <m:t>𝑃</m:t>
                        </m:r>
                      </m:sup>
                      <m:e>
                        <m:sSub>
                          <m:sSubPr>
                            <m:ctrlPr>
                              <a:rPr lang="fr-FR" sz="1800" i="1">
                                <a:latin typeface="Cambria Math"/>
                              </a:rPr>
                            </m:ctrlPr>
                          </m:sSubPr>
                          <m:e>
                            <m:r>
                              <a:rPr lang="en-US" sz="1800" i="1">
                                <a:latin typeface="Cambria Math"/>
                              </a:rPr>
                              <m:t>𝑐</m:t>
                            </m:r>
                          </m:e>
                          <m:sub>
                            <m:r>
                              <a:rPr lang="en-US" sz="1800" i="1">
                                <a:latin typeface="Cambria Math"/>
                              </a:rPr>
                              <m:t>𝑝</m:t>
                            </m:r>
                          </m:sub>
                        </m:sSub>
                        <m:sSub>
                          <m:sSubPr>
                            <m:ctrlPr>
                              <a:rPr lang="fr-FR" sz="1800" i="1">
                                <a:latin typeface="Cambria Math"/>
                              </a:rPr>
                            </m:ctrlPr>
                          </m:sSubPr>
                          <m:e>
                            <m:r>
                              <m:rPr>
                                <m:sty m:val="p"/>
                              </m:rPr>
                              <a:rPr lang="en-US" sz="1800">
                                <a:latin typeface="Cambria Math"/>
                              </a:rPr>
                              <m:t>Φ</m:t>
                            </m:r>
                          </m:e>
                          <m:sub>
                            <m:r>
                              <a:rPr lang="en-US" sz="1800" i="1">
                                <a:latin typeface="Cambria Math"/>
                              </a:rPr>
                              <m:t>𝑝</m:t>
                            </m:r>
                          </m:sub>
                        </m:sSub>
                        <m:d>
                          <m:dPr>
                            <m:ctrlPr>
                              <a:rPr lang="fr-FR" sz="1800" i="1">
                                <a:latin typeface="Cambria Math"/>
                              </a:rPr>
                            </m:ctrlPr>
                          </m:dPr>
                          <m:e>
                            <m:sSub>
                              <m:sSubPr>
                                <m:ctrlPr>
                                  <a:rPr lang="fr-FR" sz="1800" i="1">
                                    <a:latin typeface="Cambria Math"/>
                                  </a:rPr>
                                </m:ctrlPr>
                              </m:sSubPr>
                              <m:e>
                                <m:r>
                                  <a:rPr lang="en-US" sz="1800" i="1">
                                    <a:latin typeface="Cambria Math"/>
                                  </a:rPr>
                                  <m:t>𝑊</m:t>
                                </m:r>
                              </m:e>
                              <m:sub>
                                <m:r>
                                  <a:rPr lang="en-US" sz="1800" i="1">
                                    <a:latin typeface="Cambria Math"/>
                                  </a:rPr>
                                  <m:t>𝑝</m:t>
                                </m:r>
                              </m:sub>
                            </m:sSub>
                          </m:e>
                        </m:d>
                        <m:r>
                          <a:rPr lang="en-US" sz="1800" i="1">
                            <a:latin typeface="Cambria Math"/>
                          </a:rPr>
                          <m:t>=</m:t>
                        </m:r>
                        <m:func>
                          <m:funcPr>
                            <m:ctrlPr>
                              <a:rPr lang="fr-FR" sz="1800" i="1">
                                <a:latin typeface="Cambria Math"/>
                              </a:rPr>
                            </m:ctrlPr>
                          </m:funcPr>
                          <m:fName>
                            <m:r>
                              <m:rPr>
                                <m:sty m:val="p"/>
                              </m:rPr>
                              <a:rPr lang="en-US" sz="1800">
                                <a:latin typeface="Cambria Math"/>
                              </a:rPr>
                              <m:t>max</m:t>
                            </m:r>
                            <m:r>
                              <a:rPr lang="en-US" sz="1800">
                                <a:latin typeface="Cambria Math"/>
                              </a:rPr>
                              <m:t> </m:t>
                            </m:r>
                          </m:fName>
                          <m:e>
                            <m:d>
                              <m:dPr>
                                <m:begChr m:val="{"/>
                                <m:endChr m:val="}"/>
                                <m:ctrlPr>
                                  <a:rPr lang="fr-FR" sz="1800" i="1">
                                    <a:latin typeface="Cambria Math"/>
                                  </a:rPr>
                                </m:ctrlPr>
                              </m:dPr>
                              <m:e>
                                <m:sSup>
                                  <m:sSupPr>
                                    <m:ctrlPr>
                                      <a:rPr lang="fr-FR" sz="1800" i="1">
                                        <a:latin typeface="Cambria Math"/>
                                      </a:rPr>
                                    </m:ctrlPr>
                                  </m:sSupPr>
                                  <m:e>
                                    <m:r>
                                      <a:rPr lang="en-US" sz="1800" i="1">
                                        <a:latin typeface="Cambria Math"/>
                                      </a:rPr>
                                      <m:t>𝜋</m:t>
                                    </m:r>
                                  </m:e>
                                  <m:sup>
                                    <m:r>
                                      <a:rPr lang="en-US" sz="1800" i="1">
                                        <a:latin typeface="Cambria Math"/>
                                      </a:rPr>
                                      <m:t>∗</m:t>
                                    </m:r>
                                  </m:sup>
                                </m:sSup>
                                <m:d>
                                  <m:dPr>
                                    <m:ctrlPr>
                                      <a:rPr lang="fr-FR" sz="1800" i="1">
                                        <a:latin typeface="Cambria Math"/>
                                      </a:rPr>
                                    </m:ctrlPr>
                                  </m:dPr>
                                  <m:e>
                                    <m:r>
                                      <a:rPr lang="en-US" sz="1800" i="1">
                                        <a:latin typeface="Cambria Math"/>
                                      </a:rPr>
                                      <m:t>𝐼</m:t>
                                    </m:r>
                                    <m:r>
                                      <a:rPr lang="en-US" sz="1800" i="1">
                                        <a:latin typeface="Cambria Math"/>
                                      </a:rPr>
                                      <m:t>,</m:t>
                                    </m:r>
                                    <m:sSub>
                                      <m:sSubPr>
                                        <m:ctrlPr>
                                          <a:rPr lang="fr-FR" sz="1800" i="1">
                                            <a:latin typeface="Cambria Math"/>
                                          </a:rPr>
                                        </m:ctrlPr>
                                      </m:sSubPr>
                                      <m:e>
                                        <m:r>
                                          <a:rPr lang="en-US" sz="1800" i="1">
                                            <a:latin typeface="Cambria Math"/>
                                          </a:rPr>
                                          <m:t>𝑊</m:t>
                                        </m:r>
                                      </m:e>
                                      <m:sub>
                                        <m:r>
                                          <a:rPr lang="en-US" sz="1800" i="1">
                                            <a:latin typeface="Cambria Math"/>
                                          </a:rPr>
                                          <m:t>𝑝</m:t>
                                        </m:r>
                                      </m:sub>
                                    </m:sSub>
                                  </m:e>
                                </m:d>
                                <m:r>
                                  <a:rPr lang="en-US" sz="1800" i="1">
                                    <a:latin typeface="Cambria Math"/>
                                  </a:rPr>
                                  <m:t>+ </m:t>
                                </m:r>
                                <m:r>
                                  <a:rPr lang="en-US" sz="1800" i="1">
                                    <a:latin typeface="Cambria Math"/>
                                  </a:rPr>
                                  <m:t>𝛽</m:t>
                                </m:r>
                                <m:sSub>
                                  <m:sSubPr>
                                    <m:ctrlPr>
                                      <a:rPr lang="fr-FR" sz="1800" i="1">
                                        <a:latin typeface="Cambria Math"/>
                                      </a:rPr>
                                    </m:ctrlPr>
                                  </m:sSubPr>
                                  <m:e>
                                    <m:r>
                                      <a:rPr lang="en-US" sz="1800" i="1">
                                        <a:latin typeface="Cambria Math"/>
                                      </a:rPr>
                                      <m:t>𝐸</m:t>
                                    </m:r>
                                  </m:e>
                                  <m:sub>
                                    <m:acc>
                                      <m:accPr>
                                        <m:chr m:val="̃"/>
                                        <m:ctrlPr>
                                          <a:rPr lang="fr-FR" sz="1800" i="1">
                                            <a:latin typeface="Cambria Math"/>
                                          </a:rPr>
                                        </m:ctrlPr>
                                      </m:accPr>
                                      <m:e>
                                        <m:r>
                                          <a:rPr lang="en-US" sz="1800" i="1">
                                            <a:latin typeface="Cambria Math"/>
                                          </a:rPr>
                                          <m:t>𝑅</m:t>
                                        </m:r>
                                      </m:e>
                                    </m:acc>
                                  </m:sub>
                                </m:sSub>
                                <m:nary>
                                  <m:naryPr>
                                    <m:chr m:val="∑"/>
                                    <m:limLoc m:val="undOvr"/>
                                    <m:ctrlPr>
                                      <a:rPr lang="fr-FR" sz="1800" i="1">
                                        <a:latin typeface="Cambria Math"/>
                                      </a:rPr>
                                    </m:ctrlPr>
                                  </m:naryPr>
                                  <m:sub>
                                    <m:r>
                                      <a:rPr lang="en-US" sz="1800" i="1">
                                        <a:latin typeface="Cambria Math"/>
                                      </a:rPr>
                                      <m:t>𝑝</m:t>
                                    </m:r>
                                    <m:r>
                                      <a:rPr lang="en-US" sz="1800" i="1">
                                        <a:latin typeface="Cambria Math"/>
                                      </a:rPr>
                                      <m:t>=1</m:t>
                                    </m:r>
                                  </m:sub>
                                  <m:sup>
                                    <m:r>
                                      <a:rPr lang="en-US" sz="1800" i="1">
                                        <a:latin typeface="Cambria Math"/>
                                      </a:rPr>
                                      <m:t>𝑃</m:t>
                                    </m:r>
                                  </m:sup>
                                  <m:e>
                                    <m:sSub>
                                      <m:sSubPr>
                                        <m:ctrlPr>
                                          <a:rPr lang="fr-FR" sz="1800" i="1">
                                            <a:latin typeface="Cambria Math"/>
                                          </a:rPr>
                                        </m:ctrlPr>
                                      </m:sSubPr>
                                      <m:e>
                                        <m:r>
                                          <a:rPr lang="en-US" sz="1800" i="1">
                                            <a:latin typeface="Cambria Math"/>
                                          </a:rPr>
                                          <m:t>𝑐</m:t>
                                        </m:r>
                                      </m:e>
                                      <m:sub>
                                        <m:r>
                                          <a:rPr lang="en-US" sz="1800" i="1">
                                            <a:latin typeface="Cambria Math"/>
                                          </a:rPr>
                                          <m:t>𝑝</m:t>
                                        </m:r>
                                      </m:sub>
                                    </m:sSub>
                                    <m:sSub>
                                      <m:sSubPr>
                                        <m:ctrlPr>
                                          <a:rPr lang="fr-FR" sz="1800" i="1">
                                            <a:latin typeface="Cambria Math"/>
                                          </a:rPr>
                                        </m:ctrlPr>
                                      </m:sSubPr>
                                      <m:e>
                                        <m:r>
                                          <m:rPr>
                                            <m:sty m:val="p"/>
                                          </m:rPr>
                                          <a:rPr lang="en-US" sz="1800">
                                            <a:latin typeface="Cambria Math"/>
                                          </a:rPr>
                                          <m:t>Φ</m:t>
                                        </m:r>
                                      </m:e>
                                      <m:sub>
                                        <m:r>
                                          <a:rPr lang="en-US" sz="1800" i="1">
                                            <a:latin typeface="Cambria Math"/>
                                          </a:rPr>
                                          <m:t>𝑝</m:t>
                                        </m:r>
                                      </m:sub>
                                    </m:sSub>
                                    <m:d>
                                      <m:dPr>
                                        <m:begChr m:val="["/>
                                        <m:endChr m:val="]"/>
                                        <m:ctrlPr>
                                          <a:rPr lang="fr-FR" sz="1800" i="1">
                                            <a:latin typeface="Cambria Math"/>
                                          </a:rPr>
                                        </m:ctrlPr>
                                      </m:dPr>
                                      <m:e>
                                        <m:r>
                                          <a:rPr lang="en-US" sz="1800" i="1">
                                            <a:latin typeface="Cambria Math"/>
                                          </a:rPr>
                                          <m:t>𝑓</m:t>
                                        </m:r>
                                        <m:d>
                                          <m:dPr>
                                            <m:ctrlPr>
                                              <a:rPr lang="fr-FR" sz="1800" i="1">
                                                <a:latin typeface="Cambria Math"/>
                                              </a:rPr>
                                            </m:ctrlPr>
                                          </m:dPr>
                                          <m:e>
                                            <m:sSub>
                                              <m:sSubPr>
                                                <m:ctrlPr>
                                                  <a:rPr lang="fr-FR" sz="1800" i="1">
                                                    <a:latin typeface="Cambria Math"/>
                                                  </a:rPr>
                                                </m:ctrlPr>
                                              </m:sSubPr>
                                              <m:e>
                                                <m:r>
                                                  <a:rPr lang="en-US" sz="1800" i="1">
                                                    <a:latin typeface="Cambria Math"/>
                                                  </a:rPr>
                                                  <m:t>𝑊</m:t>
                                                </m:r>
                                              </m:e>
                                              <m:sub>
                                                <m:r>
                                                  <a:rPr lang="en-US" sz="1800" i="1">
                                                    <a:latin typeface="Cambria Math"/>
                                                  </a:rPr>
                                                  <m:t>𝑝</m:t>
                                                </m:r>
                                              </m:sub>
                                            </m:sSub>
                                          </m:e>
                                        </m:d>
                                      </m:e>
                                    </m:d>
                                  </m:e>
                                </m:nary>
                              </m:e>
                            </m:d>
                          </m:e>
                        </m:func>
                      </m:e>
                    </m:nary>
                    <m:r>
                      <a:rPr lang="en-US" sz="1800" i="1">
                        <a:latin typeface="Cambria Math"/>
                      </a:rPr>
                      <m:t>, </m:t>
                    </m:r>
                    <m:r>
                      <a:rPr lang="en-US" sz="1800" i="1">
                        <a:latin typeface="Cambria Math"/>
                      </a:rPr>
                      <m:t>𝑝</m:t>
                    </m:r>
                    <m:r>
                      <a:rPr lang="en-US" sz="1800" i="1">
                        <a:latin typeface="Cambria Math"/>
                      </a:rPr>
                      <m:t>=1,…,</m:t>
                    </m:r>
                    <m:r>
                      <a:rPr lang="en-US" sz="1800" i="1">
                        <a:latin typeface="Cambria Math"/>
                      </a:rPr>
                      <m:t>𝑃</m:t>
                    </m:r>
                  </m:oMath>
                </a14:m>
                <a:r>
                  <a:rPr lang="en-US" sz="1800" dirty="0"/>
                  <a:t>,	</a:t>
                </a:r>
                <a:endParaRPr lang="fr-FR" sz="1800" dirty="0"/>
              </a:p>
              <a:p>
                <a:pPr marL="0" indent="0">
                  <a:buNone/>
                </a:pPr>
                <a14:m>
                  <m:oMath xmlns:m="http://schemas.openxmlformats.org/officeDocument/2006/math">
                    <m:r>
                      <a:rPr lang="en-US" sz="1400" i="1">
                        <a:latin typeface="Cambria Math"/>
                      </a:rPr>
                      <m:t> </m:t>
                    </m:r>
                    <m:sSub>
                      <m:sSubPr>
                        <m:ctrlPr>
                          <a:rPr lang="fr-FR" sz="1400" i="1">
                            <a:latin typeface="Cambria Math"/>
                          </a:rPr>
                        </m:ctrlPr>
                      </m:sSubPr>
                      <m:e>
                        <m:r>
                          <m:rPr>
                            <m:sty m:val="p"/>
                          </m:rPr>
                          <a:rPr lang="en-US" sz="1400">
                            <a:latin typeface="Cambria Math"/>
                          </a:rPr>
                          <m:t>Φ</m:t>
                        </m:r>
                      </m:e>
                      <m:sub>
                        <m:r>
                          <a:rPr lang="en-US" sz="1400" i="1">
                            <a:latin typeface="Cambria Math"/>
                          </a:rPr>
                          <m:t>𝑝</m:t>
                        </m:r>
                      </m:sub>
                    </m:sSub>
                  </m:oMath>
                </a14:m>
                <a:r>
                  <a:rPr lang="en-US" sz="1400" dirty="0"/>
                  <a:t> = Chebyshev polynomial of order </a:t>
                </a:r>
                <a:r>
                  <a:rPr lang="en-US" sz="1400" i="1" dirty="0"/>
                  <a:t>p</a:t>
                </a:r>
                <a:endParaRPr lang="en-US" sz="1400" dirty="0"/>
              </a:p>
              <a:p>
                <a:pPr marL="0" indent="0">
                  <a:buNone/>
                </a:pPr>
                <a14:m>
                  <m:oMath xmlns:m="http://schemas.openxmlformats.org/officeDocument/2006/math">
                    <m:sSub>
                      <m:sSubPr>
                        <m:ctrlPr>
                          <a:rPr lang="fr-FR" sz="1400" i="1">
                            <a:latin typeface="Cambria Math"/>
                          </a:rPr>
                        </m:ctrlPr>
                      </m:sSubPr>
                      <m:e>
                        <m:r>
                          <a:rPr lang="en-US" sz="1400" i="1">
                            <a:latin typeface="Cambria Math"/>
                          </a:rPr>
                          <m:t>𝑐</m:t>
                        </m:r>
                      </m:e>
                      <m:sub>
                        <m:r>
                          <a:rPr lang="en-US" sz="1400" i="1">
                            <a:latin typeface="Cambria Math"/>
                          </a:rPr>
                          <m:t>𝑝</m:t>
                        </m:r>
                      </m:sub>
                    </m:sSub>
                  </m:oMath>
                </a14:m>
                <a:r>
                  <a:rPr lang="en-US" sz="1400" dirty="0"/>
                  <a:t> = associated coefficient (to be evaluated)</a:t>
                </a:r>
                <a:endParaRPr lang="fr-FR" sz="1400" u="sng" dirty="0"/>
              </a:p>
              <a:p>
                <a:pPr marL="0" indent="0">
                  <a:buNone/>
                </a:pPr>
                <a:endParaRPr lang="fr-FR" sz="1800" dirty="0"/>
              </a:p>
            </p:txBody>
          </p:sp>
        </mc:Choice>
        <mc:Fallback xmlns="">
          <p:sp>
            <p:nvSpPr>
              <p:cNvPr id="5" name="Espace réservé du contenu 2"/>
              <p:cNvSpPr txBox="1">
                <a:spLocks noRot="1" noChangeAspect="1" noMove="1" noResize="1" noEditPoints="1" noAdjustHandles="1" noChangeArrowheads="1" noChangeShapeType="1" noTextEdit="1"/>
              </p:cNvSpPr>
              <p:nvPr/>
            </p:nvSpPr>
            <p:spPr>
              <a:xfrm>
                <a:off x="763960" y="980728"/>
                <a:ext cx="8380040" cy="5661795"/>
              </a:xfrm>
              <a:prstGeom prst="rect">
                <a:avLst/>
              </a:prstGeom>
              <a:blipFill rotWithShape="1">
                <a:blip r:embed="rId3"/>
                <a:stretch>
                  <a:fillRect l="-4000" t="-538"/>
                </a:stretch>
              </a:blipFill>
            </p:spPr>
            <p:txBody>
              <a:bodyPr/>
              <a:lstStyle/>
              <a:p>
                <a:r>
                  <a:rPr lang="fr-FR">
                    <a:noFill/>
                  </a:rPr>
                  <a:t> </a:t>
                </a:r>
              </a:p>
            </p:txBody>
          </p:sp>
        </mc:Fallback>
      </mc:AlternateContent>
      <p:sp>
        <p:nvSpPr>
          <p:cNvPr id="6" name="Rectangle 5"/>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Tree>
    <p:extLst>
      <p:ext uri="{BB962C8B-B14F-4D97-AF65-F5344CB8AC3E}">
        <p14:creationId xmlns:p14="http://schemas.microsoft.com/office/powerpoint/2010/main" val="238933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The 3D model - </a:t>
            </a:r>
            <a:r>
              <a:rPr lang="en-US" sz="3200" b="1" dirty="0" smtClean="0">
                <a:solidFill>
                  <a:schemeClr val="accent3"/>
                </a:solidFill>
                <a:effectLst>
                  <a:outerShdw blurRad="38100" dist="38100" dir="2700000" algn="tl">
                    <a:srgbClr val="000000">
                      <a:alpha val="43137"/>
                    </a:srgbClr>
                  </a:outerShdw>
                </a:effectLst>
              </a:rPr>
              <a:t>Tactic </a:t>
            </a:r>
            <a:r>
              <a:rPr lang="en-US" sz="3200" b="1" dirty="0">
                <a:solidFill>
                  <a:schemeClr val="accent3"/>
                </a:solidFill>
                <a:effectLst>
                  <a:outerShdw blurRad="38100" dist="38100" dir="2700000" algn="tl">
                    <a:srgbClr val="000000">
                      <a:alpha val="43137"/>
                    </a:srgbClr>
                  </a:outerShdw>
                </a:effectLst>
              </a:rPr>
              <a:t>decision</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13039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000" u="sng" dirty="0" smtClean="0"/>
              <a:t>Framework: </a:t>
            </a:r>
            <a:r>
              <a:rPr lang="en-US" sz="2000" dirty="0" smtClean="0"/>
              <a:t>bio-economic </a:t>
            </a:r>
            <a:r>
              <a:rPr lang="en-US" sz="2000" dirty="0"/>
              <a:t>model </a:t>
            </a:r>
            <a:r>
              <a:rPr lang="en-US" sz="2000" dirty="0" smtClean="0"/>
              <a:t>with season-specific </a:t>
            </a:r>
            <a:r>
              <a:rPr lang="en-US" sz="2000" dirty="0"/>
              <a:t>crop </a:t>
            </a:r>
            <a:r>
              <a:rPr lang="en-US" sz="2000" dirty="0" smtClean="0"/>
              <a:t>choice</a:t>
            </a:r>
          </a:p>
          <a:p>
            <a:pPr marL="0" indent="0">
              <a:spcBef>
                <a:spcPts val="0"/>
              </a:spcBef>
              <a:buNone/>
              <a:defRPr/>
            </a:pPr>
            <a:endParaRPr lang="fr-FR" sz="2000" dirty="0" smtClean="0"/>
          </a:p>
          <a:p>
            <a:pPr marL="0" indent="0">
              <a:buNone/>
            </a:pPr>
            <a:r>
              <a:rPr lang="en-US" sz="2000" u="sng" dirty="0" smtClean="0"/>
              <a:t>Stages </a:t>
            </a:r>
            <a:r>
              <a:rPr lang="en-US" sz="2000" u="sng" dirty="0"/>
              <a:t>of the farmer decision-making </a:t>
            </a:r>
            <a:r>
              <a:rPr lang="en-US" sz="2000" u="sng" dirty="0" smtClean="0"/>
              <a:t>process:</a:t>
            </a:r>
            <a:endParaRPr lang="fr-FR" sz="2000" u="sng" dirty="0"/>
          </a:p>
        </p:txBody>
      </p:sp>
      <p:sp>
        <p:nvSpPr>
          <p:cNvPr id="7" name="Rectangle 6"/>
          <p:cNvSpPr/>
          <p:nvPr/>
        </p:nvSpPr>
        <p:spPr>
          <a:xfrm>
            <a:off x="323528" y="3069540"/>
            <a:ext cx="1684065" cy="276999"/>
          </a:xfrm>
          <a:prstGeom prst="rect">
            <a:avLst/>
          </a:prstGeom>
          <a:ln>
            <a:solidFill>
              <a:srgbClr val="FF0000"/>
            </a:solidFill>
          </a:ln>
        </p:spPr>
        <p:txBody>
          <a:bodyPr wrap="square">
            <a:spAutoFit/>
          </a:bodyPr>
          <a:lstStyle/>
          <a:p>
            <a:pPr algn="ctr"/>
            <a:r>
              <a:rPr lang="en-US" sz="1200" i="1" dirty="0">
                <a:solidFill>
                  <a:prstClr val="black"/>
                </a:solidFill>
              </a:rPr>
              <a:t>Beginning of the </a:t>
            </a:r>
            <a:r>
              <a:rPr lang="en-US" sz="1200" i="1" dirty="0" smtClean="0">
                <a:solidFill>
                  <a:prstClr val="black"/>
                </a:solidFill>
              </a:rPr>
              <a:t>season</a:t>
            </a:r>
            <a:endParaRPr lang="fr-FR" sz="1200" i="1" dirty="0">
              <a:solidFill>
                <a:prstClr val="black"/>
              </a:solidFill>
            </a:endParaRPr>
          </a:p>
        </p:txBody>
      </p:sp>
      <p:sp>
        <p:nvSpPr>
          <p:cNvPr id="8" name="Rectangle 7"/>
          <p:cNvSpPr/>
          <p:nvPr/>
        </p:nvSpPr>
        <p:spPr>
          <a:xfrm>
            <a:off x="323528" y="3615407"/>
            <a:ext cx="1665314" cy="461665"/>
          </a:xfrm>
          <a:prstGeom prst="rect">
            <a:avLst/>
          </a:prstGeom>
          <a:ln>
            <a:solidFill>
              <a:srgbClr val="FF0000"/>
            </a:solidFill>
          </a:ln>
        </p:spPr>
        <p:txBody>
          <a:bodyPr wrap="square">
            <a:spAutoFit/>
          </a:bodyPr>
          <a:lstStyle/>
          <a:p>
            <a:pPr algn="ctr"/>
            <a:r>
              <a:rPr lang="en-US" sz="1200" i="1" dirty="0">
                <a:solidFill>
                  <a:prstClr val="black"/>
                </a:solidFill>
              </a:rPr>
              <a:t>At the beginning of each growing </a:t>
            </a:r>
            <a:r>
              <a:rPr lang="en-US" sz="1200" i="1" dirty="0" smtClean="0">
                <a:solidFill>
                  <a:prstClr val="black"/>
                </a:solidFill>
              </a:rPr>
              <a:t>season </a:t>
            </a:r>
            <a:endParaRPr lang="fr-FR" sz="1200" i="1" dirty="0">
              <a:solidFill>
                <a:prstClr val="black"/>
              </a:solidFill>
            </a:endParaRPr>
          </a:p>
        </p:txBody>
      </p:sp>
      <p:sp>
        <p:nvSpPr>
          <p:cNvPr id="9" name="Rectangle 8"/>
          <p:cNvSpPr/>
          <p:nvPr/>
        </p:nvSpPr>
        <p:spPr>
          <a:xfrm>
            <a:off x="323528" y="4335487"/>
            <a:ext cx="1656186" cy="461665"/>
          </a:xfrm>
          <a:prstGeom prst="rect">
            <a:avLst/>
          </a:prstGeom>
          <a:ln>
            <a:solidFill>
              <a:srgbClr val="FF0000"/>
            </a:solidFill>
          </a:ln>
        </p:spPr>
        <p:txBody>
          <a:bodyPr wrap="square">
            <a:spAutoFit/>
          </a:bodyPr>
          <a:lstStyle/>
          <a:p>
            <a:pPr algn="ctr"/>
            <a:r>
              <a:rPr lang="en-US" sz="1200" i="1" dirty="0">
                <a:solidFill>
                  <a:prstClr val="black"/>
                </a:solidFill>
              </a:rPr>
              <a:t>For each growing </a:t>
            </a:r>
            <a:r>
              <a:rPr lang="en-US" sz="1200" i="1" dirty="0" smtClean="0">
                <a:solidFill>
                  <a:prstClr val="black"/>
                </a:solidFill>
              </a:rPr>
              <a:t>season </a:t>
            </a:r>
            <a:endParaRPr lang="fr-FR" sz="1200" i="1" dirty="0">
              <a:solidFill>
                <a:prstClr val="black"/>
              </a:solidFill>
            </a:endParaRPr>
          </a:p>
        </p:txBody>
      </p:sp>
      <p:sp>
        <p:nvSpPr>
          <p:cNvPr id="10" name="Rectangle 9"/>
          <p:cNvSpPr/>
          <p:nvPr/>
        </p:nvSpPr>
        <p:spPr>
          <a:xfrm>
            <a:off x="323528" y="5157192"/>
            <a:ext cx="1656185" cy="461665"/>
          </a:xfrm>
          <a:prstGeom prst="rect">
            <a:avLst/>
          </a:prstGeom>
          <a:ln>
            <a:solidFill>
              <a:srgbClr val="FF0000"/>
            </a:solidFill>
          </a:ln>
        </p:spPr>
        <p:txBody>
          <a:bodyPr wrap="square">
            <a:spAutoFit/>
          </a:bodyPr>
          <a:lstStyle/>
          <a:p>
            <a:pPr algn="ctr"/>
            <a:r>
              <a:rPr lang="en-US" sz="1200" i="1" dirty="0">
                <a:solidFill>
                  <a:prstClr val="black"/>
                </a:solidFill>
              </a:rPr>
              <a:t>For each growing </a:t>
            </a:r>
            <a:r>
              <a:rPr lang="en-US" sz="1200" i="1" dirty="0" smtClean="0">
                <a:solidFill>
                  <a:prstClr val="black"/>
                </a:solidFill>
              </a:rPr>
              <a:t>season </a:t>
            </a:r>
            <a:endParaRPr lang="fr-FR" sz="1200" i="1" dirty="0">
              <a:solidFill>
                <a:prstClr val="black"/>
              </a:solidFill>
            </a:endParaRPr>
          </a:p>
        </p:txBody>
      </p:sp>
      <p:sp>
        <p:nvSpPr>
          <p:cNvPr id="11" name="Rectangle 10"/>
          <p:cNvSpPr/>
          <p:nvPr/>
        </p:nvSpPr>
        <p:spPr>
          <a:xfrm>
            <a:off x="2123728" y="2730400"/>
            <a:ext cx="6994029" cy="3170099"/>
          </a:xfrm>
          <a:prstGeom prst="rect">
            <a:avLst/>
          </a:prstGeom>
        </p:spPr>
        <p:txBody>
          <a:bodyPr wrap="square">
            <a:spAutoFit/>
          </a:bodyPr>
          <a:lstStyle/>
          <a:p>
            <a:pPr marL="342900" lvl="0" indent="-342900">
              <a:buFont typeface="Arial" panose="020B0604020202020204" pitchFamily="34" charset="0"/>
              <a:buChar char="•"/>
            </a:pPr>
            <a:r>
              <a:rPr lang="en-US" sz="2000" dirty="0">
                <a:solidFill>
                  <a:prstClr val="black"/>
                </a:solidFill>
              </a:rPr>
              <a:t>Form expectation on </a:t>
            </a:r>
            <a:r>
              <a:rPr lang="en-US" sz="2000" dirty="0" smtClean="0">
                <a:solidFill>
                  <a:prstClr val="black"/>
                </a:solidFill>
              </a:rPr>
              <a:t>the year climate (100% chance </a:t>
            </a:r>
            <a:r>
              <a:rPr lang="en-US" sz="2000" dirty="0" smtClean="0"/>
              <a:t>poor or 100% chance below average or 100% chance average or 100% chance above </a:t>
            </a:r>
            <a:r>
              <a:rPr lang="en-US" sz="2000" dirty="0"/>
              <a:t>average or </a:t>
            </a:r>
            <a:r>
              <a:rPr lang="en-US" sz="2000" dirty="0" smtClean="0"/>
              <a:t>100% chance good)</a:t>
            </a:r>
            <a:endParaRPr lang="en-US" sz="2000" dirty="0" smtClean="0">
              <a:solidFill>
                <a:prstClr val="black"/>
              </a:solidFill>
            </a:endParaRPr>
          </a:p>
          <a:p>
            <a:pPr marL="342900" lvl="0" indent="-342900">
              <a:buFont typeface="Arial" panose="020B0604020202020204" pitchFamily="34" charset="0"/>
              <a:buChar char="•"/>
            </a:pPr>
            <a:r>
              <a:rPr lang="en-US" sz="2000" dirty="0" smtClean="0">
                <a:solidFill>
                  <a:prstClr val="black"/>
                </a:solidFill>
              </a:rPr>
              <a:t>At fixed investment, decide </a:t>
            </a:r>
            <a:r>
              <a:rPr lang="en-US" sz="2000" dirty="0">
                <a:solidFill>
                  <a:prstClr val="black"/>
                </a:solidFill>
              </a:rPr>
              <a:t>on the type of crops to grow and plot size</a:t>
            </a:r>
          </a:p>
          <a:p>
            <a:pPr marL="342900" lvl="0" indent="-342900">
              <a:buFont typeface="Arial" panose="020B0604020202020204" pitchFamily="34" charset="0"/>
              <a:buChar char="•"/>
            </a:pPr>
            <a:r>
              <a:rPr lang="en-US" sz="2000" dirty="0">
                <a:solidFill>
                  <a:prstClr val="black"/>
                </a:solidFill>
              </a:rPr>
              <a:t>Decide on the irrigation-water application rate for each crop, given total water availability and observed rainfall</a:t>
            </a:r>
            <a:endParaRPr lang="fr-FR" sz="2000" dirty="0">
              <a:solidFill>
                <a:prstClr val="black"/>
              </a:solidFill>
            </a:endParaRPr>
          </a:p>
          <a:p>
            <a:pPr marL="342900" lvl="0" indent="-342900">
              <a:buFont typeface="Arial" panose="020B0604020202020204" pitchFamily="34" charset="0"/>
              <a:buChar char="•"/>
            </a:pPr>
            <a:r>
              <a:rPr lang="en-US" sz="2000" dirty="0">
                <a:solidFill>
                  <a:prstClr val="black"/>
                </a:solidFill>
              </a:rPr>
              <a:t>Follow a set of irrigation rules to obtain the “best” crop yield, given the irrigation equipment, the selected crop, the actual climatic conditions. </a:t>
            </a:r>
            <a:endParaRPr lang="fr-FR" sz="2000" dirty="0">
              <a:solidFill>
                <a:prstClr val="black"/>
              </a:solidFill>
            </a:endParaRPr>
          </a:p>
        </p:txBody>
      </p:sp>
      <p:sp>
        <p:nvSpPr>
          <p:cNvPr id="12" name="Rectangle 11"/>
          <p:cNvSpPr/>
          <p:nvPr/>
        </p:nvSpPr>
        <p:spPr>
          <a:xfrm>
            <a:off x="1376772" y="6239053"/>
            <a:ext cx="6795628" cy="646331"/>
          </a:xfrm>
          <a:prstGeom prst="rect">
            <a:avLst/>
          </a:prstGeom>
        </p:spPr>
        <p:txBody>
          <a:bodyPr wrap="square">
            <a:spAutoFit/>
          </a:bodyPr>
          <a:lstStyle/>
          <a:p>
            <a:r>
              <a:rPr lang="en-US" sz="1200" dirty="0">
                <a:solidFill>
                  <a:schemeClr val="bg1"/>
                </a:solidFill>
              </a:rPr>
              <a:t>Robert, M</a:t>
            </a:r>
            <a:r>
              <a:rPr lang="en-US" sz="1200" dirty="0" smtClean="0">
                <a:solidFill>
                  <a:schemeClr val="bg1"/>
                </a:solidFill>
              </a:rPr>
              <a:t>.,</a:t>
            </a:r>
            <a:r>
              <a:rPr lang="en-US" sz="1200" dirty="0">
                <a:solidFill>
                  <a:schemeClr val="bg1"/>
                </a:solidFill>
              </a:rPr>
              <a:t> Thomas, A</a:t>
            </a:r>
            <a:r>
              <a:rPr lang="en-US" sz="1200" dirty="0" smtClean="0">
                <a:solidFill>
                  <a:schemeClr val="bg1"/>
                </a:solidFill>
              </a:rPr>
              <a:t>., </a:t>
            </a:r>
            <a:r>
              <a:rPr lang="en-US" sz="1200" dirty="0" err="1" smtClean="0">
                <a:solidFill>
                  <a:schemeClr val="bg1"/>
                </a:solidFill>
              </a:rPr>
              <a:t>Raynal</a:t>
            </a:r>
            <a:r>
              <a:rPr lang="en-US" sz="1200" dirty="0" smtClean="0">
                <a:solidFill>
                  <a:schemeClr val="bg1"/>
                </a:solidFill>
              </a:rPr>
              <a:t>, H., </a:t>
            </a:r>
            <a:r>
              <a:rPr lang="en-US" sz="1200" dirty="0" err="1" smtClean="0">
                <a:solidFill>
                  <a:schemeClr val="bg1"/>
                </a:solidFill>
              </a:rPr>
              <a:t>Casellas</a:t>
            </a:r>
            <a:r>
              <a:rPr lang="en-US" sz="1200" dirty="0" smtClean="0">
                <a:solidFill>
                  <a:schemeClr val="bg1"/>
                </a:solidFill>
              </a:rPr>
              <a:t>, E., </a:t>
            </a:r>
            <a:r>
              <a:rPr lang="en-US" sz="1200" dirty="0" err="1" smtClean="0">
                <a:solidFill>
                  <a:schemeClr val="bg1"/>
                </a:solidFill>
              </a:rPr>
              <a:t>Casel</a:t>
            </a:r>
            <a:r>
              <a:rPr lang="en-US" sz="1200" dirty="0" smtClean="0">
                <a:solidFill>
                  <a:schemeClr val="bg1"/>
                </a:solidFill>
              </a:rPr>
              <a:t>, P., </a:t>
            </a:r>
            <a:r>
              <a:rPr lang="en-US" sz="1200" dirty="0" err="1" smtClean="0">
                <a:solidFill>
                  <a:schemeClr val="bg1"/>
                </a:solidFill>
              </a:rPr>
              <a:t>Chabrier</a:t>
            </a:r>
            <a:r>
              <a:rPr lang="en-US" sz="1200" dirty="0" smtClean="0">
                <a:solidFill>
                  <a:schemeClr val="bg1"/>
                </a:solidFill>
              </a:rPr>
              <a:t>, P., </a:t>
            </a:r>
            <a:r>
              <a:rPr lang="en-US" sz="1200" dirty="0" err="1" smtClean="0">
                <a:solidFill>
                  <a:schemeClr val="bg1"/>
                </a:solidFill>
              </a:rPr>
              <a:t>Joannon</a:t>
            </a:r>
            <a:r>
              <a:rPr lang="en-US" sz="1200" dirty="0" smtClean="0">
                <a:solidFill>
                  <a:schemeClr val="bg1"/>
                </a:solidFill>
              </a:rPr>
              <a:t>, A.,  </a:t>
            </a:r>
            <a:r>
              <a:rPr lang="en-US" sz="1200" dirty="0" err="1">
                <a:solidFill>
                  <a:schemeClr val="bg1"/>
                </a:solidFill>
              </a:rPr>
              <a:t>Bergez</a:t>
            </a:r>
            <a:r>
              <a:rPr lang="en-US" sz="1200" dirty="0">
                <a:solidFill>
                  <a:schemeClr val="bg1"/>
                </a:solidFill>
              </a:rPr>
              <a:t>, J.E</a:t>
            </a:r>
            <a:r>
              <a:rPr lang="en-US" sz="1200" dirty="0" smtClean="0">
                <a:solidFill>
                  <a:schemeClr val="bg1"/>
                </a:solidFill>
              </a:rPr>
              <a:t>. (</a:t>
            </a:r>
            <a:r>
              <a:rPr lang="en-US" sz="1200" dirty="0">
                <a:solidFill>
                  <a:schemeClr val="bg1"/>
                </a:solidFill>
              </a:rPr>
              <a:t>2016) NAMASTE: a dynamic model for water management at the farm level integrating strategic, tactic and operational</a:t>
            </a:r>
            <a:r>
              <a:rPr lang="fr-FR" sz="1200" dirty="0">
                <a:solidFill>
                  <a:schemeClr val="bg1"/>
                </a:solidFill>
              </a:rPr>
              <a:t>, </a:t>
            </a:r>
            <a:r>
              <a:rPr lang="en-US" sz="1200" i="1" dirty="0" smtClean="0">
                <a:solidFill>
                  <a:schemeClr val="bg1"/>
                </a:solidFill>
              </a:rPr>
              <a:t>Environmental Modelling and Software </a:t>
            </a:r>
            <a:r>
              <a:rPr lang="en-US" sz="1200" dirty="0" smtClean="0">
                <a:solidFill>
                  <a:schemeClr val="bg1"/>
                </a:solidFill>
              </a:rPr>
              <a:t>(to </a:t>
            </a:r>
            <a:r>
              <a:rPr lang="en-US" sz="1200" dirty="0">
                <a:solidFill>
                  <a:schemeClr val="bg1"/>
                </a:solidFill>
              </a:rPr>
              <a:t>be submitted)</a:t>
            </a:r>
            <a:endParaRPr lang="fr-FR" sz="1200" dirty="0">
              <a:solidFill>
                <a:schemeClr val="bg1"/>
              </a:solidFill>
            </a:endParaRPr>
          </a:p>
        </p:txBody>
      </p:sp>
    </p:spTree>
    <p:extLst>
      <p:ext uri="{BB962C8B-B14F-4D97-AF65-F5344CB8AC3E}">
        <p14:creationId xmlns:p14="http://schemas.microsoft.com/office/powerpoint/2010/main" val="960067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The 3D model - Tactic decision</a:t>
            </a:r>
            <a:endParaRPr lang="fr-FR" sz="3200" b="1" dirty="0">
              <a:solidFill>
                <a:schemeClr val="accent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Espace réservé du contenu 2"/>
              <p:cNvSpPr txBox="1">
                <a:spLocks/>
              </p:cNvSpPr>
              <p:nvPr/>
            </p:nvSpPr>
            <p:spPr>
              <a:xfrm>
                <a:off x="763960" y="980728"/>
                <a:ext cx="7956931" cy="58141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800" dirty="0" smtClean="0"/>
                  <a:t>T = 1 year</a:t>
                </a:r>
              </a:p>
              <a:p>
                <a:pPr marL="0" indent="0">
                  <a:spcBef>
                    <a:spcPts val="0"/>
                  </a:spcBef>
                  <a:buNone/>
                  <a:defRPr/>
                </a:pPr>
                <a:r>
                  <a:rPr lang="en-US" sz="1800" dirty="0" smtClean="0"/>
                  <a:t>Investment fixed </a:t>
                </a:r>
              </a:p>
              <a:p>
                <a:pPr marL="0" indent="0">
                  <a:spcBef>
                    <a:spcPts val="0"/>
                  </a:spcBef>
                  <a:buNone/>
                  <a:defRPr/>
                </a:pPr>
                <a:r>
                  <a:rPr lang="en-US" sz="1800" dirty="0" smtClean="0"/>
                  <a:t>Rainfall fixed</a:t>
                </a:r>
              </a:p>
              <a:p>
                <a:pPr marL="0" indent="0">
                  <a:spcBef>
                    <a:spcPts val="0"/>
                  </a:spcBef>
                  <a:buNone/>
                  <a:defRPr/>
                </a:pPr>
                <a:endParaRPr lang="en-US" sz="1800" dirty="0"/>
              </a:p>
              <a:p>
                <a:pPr marL="0" indent="0">
                  <a:buNone/>
                </a:pPr>
                <a:r>
                  <a:rPr lang="en-US" sz="1800" u="sng" dirty="0"/>
                  <a:t>The farmer’s problem </a:t>
                </a:r>
                <a:r>
                  <a:rPr lang="en-US" sz="1800" u="sng" dirty="0" smtClean="0"/>
                  <a:t>:</a:t>
                </a:r>
              </a:p>
              <a:p>
                <a:pPr marL="0" indent="0">
                  <a:buNone/>
                </a:pPr>
                <a:endParaRPr lang="fr-FR" sz="1800" u="sng" dirty="0"/>
              </a:p>
              <a:p>
                <a:pPr marL="0" indent="0">
                  <a:buNone/>
                </a:pPr>
                <a14:m>
                  <m:oMath xmlns:m="http://schemas.openxmlformats.org/officeDocument/2006/math">
                    <m:func>
                      <m:funcPr>
                        <m:ctrlPr>
                          <a:rPr lang="fr-FR" sz="1800" i="1">
                            <a:latin typeface="Cambria Math"/>
                          </a:rPr>
                        </m:ctrlPr>
                      </m:funcPr>
                      <m:fName>
                        <m:limLow>
                          <m:limLowPr>
                            <m:ctrlPr>
                              <a:rPr lang="fr-FR" sz="1800" i="1">
                                <a:latin typeface="Cambria Math"/>
                              </a:rPr>
                            </m:ctrlPr>
                          </m:limLowPr>
                          <m:e>
                            <m:r>
                              <m:rPr>
                                <m:sty m:val="p"/>
                              </m:rPr>
                              <a:rPr lang="en-US" sz="1800">
                                <a:latin typeface="Cambria Math"/>
                              </a:rPr>
                              <m:t>max</m:t>
                            </m:r>
                          </m:e>
                          <m:lim>
                            <m:d>
                              <m:dPr>
                                <m:begChr m:val="{"/>
                                <m:endChr m:val="}"/>
                                <m:ctrlPr>
                                  <a:rPr lang="fr-FR" sz="1800" i="1">
                                    <a:latin typeface="Cambria Math"/>
                                  </a:rPr>
                                </m:ctrlPr>
                              </m:dPr>
                              <m:e>
                                <m:sSub>
                                  <m:sSubPr>
                                    <m:ctrlPr>
                                      <a:rPr lang="fr-FR" sz="1800" i="1">
                                        <a:latin typeface="Cambria Math"/>
                                      </a:rPr>
                                    </m:ctrlPr>
                                  </m:sSubPr>
                                  <m:e>
                                    <m:r>
                                      <a:rPr lang="en-US" sz="1800" i="1">
                                        <a:latin typeface="Cambria Math"/>
                                      </a:rPr>
                                      <m:t>𝛿</m:t>
                                    </m:r>
                                  </m:e>
                                  <m:sub>
                                    <m:r>
                                      <a:rPr lang="en-US" sz="1800" i="1">
                                        <a:latin typeface="Cambria Math"/>
                                      </a:rPr>
                                      <m:t>𝑏𝑐</m:t>
                                    </m:r>
                                    <m:r>
                                      <a:rPr lang="en-US" sz="1800" i="1">
                                        <a:latin typeface="Cambria Math"/>
                                      </a:rPr>
                                      <m:t>𝜏</m:t>
                                    </m:r>
                                  </m:sub>
                                </m:sSub>
                              </m:e>
                            </m:d>
                          </m:lim>
                        </m:limLow>
                      </m:fName>
                      <m:e>
                        <m:d>
                          <m:dPr>
                            <m:begChr m:val="["/>
                            <m:endChr m:val="]"/>
                            <m:ctrlPr>
                              <a:rPr lang="fr-FR" sz="1800" i="1">
                                <a:latin typeface="Cambria Math"/>
                              </a:rPr>
                            </m:ctrlPr>
                          </m:dPr>
                          <m:e>
                            <m:nary>
                              <m:naryPr>
                                <m:chr m:val="∑"/>
                                <m:limLoc m:val="undOvr"/>
                                <m:ctrlPr>
                                  <a:rPr lang="fr-FR" sz="1800" i="1">
                                    <a:latin typeface="Cambria Math"/>
                                  </a:rPr>
                                </m:ctrlPr>
                              </m:naryPr>
                              <m:sub>
                                <m:r>
                                  <a:rPr lang="en-US" sz="1800" i="1">
                                    <a:latin typeface="Cambria Math"/>
                                  </a:rPr>
                                  <m:t>𝑏</m:t>
                                </m:r>
                                <m:r>
                                  <a:rPr lang="en-US" sz="1800" i="1">
                                    <a:latin typeface="Cambria Math"/>
                                  </a:rPr>
                                  <m:t>=1</m:t>
                                </m:r>
                              </m:sub>
                              <m:sup>
                                <m:r>
                                  <a:rPr lang="en-US" sz="1800" i="1">
                                    <a:latin typeface="Cambria Math"/>
                                  </a:rPr>
                                  <m:t>𝐵</m:t>
                                </m:r>
                              </m:sup>
                              <m:e>
                                <m:nary>
                                  <m:naryPr>
                                    <m:chr m:val="∑"/>
                                    <m:limLoc m:val="undOvr"/>
                                    <m:ctrlPr>
                                      <a:rPr lang="fr-FR" sz="1800" i="1">
                                        <a:latin typeface="Cambria Math"/>
                                      </a:rPr>
                                    </m:ctrlPr>
                                  </m:naryPr>
                                  <m:sub>
                                    <m:r>
                                      <a:rPr lang="en-US" sz="1800" i="1">
                                        <a:latin typeface="Cambria Math"/>
                                      </a:rPr>
                                      <m:t>𝑐</m:t>
                                    </m:r>
                                    <m:r>
                                      <a:rPr lang="en-US" sz="1800" i="1">
                                        <a:latin typeface="Cambria Math"/>
                                      </a:rPr>
                                      <m:t>=1</m:t>
                                    </m:r>
                                  </m:sub>
                                  <m:sup>
                                    <m:r>
                                      <a:rPr lang="en-US" sz="1800" i="1">
                                        <a:latin typeface="Cambria Math"/>
                                      </a:rPr>
                                      <m:t>𝐶</m:t>
                                    </m:r>
                                  </m:sup>
                                  <m:e>
                                    <m:nary>
                                      <m:naryPr>
                                        <m:chr m:val="∑"/>
                                        <m:limLoc m:val="undOvr"/>
                                        <m:ctrlPr>
                                          <a:rPr lang="fr-FR" sz="1800" i="1">
                                            <a:latin typeface="Cambria Math"/>
                                          </a:rPr>
                                        </m:ctrlPr>
                                      </m:naryPr>
                                      <m:sub>
                                        <m:r>
                                          <a:rPr lang="en-US" sz="1800" i="1">
                                            <a:latin typeface="Cambria Math"/>
                                          </a:rPr>
                                          <m:t>𝜏</m:t>
                                        </m:r>
                                        <m:r>
                                          <a:rPr lang="en-US" sz="1800" i="1">
                                            <a:latin typeface="Cambria Math"/>
                                          </a:rPr>
                                          <m:t>=</m:t>
                                        </m:r>
                                        <m:r>
                                          <a:rPr lang="en-US" sz="1800" i="1">
                                            <a:latin typeface="Cambria Math"/>
                                          </a:rPr>
                                          <m:t>𝑆</m:t>
                                        </m:r>
                                        <m:r>
                                          <a:rPr lang="en-US" sz="1800" i="1">
                                            <a:latin typeface="Cambria Math"/>
                                          </a:rPr>
                                          <m:t>1</m:t>
                                        </m:r>
                                      </m:sub>
                                      <m:sup>
                                        <m:r>
                                          <a:rPr lang="en-US" sz="1800" i="1">
                                            <a:latin typeface="Cambria Math"/>
                                          </a:rPr>
                                          <m:t>𝑆</m:t>
                                        </m:r>
                                        <m:r>
                                          <a:rPr lang="en-US" sz="1800" i="1">
                                            <a:latin typeface="Cambria Math"/>
                                          </a:rPr>
                                          <m:t>2</m:t>
                                        </m:r>
                                      </m:sup>
                                      <m:e>
                                        <m:sSub>
                                          <m:sSubPr>
                                            <m:ctrlPr>
                                              <a:rPr lang="fr-FR" sz="1800" i="1">
                                                <a:latin typeface="Cambria Math"/>
                                              </a:rPr>
                                            </m:ctrlPr>
                                          </m:sSubPr>
                                          <m:e>
                                            <m:sSub>
                                              <m:sSubPr>
                                                <m:ctrlPr>
                                                  <a:rPr lang="fr-FR" sz="1800" i="1">
                                                    <a:latin typeface="Cambria Math"/>
                                                  </a:rPr>
                                                </m:ctrlPr>
                                              </m:sSubPr>
                                              <m:e>
                                                <m:r>
                                                  <a:rPr lang="en-US" sz="1800" i="1">
                                                    <a:latin typeface="Cambria Math"/>
                                                  </a:rPr>
                                                  <m:t>𝛿</m:t>
                                                </m:r>
                                              </m:e>
                                              <m:sub>
                                                <m:r>
                                                  <a:rPr lang="en-US" sz="1800" i="1">
                                                    <a:latin typeface="Cambria Math"/>
                                                  </a:rPr>
                                                  <m:t>𝑏𝑐</m:t>
                                                </m:r>
                                                <m:r>
                                                  <a:rPr lang="en-US" sz="1800" i="1">
                                                    <a:latin typeface="Cambria Math"/>
                                                  </a:rPr>
                                                  <m:t>𝜏</m:t>
                                                </m:r>
                                              </m:sub>
                                            </m:sSub>
                                            <m:r>
                                              <a:rPr lang="en-US" sz="1800" i="1">
                                                <a:latin typeface="Cambria Math"/>
                                              </a:rPr>
                                              <m:t> </m:t>
                                            </m:r>
                                            <m:r>
                                              <a:rPr lang="en-US" sz="1800" i="1">
                                                <a:latin typeface="Cambria Math"/>
                                              </a:rPr>
                                              <m:t>𝜋</m:t>
                                            </m:r>
                                          </m:e>
                                          <m:sub>
                                            <m:r>
                                              <a:rPr lang="en-US" sz="1800" i="1">
                                                <a:latin typeface="Cambria Math"/>
                                              </a:rPr>
                                              <m:t>𝑏𝑐</m:t>
                                            </m:r>
                                            <m:r>
                                              <a:rPr lang="en-US" sz="1800" i="1">
                                                <a:latin typeface="Cambria Math"/>
                                              </a:rPr>
                                              <m:t>𝜏</m:t>
                                            </m:r>
                                          </m:sub>
                                        </m:sSub>
                                      </m:e>
                                    </m:nary>
                                  </m:e>
                                </m:nary>
                              </m:e>
                            </m:nary>
                          </m:e>
                        </m:d>
                      </m:e>
                    </m:func>
                  </m:oMath>
                </a14:m>
                <a:r>
                  <a:rPr lang="en-US" sz="1800" dirty="0"/>
                  <a:t>		</a:t>
                </a:r>
                <a:endParaRPr lang="fr-FR" sz="1800" dirty="0"/>
              </a:p>
              <a:p>
                <a:pPr marL="0" indent="0">
                  <a:buNone/>
                </a:pPr>
                <a14:m>
                  <m:oMath xmlns:m="http://schemas.openxmlformats.org/officeDocument/2006/math">
                    <m:sSub>
                      <m:sSubPr>
                        <m:ctrlPr>
                          <a:rPr lang="fr-FR" sz="1400" i="1">
                            <a:latin typeface="Cambria Math"/>
                          </a:rPr>
                        </m:ctrlPr>
                      </m:sSubPr>
                      <m:e>
                        <m:r>
                          <a:rPr lang="en-US" sz="1400" i="1">
                            <a:latin typeface="Cambria Math"/>
                          </a:rPr>
                          <m:t>𝛿</m:t>
                        </m:r>
                      </m:e>
                      <m:sub>
                        <m:r>
                          <a:rPr lang="en-US" sz="1400" i="1">
                            <a:latin typeface="Cambria Math"/>
                          </a:rPr>
                          <m:t>𝑏𝑐</m:t>
                        </m:r>
                        <m:r>
                          <a:rPr lang="en-US" sz="1400" i="1">
                            <a:latin typeface="Cambria Math"/>
                          </a:rPr>
                          <m:t>𝜏</m:t>
                        </m:r>
                      </m:sub>
                    </m:sSub>
                    <m:r>
                      <a:rPr lang="en-US" sz="1400" i="1">
                        <a:latin typeface="Cambria Math"/>
                      </a:rPr>
                      <m:t>=1</m:t>
                    </m:r>
                  </m:oMath>
                </a14:m>
                <a:r>
                  <a:rPr lang="en-US" sz="1400" dirty="0"/>
                  <a:t> if crop </a:t>
                </a:r>
                <a:r>
                  <a:rPr lang="en-US" sz="1400" i="1" dirty="0"/>
                  <a:t>c</a:t>
                </a:r>
                <a:r>
                  <a:rPr lang="en-US" sz="1400" dirty="0"/>
                  <a:t> is grown on plot </a:t>
                </a:r>
                <a:r>
                  <a:rPr lang="en-US" sz="1400" i="1" dirty="0"/>
                  <a:t>b</a:t>
                </a:r>
                <a:r>
                  <a:rPr lang="en-US" sz="1400" dirty="0"/>
                  <a:t> at season </a:t>
                </a:r>
                <a14:m>
                  <m:oMath xmlns:m="http://schemas.openxmlformats.org/officeDocument/2006/math">
                    <m:r>
                      <a:rPr lang="en-US" sz="1400" i="1">
                        <a:latin typeface="Cambria Math"/>
                      </a:rPr>
                      <m:t>𝜏</m:t>
                    </m:r>
                  </m:oMath>
                </a14:m>
                <a:r>
                  <a:rPr lang="en-US" sz="1400" dirty="0"/>
                  <a:t> and 0 otherwise</a:t>
                </a:r>
              </a:p>
              <a:p>
                <a:pPr marL="0" indent="0">
                  <a:spcBef>
                    <a:spcPts val="0"/>
                  </a:spcBef>
                  <a:buNone/>
                  <a:defRPr/>
                </a:pPr>
                <a:endParaRPr lang="en-US" sz="1800" dirty="0" smtClean="0"/>
              </a:p>
              <a:p>
                <a:pPr marL="0" indent="0">
                  <a:spcBef>
                    <a:spcPts val="0"/>
                  </a:spcBef>
                  <a:buNone/>
                  <a:defRPr/>
                </a:pPr>
                <a:endParaRPr lang="en-US" sz="1800" dirty="0" smtClean="0"/>
              </a:p>
            </p:txBody>
          </p:sp>
        </mc:Choice>
        <mc:Fallback xmlns="">
          <p:sp>
            <p:nvSpPr>
              <p:cNvPr id="5" name="Espace réservé du contenu 2"/>
              <p:cNvSpPr txBox="1">
                <a:spLocks noRot="1" noChangeAspect="1" noMove="1" noResize="1" noEditPoints="1" noAdjustHandles="1" noChangeArrowheads="1" noChangeShapeType="1" noTextEdit="1"/>
              </p:cNvSpPr>
              <p:nvPr/>
            </p:nvSpPr>
            <p:spPr>
              <a:xfrm>
                <a:off x="763960" y="980728"/>
                <a:ext cx="7956931" cy="5814195"/>
              </a:xfrm>
              <a:prstGeom prst="rect">
                <a:avLst/>
              </a:prstGeom>
              <a:blipFill rotWithShape="1">
                <a:blip r:embed="rId2"/>
                <a:stretch>
                  <a:fillRect l="-613" t="-524"/>
                </a:stretch>
              </a:blipFill>
            </p:spPr>
            <p:txBody>
              <a:bodyPr/>
              <a:lstStyle/>
              <a:p>
                <a:r>
                  <a:rPr lang="fr-FR">
                    <a:noFill/>
                  </a:rPr>
                  <a:t> </a:t>
                </a:r>
              </a:p>
            </p:txBody>
          </p:sp>
        </mc:Fallback>
      </mc:AlternateContent>
      <p:sp>
        <p:nvSpPr>
          <p:cNvPr id="7" name="Rectangle 6"/>
          <p:cNvSpPr/>
          <p:nvPr/>
        </p:nvSpPr>
        <p:spPr>
          <a:xfrm>
            <a:off x="1376772" y="6239053"/>
            <a:ext cx="6795628" cy="646331"/>
          </a:xfrm>
          <a:prstGeom prst="rect">
            <a:avLst/>
          </a:prstGeom>
        </p:spPr>
        <p:txBody>
          <a:bodyPr wrap="square">
            <a:spAutoFit/>
          </a:bodyPr>
          <a:lstStyle/>
          <a:p>
            <a:r>
              <a:rPr lang="en-US" sz="1200" dirty="0">
                <a:solidFill>
                  <a:schemeClr val="bg1"/>
                </a:solidFill>
              </a:rPr>
              <a:t>Robert, M</a:t>
            </a:r>
            <a:r>
              <a:rPr lang="en-US" sz="1200" dirty="0" smtClean="0">
                <a:solidFill>
                  <a:schemeClr val="bg1"/>
                </a:solidFill>
              </a:rPr>
              <a:t>.,</a:t>
            </a:r>
            <a:r>
              <a:rPr lang="en-US" sz="1200" dirty="0">
                <a:solidFill>
                  <a:schemeClr val="bg1"/>
                </a:solidFill>
              </a:rPr>
              <a:t> Thomas, A</a:t>
            </a:r>
            <a:r>
              <a:rPr lang="en-US" sz="1200" dirty="0" smtClean="0">
                <a:solidFill>
                  <a:schemeClr val="bg1"/>
                </a:solidFill>
              </a:rPr>
              <a:t>., </a:t>
            </a:r>
            <a:r>
              <a:rPr lang="en-US" sz="1200" dirty="0" err="1" smtClean="0">
                <a:solidFill>
                  <a:schemeClr val="bg1"/>
                </a:solidFill>
              </a:rPr>
              <a:t>Raynal</a:t>
            </a:r>
            <a:r>
              <a:rPr lang="en-US" sz="1200" dirty="0" smtClean="0">
                <a:solidFill>
                  <a:schemeClr val="bg1"/>
                </a:solidFill>
              </a:rPr>
              <a:t>, H., </a:t>
            </a:r>
            <a:r>
              <a:rPr lang="en-US" sz="1200" dirty="0" err="1" smtClean="0">
                <a:solidFill>
                  <a:schemeClr val="bg1"/>
                </a:solidFill>
              </a:rPr>
              <a:t>Casellas</a:t>
            </a:r>
            <a:r>
              <a:rPr lang="en-US" sz="1200" dirty="0" smtClean="0">
                <a:solidFill>
                  <a:schemeClr val="bg1"/>
                </a:solidFill>
              </a:rPr>
              <a:t>, E., </a:t>
            </a:r>
            <a:r>
              <a:rPr lang="en-US" sz="1200" dirty="0" err="1" smtClean="0">
                <a:solidFill>
                  <a:schemeClr val="bg1"/>
                </a:solidFill>
              </a:rPr>
              <a:t>Casel</a:t>
            </a:r>
            <a:r>
              <a:rPr lang="en-US" sz="1200" dirty="0" smtClean="0">
                <a:solidFill>
                  <a:schemeClr val="bg1"/>
                </a:solidFill>
              </a:rPr>
              <a:t>, P., </a:t>
            </a:r>
            <a:r>
              <a:rPr lang="en-US" sz="1200" dirty="0" err="1" smtClean="0">
                <a:solidFill>
                  <a:schemeClr val="bg1"/>
                </a:solidFill>
              </a:rPr>
              <a:t>Chabrier</a:t>
            </a:r>
            <a:r>
              <a:rPr lang="en-US" sz="1200" dirty="0" smtClean="0">
                <a:solidFill>
                  <a:schemeClr val="bg1"/>
                </a:solidFill>
              </a:rPr>
              <a:t>, P., </a:t>
            </a:r>
            <a:r>
              <a:rPr lang="en-US" sz="1200" dirty="0" err="1" smtClean="0">
                <a:solidFill>
                  <a:schemeClr val="bg1"/>
                </a:solidFill>
              </a:rPr>
              <a:t>Joannon</a:t>
            </a:r>
            <a:r>
              <a:rPr lang="en-US" sz="1200" dirty="0" smtClean="0">
                <a:solidFill>
                  <a:schemeClr val="bg1"/>
                </a:solidFill>
              </a:rPr>
              <a:t>, A.,  </a:t>
            </a:r>
            <a:r>
              <a:rPr lang="en-US" sz="1200" dirty="0" err="1">
                <a:solidFill>
                  <a:schemeClr val="bg1"/>
                </a:solidFill>
              </a:rPr>
              <a:t>Bergez</a:t>
            </a:r>
            <a:r>
              <a:rPr lang="en-US" sz="1200" dirty="0">
                <a:solidFill>
                  <a:schemeClr val="bg1"/>
                </a:solidFill>
              </a:rPr>
              <a:t>, J.E</a:t>
            </a:r>
            <a:r>
              <a:rPr lang="en-US" sz="1200" dirty="0" smtClean="0">
                <a:solidFill>
                  <a:schemeClr val="bg1"/>
                </a:solidFill>
              </a:rPr>
              <a:t>. (</a:t>
            </a:r>
            <a:r>
              <a:rPr lang="en-US" sz="1200" dirty="0">
                <a:solidFill>
                  <a:schemeClr val="bg1"/>
                </a:solidFill>
              </a:rPr>
              <a:t>2016) NAMASTE: a dynamic model for water management at the farm level integrating strategic, tactic and operational</a:t>
            </a:r>
            <a:r>
              <a:rPr lang="fr-FR" sz="1200" dirty="0">
                <a:solidFill>
                  <a:schemeClr val="bg1"/>
                </a:solidFill>
              </a:rPr>
              <a:t>, </a:t>
            </a:r>
            <a:r>
              <a:rPr lang="en-US" sz="1200" i="1" dirty="0" smtClean="0">
                <a:solidFill>
                  <a:schemeClr val="bg1"/>
                </a:solidFill>
              </a:rPr>
              <a:t>Environmental Modelling and Software </a:t>
            </a:r>
            <a:r>
              <a:rPr lang="en-US" sz="1200" dirty="0" smtClean="0">
                <a:solidFill>
                  <a:schemeClr val="bg1"/>
                </a:solidFill>
              </a:rPr>
              <a:t>(to </a:t>
            </a:r>
            <a:r>
              <a:rPr lang="en-US" sz="1200" dirty="0">
                <a:solidFill>
                  <a:schemeClr val="bg1"/>
                </a:solidFill>
              </a:rPr>
              <a:t>be submitted)</a:t>
            </a:r>
            <a:endParaRPr lang="fr-FR" sz="1200" dirty="0">
              <a:solidFill>
                <a:schemeClr val="bg1"/>
              </a:solidFill>
            </a:endParaRPr>
          </a:p>
        </p:txBody>
      </p:sp>
    </p:spTree>
    <p:extLst>
      <p:ext uri="{BB962C8B-B14F-4D97-AF65-F5344CB8AC3E}">
        <p14:creationId xmlns:p14="http://schemas.microsoft.com/office/powerpoint/2010/main" val="774168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gabarit-powerpoint-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10761</TotalTime>
  <Words>4078</Words>
  <Application>Microsoft Office PowerPoint</Application>
  <PresentationFormat>Affichage à l'écran (4:3)</PresentationFormat>
  <Paragraphs>510</Paragraphs>
  <Slides>31</Slides>
  <Notes>11</Notes>
  <HiddenSlides>7</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gabarit-powerpoint-01</vt:lpstr>
      <vt:lpstr> NAMASTE: A dynamic integrated model for simulating farm practices under groundwater scarcity in semi-arid region of India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AICHA specific farm system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Processus de décision, incertitude et adaptation</dc:title>
  <dc:creator>Admin</dc:creator>
  <cp:lastModifiedBy>magellan</cp:lastModifiedBy>
  <cp:revision>633</cp:revision>
  <cp:lastPrinted>2016-02-15T17:42:42Z</cp:lastPrinted>
  <dcterms:created xsi:type="dcterms:W3CDTF">2016-01-20T16:00:36Z</dcterms:created>
  <dcterms:modified xsi:type="dcterms:W3CDTF">2016-11-14T02:24:06Z</dcterms:modified>
</cp:coreProperties>
</file>