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5"/>
  </p:notesMasterIdLst>
  <p:sldIdLst>
    <p:sldId id="256" r:id="rId2"/>
    <p:sldId id="284" r:id="rId3"/>
    <p:sldId id="339" r:id="rId4"/>
    <p:sldId id="340" r:id="rId5"/>
    <p:sldId id="341" r:id="rId6"/>
    <p:sldId id="322" r:id="rId7"/>
    <p:sldId id="313" r:id="rId8"/>
    <p:sldId id="325" r:id="rId9"/>
    <p:sldId id="334" r:id="rId10"/>
    <p:sldId id="265" r:id="rId11"/>
    <p:sldId id="336" r:id="rId12"/>
    <p:sldId id="335" r:id="rId13"/>
    <p:sldId id="337" r:id="rId14"/>
    <p:sldId id="294" r:id="rId15"/>
    <p:sldId id="293" r:id="rId16"/>
    <p:sldId id="303" r:id="rId17"/>
    <p:sldId id="287" r:id="rId18"/>
    <p:sldId id="298" r:id="rId19"/>
    <p:sldId id="328" r:id="rId20"/>
    <p:sldId id="332" r:id="rId21"/>
    <p:sldId id="330" r:id="rId22"/>
    <p:sldId id="327" r:id="rId23"/>
    <p:sldId id="285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7" autoAdjust="0"/>
    <p:restoredTop sz="93542" autoAdjust="0"/>
  </p:normalViewPr>
  <p:slideViewPr>
    <p:cSldViewPr>
      <p:cViewPr>
        <p:scale>
          <a:sx n="60" d="100"/>
          <a:sy n="60" d="100"/>
        </p:scale>
        <p:origin x="-1411" y="-1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29FEAA0-4BFB-4F55-91FC-EDE4B3773980}" type="datetimeFigureOut">
              <a:rPr lang="en-GB"/>
              <a:pPr>
                <a:defRPr/>
              </a:pPr>
              <a:t>14/11/2016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3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3"/>
            <a:ext cx="3169920" cy="480060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FB4EE0D-6071-4F99-9BD8-1D60CF8274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52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B4EE0D-6071-4F99-9BD8-1D60CF827438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743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 smtClean="0"/>
              <a:t>Objectives</a:t>
            </a:r>
            <a:r>
              <a:rPr lang="fr-FR" b="1" baseline="0" dirty="0" smtClean="0"/>
              <a:t> as </a:t>
            </a:r>
            <a:r>
              <a:rPr lang="fr-FR" b="1" baseline="0" dirty="0" err="1" smtClean="0"/>
              <a:t>written</a:t>
            </a:r>
            <a:r>
              <a:rPr lang="fr-FR" b="1" baseline="0" dirty="0" smtClean="0"/>
              <a:t> </a:t>
            </a:r>
            <a:r>
              <a:rPr lang="fr-FR" b="1" baseline="0" dirty="0" err="1" smtClean="0"/>
              <a:t>initially</a:t>
            </a:r>
            <a:endParaRPr lang="fr-FR" b="1" baseline="0" dirty="0" smtClean="0"/>
          </a:p>
          <a:p>
            <a:r>
              <a:rPr lang="fr-FR" b="1" baseline="0" dirty="0" smtClean="0"/>
              <a:t>! </a:t>
            </a:r>
            <a:r>
              <a:rPr lang="fr-FR" b="1" dirty="0" err="1" smtClean="0"/>
              <a:t>Develop</a:t>
            </a:r>
            <a:r>
              <a:rPr lang="fr-FR" b="1" dirty="0" smtClean="0"/>
              <a:t> scenarios </a:t>
            </a:r>
            <a:r>
              <a:rPr lang="fr-FR" b="1" dirty="0" err="1" smtClean="0"/>
              <a:t>means</a:t>
            </a:r>
            <a:r>
              <a:rPr lang="fr-FR" b="1" dirty="0" smtClean="0"/>
              <a:t> </a:t>
            </a:r>
            <a:r>
              <a:rPr lang="fr-FR" dirty="0" smtClean="0"/>
              <a:t>: building  </a:t>
            </a:r>
            <a:r>
              <a:rPr lang="fr-FR" dirty="0" err="1" smtClean="0"/>
              <a:t>hypotheses</a:t>
            </a:r>
            <a:r>
              <a:rPr lang="fr-FR" dirty="0" smtClean="0"/>
              <a:t> for the future, </a:t>
            </a:r>
            <a:r>
              <a:rPr lang="fr-FR" dirty="0" err="1" smtClean="0"/>
              <a:t>choose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interest</a:t>
            </a:r>
            <a:r>
              <a:rPr lang="fr-FR" baseline="0" dirty="0" smtClean="0"/>
              <a:t> + </a:t>
            </a:r>
            <a:r>
              <a:rPr lang="fr-FR" baseline="0" dirty="0" err="1" smtClean="0"/>
              <a:t>assessment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their</a:t>
            </a:r>
            <a:r>
              <a:rPr lang="fr-FR" baseline="0" dirty="0" smtClean="0"/>
              <a:t> impact on the </a:t>
            </a:r>
            <a:r>
              <a:rPr lang="fr-FR" baseline="0" dirty="0" err="1" smtClean="0"/>
              <a:t>systme</a:t>
            </a:r>
            <a:r>
              <a:rPr lang="fr-FR" baseline="0" dirty="0" smtClean="0"/>
              <a:t>, in </a:t>
            </a:r>
            <a:r>
              <a:rPr lang="fr-FR" baseline="0" dirty="0" err="1" smtClean="0"/>
              <a:t>particular</a:t>
            </a:r>
            <a:r>
              <a:rPr lang="fr-FR" baseline="0" dirty="0" smtClean="0"/>
              <a:t> water </a:t>
            </a:r>
            <a:r>
              <a:rPr lang="fr-FR" baseline="0" dirty="0" err="1" smtClean="0"/>
              <a:t>comsumption</a:t>
            </a:r>
            <a:endParaRPr lang="fr-FR" baseline="0" dirty="0" smtClean="0"/>
          </a:p>
          <a:p>
            <a:r>
              <a:rPr lang="fr-FR" baseline="0" dirty="0" smtClean="0"/>
              <a:t>For </a:t>
            </a:r>
            <a:r>
              <a:rPr lang="fr-FR" baseline="0" dirty="0" err="1" smtClean="0"/>
              <a:t>assessment</a:t>
            </a:r>
            <a:r>
              <a:rPr lang="fr-FR" baseline="0" dirty="0" smtClean="0"/>
              <a:t> of scénario, Tools are </a:t>
            </a:r>
            <a:r>
              <a:rPr lang="fr-FR" baseline="0" dirty="0" err="1" smtClean="0"/>
              <a:t>needed</a:t>
            </a:r>
            <a:r>
              <a:rPr lang="fr-FR" baseline="0" dirty="0" smtClean="0"/>
              <a:t> : simulation of water </a:t>
            </a:r>
            <a:r>
              <a:rPr lang="fr-FR" baseline="0" dirty="0" err="1" smtClean="0"/>
              <a:t>soil</a:t>
            </a:r>
            <a:r>
              <a:rPr lang="fr-FR" baseline="0" dirty="0" smtClean="0"/>
              <a:t> plant, farmers </a:t>
            </a:r>
            <a:r>
              <a:rPr lang="fr-FR" baseline="0" dirty="0" err="1" smtClean="0"/>
              <a:t>behaviour</a:t>
            </a:r>
            <a:r>
              <a:rPr lang="fr-FR" baseline="0" dirty="0" smtClean="0"/>
              <a:t> « </a:t>
            </a:r>
            <a:r>
              <a:rPr lang="fr-FR" baseline="0" dirty="0" err="1" smtClean="0"/>
              <a:t>models</a:t>
            </a:r>
            <a:r>
              <a:rPr lang="fr-FR" baseline="0" dirty="0" smtClean="0"/>
              <a:t> »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C6284-37DD-474E-BCD8-AEBEE6B017F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4701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2368E5-4D02-4871-9C8D-4D25ADDD3EEB}" type="slidenum">
              <a:rPr lang="en-GB" smtClean="0"/>
              <a:pPr/>
              <a:t>9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12374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AD504C-49DE-42AE-9251-F5666B7ECC44}" type="slidenum">
              <a:rPr lang="en-GB" smtClean="0"/>
              <a:pPr/>
              <a:t>23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730477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2FA7A-4501-482C-A19A-89F28CAF8130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B1F30-300A-40CB-81FD-6B4DF9A5A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FAFF4-FE6A-4138-8E09-4388AEAD08BF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14589-72C0-4510-A47F-BA2CF42D1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BF3B4-72EE-45A0-90C2-8D3B0C54DBB4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C2CA2-021D-4B86-90B5-9B324E132C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31B75-FA09-415A-92CB-B3A4F7909B93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76D45-921A-474B-BCFA-9C1F0971C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23438-B68F-44DB-8613-761576373D5C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82AC9-ADF0-428D-8E88-9DD1A1B034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5305E-57F7-4E9D-AEC0-58D388E65BD0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3F36A-929B-4B69-93CB-1835974B9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34F2C-7A3D-4994-B10F-27CCBA5A23D8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41AD9-6358-478C-8B0F-3B317E2E8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0868E-A9DA-4387-A86D-E8B8EFD0D51B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5564F-E534-4A09-8AE2-839A28A01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4597B-6696-4816-9E6D-CD03E7CA151F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72D39-5638-4967-BFD7-84E16AE05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7EB5F-ED24-475A-B5C9-6D93F0AB5B9D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3759C-F569-4675-A0DB-211C67D4A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9323F-E5C2-484E-B418-643488911353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AFF98-CF5B-488C-9532-54A4A2B1B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D2EE18-A5C6-4FD5-B415-CABE31BBBF5B}" type="datetimeFigureOut">
              <a:rPr lang="en-US"/>
              <a:pPr>
                <a:defRPr/>
              </a:pPr>
              <a:t>11/14/2016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47D933-6CC7-48C1-9D4B-946F842A2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33" r:id="rId2"/>
    <p:sldLayoutId id="2147483942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43" r:id="rId9"/>
    <p:sldLayoutId id="2147483939" r:id="rId10"/>
    <p:sldLayoutId id="214748394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534400" cy="2819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N" sz="3600" dirty="0" smtClean="0"/>
              <a:t> </a:t>
            </a:r>
            <a:br>
              <a:rPr lang="en-IN" sz="3600" dirty="0" smtClean="0"/>
            </a:br>
            <a:r>
              <a:rPr lang="en-IN" sz="3600" dirty="0" smtClean="0"/>
              <a:t>Reframing Climatic and Non-climatic Vulnerability in Semi-arid </a:t>
            </a:r>
            <a:br>
              <a:rPr lang="en-IN" sz="3600" dirty="0" smtClean="0"/>
            </a:br>
            <a:r>
              <a:rPr lang="en-IN" sz="3600" dirty="0" smtClean="0"/>
              <a:t>Agrarian Socio-Ecological Systems </a:t>
            </a:r>
            <a:endParaRPr lang="en-GB" sz="3600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-228600" y="4495800"/>
            <a:ext cx="8915400" cy="1752600"/>
          </a:xfrm>
        </p:spPr>
        <p:txBody>
          <a:bodyPr/>
          <a:lstStyle/>
          <a:p>
            <a:pPr marR="0" eaLnBrk="1" hangingPunct="1"/>
            <a:r>
              <a:rPr lang="en-IN" sz="2400" dirty="0" err="1" smtClean="0"/>
              <a:t>Shrinivas</a:t>
            </a:r>
            <a:r>
              <a:rPr lang="en-IN" sz="2400" dirty="0" smtClean="0"/>
              <a:t> </a:t>
            </a:r>
            <a:r>
              <a:rPr lang="en-IN" sz="2400" dirty="0" err="1" smtClean="0"/>
              <a:t>Badiger</a:t>
            </a:r>
            <a:r>
              <a:rPr lang="en-IN" sz="2400" dirty="0" smtClean="0"/>
              <a:t> </a:t>
            </a:r>
          </a:p>
          <a:p>
            <a:pPr marR="0" eaLnBrk="1" hangingPunct="1"/>
            <a:r>
              <a:rPr lang="en-IN" sz="2400" dirty="0" smtClean="0"/>
              <a:t>ATREE, Bangalore. India</a:t>
            </a:r>
          </a:p>
          <a:p>
            <a:pPr marR="0" eaLnBrk="1" hangingPunct="1"/>
            <a:endParaRPr lang="en-IN" sz="2400" dirty="0" smtClean="0"/>
          </a:p>
          <a:p>
            <a:pPr marR="0" eaLnBrk="1" hangingPunct="1"/>
            <a:r>
              <a:rPr lang="en-IN" sz="2400" dirty="0" smtClean="0"/>
              <a:t>AICHA Annual Project Meeting, Bangalore</a:t>
            </a:r>
          </a:p>
          <a:p>
            <a:pPr marR="0" eaLnBrk="1" hangingPunct="1"/>
            <a:r>
              <a:rPr lang="en-IN" sz="2400" dirty="0" smtClean="0"/>
              <a:t>14 November 2016</a:t>
            </a:r>
            <a:endParaRPr lang="en-IN" sz="2400" dirty="0"/>
          </a:p>
          <a:p>
            <a:pPr marR="0" eaLnBrk="1" hangingPunct="1"/>
            <a:endParaRPr lang="en-IN" sz="2400" dirty="0"/>
          </a:p>
          <a:p>
            <a:pPr marR="0" eaLnBrk="1" hangingPunct="1"/>
            <a:endParaRPr lang="en-IN" sz="2400" dirty="0"/>
          </a:p>
          <a:p>
            <a:pPr marR="0" eaLnBrk="1" hangingPunct="1"/>
            <a:endParaRPr lang="en-IN" sz="2400" dirty="0"/>
          </a:p>
          <a:p>
            <a:pPr marR="0" eaLnBrk="1" hangingPunct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IN" sz="4400" b="1" dirty="0" smtClean="0"/>
              <a:t>Composite Indices of Vulnerability</a:t>
            </a:r>
            <a:endParaRPr lang="en-GB" sz="4400" b="1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382000" cy="457200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IN" dirty="0"/>
              <a:t>IPCC – LVI**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IN" dirty="0" smtClean="0"/>
              <a:t>Livelihood Vulnerability Index (LVI)*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IN" dirty="0" smtClean="0"/>
              <a:t>Livelihood Effect Index (LEI)#</a:t>
            </a:r>
          </a:p>
          <a:p>
            <a:pPr eaLnBrk="1" hangingPunct="1"/>
            <a:endParaRPr lang="en-IN" dirty="0" smtClean="0"/>
          </a:p>
          <a:p>
            <a:pPr eaLnBrk="1" hangingPunct="1"/>
            <a:r>
              <a:rPr lang="en-IN" dirty="0" smtClean="0"/>
              <a:t>Advantages:</a:t>
            </a:r>
          </a:p>
          <a:p>
            <a:pPr lvl="1" eaLnBrk="1" hangingPunct="1"/>
            <a:r>
              <a:rPr lang="en-IN" dirty="0" smtClean="0"/>
              <a:t>Use similar socio-ecological sub-components</a:t>
            </a:r>
          </a:p>
          <a:p>
            <a:pPr lvl="1" eaLnBrk="1" hangingPunct="1"/>
            <a:r>
              <a:rPr lang="en-IN" dirty="0" smtClean="0"/>
              <a:t>Integrate the sustainable livelihoods framework (SLF)</a:t>
            </a:r>
          </a:p>
          <a:p>
            <a:pPr lvl="1" eaLnBrk="1" hangingPunct="1"/>
            <a:r>
              <a:rPr lang="en-IN" dirty="0" smtClean="0"/>
              <a:t>Focus on climate change impacts</a:t>
            </a:r>
          </a:p>
          <a:p>
            <a:pPr lvl="1" eaLnBrk="1" hangingPunct="1"/>
            <a:endParaRPr lang="en-IN" dirty="0" smtClean="0"/>
          </a:p>
          <a:p>
            <a:pPr lvl="1" eaLnBrk="1" hangingPunct="1">
              <a:buFont typeface="Wingdings 2" pitchFamily="18" charset="2"/>
              <a:buNone/>
            </a:pPr>
            <a:r>
              <a:rPr lang="en-GB" sz="2000" dirty="0" smtClean="0"/>
              <a:t>**adapted from Hahn et al.  (2009) and # </a:t>
            </a:r>
            <a:r>
              <a:rPr lang="en-GB" sz="2000" dirty="0" err="1" smtClean="0"/>
              <a:t>Urothody</a:t>
            </a:r>
            <a:r>
              <a:rPr lang="en-GB" sz="2000" dirty="0" smtClean="0"/>
              <a:t> and Larsen (2010)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/>
          <a:lstStyle/>
          <a:p>
            <a:r>
              <a:rPr lang="en-IN" b="1" smtClean="0"/>
              <a:t>LVI-IPCC</a:t>
            </a:r>
            <a:endParaRPr lang="en-GB" b="1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438"/>
          </a:xfrm>
        </p:spPr>
        <p:txBody>
          <a:bodyPr/>
          <a:lstStyle/>
          <a:p>
            <a:r>
              <a:rPr lang="en-IN" sz="2400" dirty="0" smtClean="0"/>
              <a:t>LVI-IPCC derives from the IPCC vulnerability  definition that characterises vulnerability with three components:  Exposure,  Sensitivity  and  Adaptive  Capacity.  </a:t>
            </a:r>
          </a:p>
          <a:p>
            <a:r>
              <a:rPr lang="en-IN" sz="2400" dirty="0" smtClean="0"/>
              <a:t>It was combined with the nine major components of the LVI and its values, with the three components of the IPCC  vulnerability definition</a:t>
            </a:r>
          </a:p>
          <a:p>
            <a:pPr lvl="1"/>
            <a:r>
              <a:rPr lang="en-IN" sz="2000" b="1" dirty="0" smtClean="0"/>
              <a:t>Exposure </a:t>
            </a:r>
            <a:r>
              <a:rPr lang="en-IN" sz="2000" dirty="0" smtClean="0"/>
              <a:t>is measured by aggregating the major  components of natural vulnerability and climate variability. </a:t>
            </a:r>
          </a:p>
          <a:p>
            <a:pPr lvl="1"/>
            <a:r>
              <a:rPr lang="en-IN" sz="2000" b="1" dirty="0" smtClean="0"/>
              <a:t>Sensitivity</a:t>
            </a:r>
            <a:r>
              <a:rPr lang="en-IN" sz="2000" dirty="0" smtClean="0"/>
              <a:t> is quantified by the components of health, water and food security.</a:t>
            </a:r>
          </a:p>
          <a:p>
            <a:pPr lvl="1"/>
            <a:r>
              <a:rPr lang="en-IN" sz="2000" b="1" dirty="0" smtClean="0"/>
              <a:t>Adaptive  Capacity </a:t>
            </a:r>
            <a:r>
              <a:rPr lang="en-IN" sz="2000" dirty="0" smtClean="0"/>
              <a:t>is measured  through demographic profile, social networks, livelihood  strategies, knowledge/skills, and finance.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71757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8229600" cy="1143000"/>
          </a:xfrm>
        </p:spPr>
        <p:txBody>
          <a:bodyPr/>
          <a:lstStyle/>
          <a:p>
            <a:r>
              <a:rPr lang="en-IN" sz="4400" b="1" smtClean="0"/>
              <a:t>LVI: Livelihood Vulnerability Index</a:t>
            </a:r>
            <a:endParaRPr lang="en-GB" sz="4400" b="1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mtClean="0"/>
              <a:t>LVI includes nine major components:  </a:t>
            </a:r>
          </a:p>
          <a:p>
            <a:pPr lvl="1"/>
            <a:r>
              <a:rPr lang="en-IN" smtClean="0"/>
              <a:t>Socio-demographic profile, livelihood strategies, social networks, health, food security, water security, natural vulnerability and climate variability (and knowledge/ skills, and finance). </a:t>
            </a:r>
          </a:p>
          <a:p>
            <a:r>
              <a:rPr lang="en-IN" smtClean="0"/>
              <a:t>The index uses a balanced weighted average approach,, even though each major component is  comprised of different number of subcomponents.</a:t>
            </a:r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55098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1143000"/>
          </a:xfrm>
        </p:spPr>
        <p:txBody>
          <a:bodyPr/>
          <a:lstStyle/>
          <a:p>
            <a:r>
              <a:rPr lang="en-IN" sz="4400" b="1" smtClean="0"/>
              <a:t>LEI: Livelihood Effect Index</a:t>
            </a:r>
            <a:endParaRPr lang="en-GB" sz="4400" b="1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438"/>
          </a:xfrm>
        </p:spPr>
        <p:txBody>
          <a:bodyPr/>
          <a:lstStyle/>
          <a:p>
            <a:r>
              <a:rPr lang="en-IN" smtClean="0"/>
              <a:t>The  LEI  is  derived  from  the  SLF  that  identifies  five  different  types  of  vulnerability  indicators  or capitals:  Natural,  Human,  Physical,  Social  and  Financial  capital.  </a:t>
            </a:r>
          </a:p>
          <a:p>
            <a:r>
              <a:rPr lang="en-IN" smtClean="0"/>
              <a:t>This  vulnerability  index  can  help  identify and target vulnerable regions and sectors of populations, raise awareness, and be par t of a monitoring strategy. </a:t>
            </a:r>
          </a:p>
          <a:p>
            <a:r>
              <a:rPr lang="en-IN" smtClean="0"/>
              <a:t>We used the major components and their values from the LVI index to calculate the  scores  for  each  type  of  capital  asset  by  combining  them</a:t>
            </a:r>
          </a:p>
          <a:p>
            <a:endParaRPr lang="en-IN" smtClean="0"/>
          </a:p>
          <a:p>
            <a:pPr>
              <a:buFont typeface="Wingdings 2" pitchFamily="18" charset="2"/>
              <a:buNone/>
            </a:pPr>
            <a:r>
              <a:rPr lang="en-IN" sz="2000" smtClean="0"/>
              <a:t>**Used for household level analysis</a:t>
            </a:r>
            <a:endParaRPr lang="en-GB" sz="2000" smtClean="0"/>
          </a:p>
        </p:txBody>
      </p:sp>
    </p:spTree>
    <p:extLst>
      <p:ext uri="{BB962C8B-B14F-4D97-AF65-F5344CB8AC3E}">
        <p14:creationId xmlns:p14="http://schemas.microsoft.com/office/powerpoint/2010/main" val="65842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r>
              <a:rPr lang="en-IN" b="1" dirty="0" smtClean="0"/>
              <a:t>Results: LVI-IPCC</a:t>
            </a:r>
            <a:endParaRPr lang="en-GB" b="1" dirty="0" smtClean="0"/>
          </a:p>
        </p:txBody>
      </p:sp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19400"/>
            <a:ext cx="5162550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2125663"/>
            <a:ext cx="211455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1066800" y="5410200"/>
            <a:ext cx="1219200" cy="1219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800600" y="914400"/>
            <a:ext cx="419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IN" sz="2400" dirty="0">
                <a:latin typeface="+mn-lt"/>
                <a:cs typeface="+mn-cs"/>
              </a:rPr>
              <a:t>Overall value for the </a:t>
            </a:r>
            <a:r>
              <a:rPr lang="en-IN" sz="2400" dirty="0" smtClean="0">
                <a:latin typeface="+mn-lt"/>
                <a:cs typeface="+mn-cs"/>
              </a:rPr>
              <a:t>LVI-IPPC </a:t>
            </a:r>
            <a:r>
              <a:rPr lang="en-IN" sz="2400" dirty="0">
                <a:latin typeface="+mn-lt"/>
                <a:cs typeface="+mn-cs"/>
              </a:rPr>
              <a:t>suggests moderate vulnerability to CCV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IN" sz="2400" dirty="0">
                <a:latin typeface="+mn-lt"/>
                <a:cs typeface="+mn-cs"/>
              </a:rPr>
              <a:t>value  </a:t>
            </a:r>
            <a:r>
              <a:rPr lang="en-IN" sz="2400" dirty="0" smtClean="0">
                <a:latin typeface="+mn-lt"/>
                <a:cs typeface="+mn-cs"/>
              </a:rPr>
              <a:t>&gt; 0  </a:t>
            </a:r>
            <a:r>
              <a:rPr lang="en-IN" sz="2400" dirty="0">
                <a:latin typeface="+mn-lt"/>
                <a:cs typeface="+mn-cs"/>
              </a:rPr>
              <a:t>indicates </a:t>
            </a:r>
            <a:r>
              <a:rPr lang="en-IN" sz="2400" dirty="0" smtClean="0">
                <a:latin typeface="+mn-lt"/>
                <a:cs typeface="+mn-cs"/>
              </a:rPr>
              <a:t>community </a:t>
            </a:r>
            <a:r>
              <a:rPr lang="en-IN" sz="2400" dirty="0">
                <a:latin typeface="+mn-lt"/>
                <a:cs typeface="+mn-cs"/>
              </a:rPr>
              <a:t>is more  </a:t>
            </a:r>
            <a:r>
              <a:rPr lang="en-IN" sz="2400" dirty="0" smtClean="0">
                <a:latin typeface="+mn-lt"/>
                <a:cs typeface="+mn-cs"/>
              </a:rPr>
              <a:t>exposed </a:t>
            </a:r>
            <a:r>
              <a:rPr lang="en-IN" sz="2400" dirty="0">
                <a:latin typeface="+mn-lt"/>
                <a:cs typeface="+mn-cs"/>
              </a:rPr>
              <a:t>to </a:t>
            </a:r>
            <a:r>
              <a:rPr lang="en-IN" sz="2400" dirty="0" smtClean="0">
                <a:latin typeface="+mn-lt"/>
                <a:cs typeface="+mn-cs"/>
              </a:rPr>
              <a:t>climate  extremes </a:t>
            </a:r>
            <a:r>
              <a:rPr lang="en-IN" sz="2400" dirty="0">
                <a:latin typeface="+mn-lt"/>
                <a:cs typeface="+mn-cs"/>
              </a:rPr>
              <a:t>and </a:t>
            </a:r>
            <a:r>
              <a:rPr lang="en-IN" sz="2400" dirty="0" smtClean="0">
                <a:latin typeface="+mn-lt"/>
                <a:cs typeface="+mn-cs"/>
              </a:rPr>
              <a:t>natural  </a:t>
            </a:r>
            <a:r>
              <a:rPr lang="en-IN" sz="2400" dirty="0">
                <a:latin typeface="+mn-lt"/>
                <a:cs typeface="+mn-cs"/>
              </a:rPr>
              <a:t>disasters </a:t>
            </a:r>
            <a:r>
              <a:rPr lang="en-IN" sz="2400" dirty="0" smtClean="0">
                <a:latin typeface="+mn-lt"/>
                <a:cs typeface="+mn-cs"/>
              </a:rPr>
              <a:t>than its </a:t>
            </a:r>
            <a:r>
              <a:rPr lang="en-IN" sz="2400" dirty="0">
                <a:latin typeface="+mn-lt"/>
                <a:cs typeface="+mn-cs"/>
              </a:rPr>
              <a:t>capacity  to  </a:t>
            </a:r>
            <a:endParaRPr lang="en-IN" sz="2400" dirty="0" smtClean="0">
              <a:latin typeface="+mn-lt"/>
              <a:cs typeface="+mn-cs"/>
            </a:endParaRPr>
          </a:p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en-IN" sz="2400" dirty="0" smtClean="0">
                <a:latin typeface="+mn-lt"/>
                <a:cs typeface="+mn-cs"/>
              </a:rPr>
              <a:t>Adaptive </a:t>
            </a:r>
            <a:r>
              <a:rPr lang="en-IN" sz="2400" dirty="0">
                <a:latin typeface="+mn-lt"/>
                <a:cs typeface="+mn-cs"/>
              </a:rPr>
              <a:t>capacity of </a:t>
            </a:r>
            <a:r>
              <a:rPr lang="en-IN" sz="2400" dirty="0" smtClean="0">
                <a:latin typeface="+mn-lt"/>
                <a:cs typeface="+mn-cs"/>
              </a:rPr>
              <a:t>0.5, </a:t>
            </a:r>
            <a:r>
              <a:rPr lang="en-IN" sz="2400" dirty="0">
                <a:latin typeface="+mn-lt"/>
                <a:cs typeface="+mn-cs"/>
              </a:rPr>
              <a:t>indicates moderate </a:t>
            </a:r>
            <a:r>
              <a:rPr lang="en-IN" sz="2400" dirty="0" smtClean="0">
                <a:latin typeface="+mn-lt"/>
                <a:cs typeface="+mn-cs"/>
              </a:rPr>
              <a:t>AC, but </a:t>
            </a:r>
            <a:r>
              <a:rPr lang="en-IN" sz="2400" dirty="0">
                <a:latin typeface="+mn-lt"/>
                <a:cs typeface="+mn-cs"/>
              </a:rPr>
              <a:t>not good enough to decrease the exposure and </a:t>
            </a:r>
            <a:r>
              <a:rPr lang="en-IN" sz="2400" dirty="0" smtClean="0">
                <a:latin typeface="+mn-lt"/>
                <a:cs typeface="+mn-cs"/>
              </a:rPr>
              <a:t>sensitivity</a:t>
            </a:r>
            <a:r>
              <a:rPr lang="en-IN" sz="2400" dirty="0">
                <a:latin typeface="+mn-lt"/>
                <a:cs typeface="+mn-cs"/>
              </a:rPr>
              <a:t>.</a:t>
            </a:r>
            <a:endParaRPr lang="en-GB" sz="24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752600" y="76200"/>
            <a:ext cx="8229600" cy="1143000"/>
          </a:xfrm>
        </p:spPr>
        <p:txBody>
          <a:bodyPr/>
          <a:lstStyle/>
          <a:p>
            <a:r>
              <a:rPr lang="en-IN" b="1" smtClean="0"/>
              <a:t>Results: LVI</a:t>
            </a:r>
            <a:endParaRPr lang="en-GB" b="1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533400" y="5105400"/>
            <a:ext cx="8229600" cy="1066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IN" dirty="0" smtClean="0"/>
              <a:t>	LVI for the villages was around 0.5, moderate (0: low  vulnerability; 1 : high vulnerability) vulnerability  to  the impacts of climate change and environmental degradation.</a:t>
            </a:r>
            <a:endParaRPr lang="en-GB" dirty="0" smtClean="0"/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4495800" cy="327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3276600" y="3282043"/>
            <a:ext cx="8382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257800" y="1447800"/>
            <a:ext cx="3657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Arial" pitchFamily="34" charset="0"/>
              <a:buChar char="•"/>
              <a:defRPr/>
            </a:pPr>
            <a:r>
              <a:rPr lang="en-IN" sz="2000" dirty="0">
                <a:latin typeface="+mn-lt"/>
                <a:cs typeface="+mn-cs"/>
              </a:rPr>
              <a:t>66% </a:t>
            </a:r>
            <a:r>
              <a:rPr lang="en-IN" sz="2000" dirty="0" err="1">
                <a:latin typeface="+mn-lt"/>
                <a:cs typeface="+mn-cs"/>
              </a:rPr>
              <a:t>Hh</a:t>
            </a:r>
            <a:r>
              <a:rPr lang="en-IN" sz="2000" dirty="0">
                <a:latin typeface="+mn-lt"/>
                <a:cs typeface="+mn-cs"/>
              </a:rPr>
              <a:t> reported to more expenses than income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Arial" pitchFamily="34" charset="0"/>
              <a:buChar char="•"/>
              <a:defRPr/>
            </a:pPr>
            <a:r>
              <a:rPr lang="en-IN" sz="2000" dirty="0">
                <a:latin typeface="+mn-lt"/>
                <a:cs typeface="+mn-cs"/>
              </a:rPr>
              <a:t>95% reported having to resort to loans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Arial" pitchFamily="34" charset="0"/>
              <a:buChar char="•"/>
              <a:defRPr/>
            </a:pPr>
            <a:r>
              <a:rPr lang="en-IN" sz="2000" dirty="0">
                <a:latin typeface="+mn-lt"/>
                <a:cs typeface="+mn-cs"/>
              </a:rPr>
              <a:t>72% </a:t>
            </a:r>
            <a:r>
              <a:rPr lang="en-IN" sz="2000" dirty="0" smtClean="0">
                <a:latin typeface="+mn-lt"/>
                <a:cs typeface="+mn-cs"/>
              </a:rPr>
              <a:t>were </a:t>
            </a:r>
            <a:r>
              <a:rPr lang="en-IN" sz="2000" dirty="0">
                <a:latin typeface="+mn-lt"/>
                <a:cs typeface="+mn-cs"/>
              </a:rPr>
              <a:t>unable to repay loans.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Arial" pitchFamily="34" charset="0"/>
              <a:buChar char="•"/>
              <a:defRPr/>
            </a:pPr>
            <a:r>
              <a:rPr lang="en-IN" sz="2000" dirty="0">
                <a:latin typeface="+mn-lt"/>
                <a:cs typeface="+mn-cs"/>
              </a:rPr>
              <a:t>65%  can  only  pay  interest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Arial" pitchFamily="34" charset="0"/>
              <a:buChar char="•"/>
              <a:defRPr/>
            </a:pPr>
            <a:r>
              <a:rPr lang="en-IN" sz="2000" dirty="0">
                <a:latin typeface="+mn-lt"/>
                <a:cs typeface="+mn-cs"/>
              </a:rPr>
              <a:t>17%  could not pay anything </a:t>
            </a:r>
          </a:p>
          <a:p>
            <a:pPr marL="273050" indent="-273050"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Arial" pitchFamily="34" charset="0"/>
              <a:buChar char="•"/>
              <a:defRPr/>
            </a:pPr>
            <a:r>
              <a:rPr lang="en-IN" sz="2000" dirty="0">
                <a:latin typeface="+mn-lt"/>
                <a:cs typeface="+mn-cs"/>
              </a:rPr>
              <a:t>76% fully depend on farming</a:t>
            </a:r>
            <a:endParaRPr lang="en-GB" sz="2000" dirty="0">
              <a:latin typeface="+mn-lt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1676400" y="3276600"/>
            <a:ext cx="8382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1828800" y="2057400"/>
            <a:ext cx="8382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209800" y="3695700"/>
            <a:ext cx="8382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048000" y="2133600"/>
            <a:ext cx="8382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IN" smtClean="0"/>
              <a:t>SLF Indicators of LEI</a:t>
            </a:r>
            <a:endParaRPr lang="en-GB" smtClean="0"/>
          </a:p>
        </p:txBody>
      </p:sp>
      <p:pic>
        <p:nvPicPr>
          <p:cNvPr id="3584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828800"/>
            <a:ext cx="518160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76400"/>
            <a:ext cx="12573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2971800" y="4800600"/>
            <a:ext cx="10668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4800600" y="3352800"/>
            <a:ext cx="1143000" cy="1143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8229600" cy="1143000"/>
          </a:xfrm>
        </p:spPr>
        <p:txBody>
          <a:bodyPr/>
          <a:lstStyle/>
          <a:p>
            <a:r>
              <a:rPr lang="en-IN" b="1" dirty="0" smtClean="0"/>
              <a:t>Key Insights</a:t>
            </a:r>
            <a:endParaRPr lang="en-GB" b="1" dirty="0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region is moderately vulnerable to the impacts of CCV and ED:</a:t>
            </a:r>
          </a:p>
          <a:p>
            <a:pPr lvl="1"/>
            <a:r>
              <a:rPr lang="en-US" dirty="0" smtClean="0"/>
              <a:t>76</a:t>
            </a:r>
            <a:r>
              <a:rPr lang="en-US" dirty="0"/>
              <a:t>% of the households fully depend on farming as the primary source of income</a:t>
            </a:r>
          </a:p>
          <a:p>
            <a:pPr lvl="1"/>
            <a:r>
              <a:rPr lang="en-US" dirty="0"/>
              <a:t>95% reported having taken </a:t>
            </a:r>
            <a:r>
              <a:rPr lang="en-US" dirty="0" smtClean="0"/>
              <a:t>loans, most unable to pay</a:t>
            </a:r>
            <a:endParaRPr lang="en-US" dirty="0"/>
          </a:p>
          <a:p>
            <a:pPr lvl="1"/>
            <a:r>
              <a:rPr lang="en-US" dirty="0"/>
              <a:t>57% farmers have some access to irrigation water:</a:t>
            </a:r>
          </a:p>
          <a:p>
            <a:pPr lvl="2"/>
            <a:r>
              <a:rPr lang="en-US" dirty="0"/>
              <a:t>88% of the farmers claim that their </a:t>
            </a:r>
            <a:r>
              <a:rPr lang="en-US" dirty="0" smtClean="0"/>
              <a:t>groundwater </a:t>
            </a:r>
            <a:r>
              <a:rPr lang="en-US" dirty="0"/>
              <a:t>is </a:t>
            </a:r>
            <a:r>
              <a:rPr lang="en-US" dirty="0" smtClean="0"/>
              <a:t>depleting</a:t>
            </a:r>
            <a:endParaRPr lang="en-US" dirty="0"/>
          </a:p>
          <a:p>
            <a:pPr lvl="2"/>
            <a:r>
              <a:rPr lang="en-US" dirty="0"/>
              <a:t>83% claim to not have a consistent water supply.</a:t>
            </a:r>
          </a:p>
          <a:p>
            <a:pPr lvl="1"/>
            <a:r>
              <a:rPr lang="en-US" dirty="0"/>
              <a:t> 53% of respondents claim that droughts have increased, and 22% claimed flooding has increased.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8229600" cy="1143000"/>
          </a:xfrm>
        </p:spPr>
        <p:txBody>
          <a:bodyPr/>
          <a:lstStyle/>
          <a:p>
            <a:r>
              <a:rPr lang="en-IN" sz="4400" dirty="0" smtClean="0"/>
              <a:t>Limitations </a:t>
            </a:r>
            <a:r>
              <a:rPr lang="en-IN" sz="4400" dirty="0" smtClean="0"/>
              <a:t>of Composite Indices</a:t>
            </a:r>
            <a:endParaRPr lang="en-GB" sz="4400" dirty="0" smtClean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89438"/>
          </a:xfrm>
        </p:spPr>
        <p:txBody>
          <a:bodyPr/>
          <a:lstStyle/>
          <a:p>
            <a:r>
              <a:rPr lang="en-US" sz="2400" dirty="0" smtClean="0"/>
              <a:t>Indicator </a:t>
            </a:r>
            <a:r>
              <a:rPr lang="en-US" sz="2400" dirty="0"/>
              <a:t>based frameworks to analyze vulnerability do not fully represent the </a:t>
            </a:r>
            <a:r>
              <a:rPr lang="en-US" sz="2400" dirty="0" smtClean="0"/>
              <a:t>inter-linkages </a:t>
            </a:r>
            <a:r>
              <a:rPr lang="en-US" sz="2400" dirty="0"/>
              <a:t>and causal relationships. </a:t>
            </a:r>
            <a:endParaRPr lang="en-US" sz="2400" dirty="0" smtClean="0"/>
          </a:p>
          <a:p>
            <a:r>
              <a:rPr lang="en-US" sz="2400" dirty="0" smtClean="0"/>
              <a:t>Power </a:t>
            </a:r>
            <a:r>
              <a:rPr lang="en-US" sz="2400" dirty="0"/>
              <a:t>relations within the actors in the system were largely unaccounted for.</a:t>
            </a:r>
          </a:p>
          <a:p>
            <a:r>
              <a:rPr lang="en-US" sz="2400" dirty="0"/>
              <a:t>The temporal and spatial dynamics of vulnerability was not reflected in any of the methodologies.</a:t>
            </a:r>
          </a:p>
          <a:p>
            <a:r>
              <a:rPr lang="en-US" sz="2400" dirty="0"/>
              <a:t>The methods lacked flexibility and oversimplified complex interactions between </a:t>
            </a:r>
            <a:r>
              <a:rPr lang="en-US" sz="2400" dirty="0" smtClean="0"/>
              <a:t>biophysical </a:t>
            </a:r>
            <a:r>
              <a:rPr lang="en-US" sz="2400" dirty="0"/>
              <a:t>and social processes within the system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Ignores the dynamic nature of confounding system variables and the interactions including climate/rainfall, markets, socio-institutional.</a:t>
            </a:r>
            <a:endParaRPr lang="en-US" sz="2400" dirty="0"/>
          </a:p>
          <a:p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1143000"/>
          </a:xfrm>
        </p:spPr>
        <p:txBody>
          <a:bodyPr/>
          <a:lstStyle/>
          <a:p>
            <a:pPr algn="ctr"/>
            <a:r>
              <a:rPr lang="en-US" sz="3200" dirty="0" smtClean="0"/>
              <a:t>Modified Agrarian Vulnerability Framework</a:t>
            </a:r>
            <a:endParaRPr lang="en-GB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1371600"/>
            <a:ext cx="8077200" cy="53643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8619" y="6477000"/>
            <a:ext cx="43329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author’s own adapted from several literature sources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5232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229600" cy="1143000"/>
          </a:xfrm>
        </p:spPr>
        <p:txBody>
          <a:bodyPr/>
          <a:lstStyle/>
          <a:p>
            <a:r>
              <a:rPr lang="en-IN" b="1" dirty="0" smtClean="0"/>
              <a:t>Regional Climate Trends</a:t>
            </a:r>
            <a:endParaRPr lang="en-GB" b="1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800600"/>
          </a:xfrm>
        </p:spPr>
        <p:txBody>
          <a:bodyPr/>
          <a:lstStyle/>
          <a:p>
            <a:r>
              <a:rPr lang="en-IN" sz="2800" dirty="0" smtClean="0"/>
              <a:t>Evidence of an increase in 0.4-0.6°C in the past 100  years (Bhattacharya,  2007).</a:t>
            </a:r>
          </a:p>
          <a:p>
            <a:r>
              <a:rPr lang="en-IN" sz="2800" dirty="0" smtClean="0"/>
              <a:t>IPCC 4</a:t>
            </a:r>
            <a:r>
              <a:rPr lang="en-IN" sz="2800" baseline="30000" dirty="0" smtClean="0"/>
              <a:t>th</a:t>
            </a:r>
            <a:r>
              <a:rPr lang="en-IN" sz="2800" dirty="0" smtClean="0"/>
              <a:t> AR (2007) predicts a +0.68°C  increase/century for India</a:t>
            </a:r>
            <a:endParaRPr lang="en-GB" sz="2800" dirty="0" smtClean="0"/>
          </a:p>
          <a:p>
            <a:r>
              <a:rPr lang="en-IN" sz="2800" dirty="0" smtClean="0"/>
              <a:t>KSCCAP Projections 2021-2050 (</a:t>
            </a:r>
            <a:r>
              <a:rPr lang="en-IN" sz="2800" dirty="0" err="1" smtClean="0"/>
              <a:t>Ch’nagar</a:t>
            </a:r>
            <a:r>
              <a:rPr lang="en-IN" sz="2800" dirty="0" smtClean="0"/>
              <a:t> Dist):</a:t>
            </a:r>
          </a:p>
          <a:p>
            <a:pPr lvl="1"/>
            <a:r>
              <a:rPr lang="en-IN" dirty="0" smtClean="0"/>
              <a:t>Increase in </a:t>
            </a:r>
            <a:r>
              <a:rPr lang="en-IN" dirty="0" err="1" smtClean="0"/>
              <a:t>T</a:t>
            </a:r>
            <a:r>
              <a:rPr lang="en-IN" baseline="-25000" dirty="0" err="1" smtClean="0"/>
              <a:t>min</a:t>
            </a:r>
            <a:r>
              <a:rPr lang="en-IN" dirty="0" smtClean="0"/>
              <a:t> = </a:t>
            </a:r>
            <a:r>
              <a:rPr lang="en-IN" dirty="0"/>
              <a:t>+3  ̊C; </a:t>
            </a:r>
            <a:r>
              <a:rPr lang="en-IN" dirty="0" smtClean="0"/>
              <a:t>and </a:t>
            </a:r>
            <a:r>
              <a:rPr lang="en-IN" dirty="0" err="1" smtClean="0"/>
              <a:t>T</a:t>
            </a:r>
            <a:r>
              <a:rPr lang="en-IN" baseline="-25000" dirty="0" err="1" smtClean="0"/>
              <a:t>max</a:t>
            </a:r>
            <a:r>
              <a:rPr lang="en-IN" dirty="0" smtClean="0"/>
              <a:t> = +2  ̊C</a:t>
            </a:r>
          </a:p>
          <a:p>
            <a:pPr lvl="1"/>
            <a:r>
              <a:rPr lang="en-IN" dirty="0" smtClean="0"/>
              <a:t>Decrease in SW Monsoon: - 9 %</a:t>
            </a:r>
          </a:p>
          <a:p>
            <a:pPr lvl="1"/>
            <a:r>
              <a:rPr lang="en-IN" dirty="0" smtClean="0"/>
              <a:t>Annual rainfall:  no significant change</a:t>
            </a:r>
          </a:p>
          <a:p>
            <a:pPr lvl="1"/>
            <a:r>
              <a:rPr lang="en-IN" dirty="0" smtClean="0"/>
              <a:t>Increase in drought incidences: 10-80% in </a:t>
            </a:r>
            <a:r>
              <a:rPr lang="en-IN" dirty="0" err="1" smtClean="0"/>
              <a:t>kharif</a:t>
            </a:r>
            <a:endParaRPr lang="en-IN" dirty="0" smtClean="0"/>
          </a:p>
          <a:p>
            <a:pPr>
              <a:buFont typeface="Wingdings 2" pitchFamily="18" charset="2"/>
              <a:buNone/>
            </a:pPr>
            <a:endParaRPr lang="en-IN" sz="1800" dirty="0" smtClean="0"/>
          </a:p>
          <a:p>
            <a:pPr>
              <a:buFont typeface="Wingdings 2" pitchFamily="18" charset="2"/>
              <a:buNone/>
            </a:pPr>
            <a:r>
              <a:rPr lang="en-IN" sz="1800" dirty="0" smtClean="0"/>
              <a:t>**KAR has more than 70% cultivated area under rainfed irrigation</a:t>
            </a:r>
            <a:endParaRPr lang="en-IN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4400" dirty="0" smtClean="0"/>
              <a:t>Adaptive Vulnerability Framework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437"/>
          </a:xfrm>
        </p:spPr>
        <p:txBody>
          <a:bodyPr/>
          <a:lstStyle/>
          <a:p>
            <a:r>
              <a:rPr lang="en-US" sz="3200" dirty="0" smtClean="0"/>
              <a:t>Combines quantitative metrics with qualitative indicators to capture nuances.</a:t>
            </a:r>
          </a:p>
          <a:p>
            <a:r>
              <a:rPr lang="en-US" sz="3200" dirty="0" smtClean="0"/>
              <a:t>Persistent chronic </a:t>
            </a:r>
            <a:r>
              <a:rPr lang="en-US" sz="3200" dirty="0"/>
              <a:t>farmer indebtedness </a:t>
            </a:r>
            <a:r>
              <a:rPr lang="en-US" sz="3200" dirty="0" smtClean="0"/>
              <a:t>is due to combined and compounding effects of social</a:t>
            </a:r>
            <a:r>
              <a:rPr lang="en-US" sz="3200" dirty="0"/>
              <a:t>, environmental and institutional </a:t>
            </a:r>
            <a:r>
              <a:rPr lang="en-US" sz="3200" dirty="0" smtClean="0"/>
              <a:t>factors. </a:t>
            </a:r>
          </a:p>
          <a:p>
            <a:r>
              <a:rPr lang="en-US" sz="3200" dirty="0" smtClean="0"/>
              <a:t>Lack of supporting developmental policies; aspirations to move out of agrarian system</a:t>
            </a:r>
          </a:p>
        </p:txBody>
      </p:sp>
    </p:spTree>
    <p:extLst>
      <p:ext uri="{BB962C8B-B14F-4D97-AF65-F5344CB8AC3E}">
        <p14:creationId xmlns:p14="http://schemas.microsoft.com/office/powerpoint/2010/main" val="325190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8229600" cy="1143000"/>
          </a:xfrm>
        </p:spPr>
        <p:txBody>
          <a:bodyPr/>
          <a:lstStyle/>
          <a:p>
            <a:r>
              <a:rPr lang="en-US" sz="4000" dirty="0" smtClean="0"/>
              <a:t>Key Features of the Framework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389437"/>
          </a:xfrm>
        </p:spPr>
        <p:txBody>
          <a:bodyPr/>
          <a:lstStyle/>
          <a:p>
            <a:r>
              <a:rPr lang="en-US" sz="2400" dirty="0" smtClean="0"/>
              <a:t>Combine </a:t>
            </a:r>
            <a:r>
              <a:rPr lang="en-US" sz="2400" dirty="0"/>
              <a:t>SES framework </a:t>
            </a:r>
            <a:r>
              <a:rPr lang="en-US" sz="2400" dirty="0" smtClean="0"/>
              <a:t>with </a:t>
            </a:r>
            <a:r>
              <a:rPr lang="en-US" sz="2400" dirty="0"/>
              <a:t>a structured approach of mapping vulnerability considering temporally varying </a:t>
            </a:r>
            <a:r>
              <a:rPr lang="en-US" sz="2400" dirty="0" smtClean="0"/>
              <a:t>socio-ecological dynamics</a:t>
            </a:r>
            <a:endParaRPr lang="en-US" sz="2400" dirty="0"/>
          </a:p>
          <a:p>
            <a:r>
              <a:rPr lang="en-US" sz="2400" dirty="0"/>
              <a:t>The “Law of Minimum” (</a:t>
            </a:r>
            <a:r>
              <a:rPr lang="en-US" sz="2400" dirty="0" err="1"/>
              <a:t>Leibig</a:t>
            </a:r>
            <a:r>
              <a:rPr lang="en-US" sz="2400" dirty="0" smtClean="0"/>
              <a:t>, 1840</a:t>
            </a:r>
            <a:r>
              <a:rPr lang="en-US" sz="2400" dirty="0"/>
              <a:t>) is introduced into the governance of resource </a:t>
            </a:r>
            <a:r>
              <a:rPr lang="en-US" sz="2400" dirty="0" smtClean="0"/>
              <a:t>units, which identifies </a:t>
            </a:r>
            <a:r>
              <a:rPr lang="en-US" sz="2400" dirty="0"/>
              <a:t>minimum resource threshold (limiting </a:t>
            </a:r>
            <a:r>
              <a:rPr lang="en-US" sz="2400" dirty="0" smtClean="0"/>
              <a:t>factors) that </a:t>
            </a:r>
            <a:r>
              <a:rPr lang="en-US" sz="2400" dirty="0"/>
              <a:t>determine the state of </a:t>
            </a:r>
            <a:r>
              <a:rPr lang="en-US" sz="2400" dirty="0" smtClean="0"/>
              <a:t>vulnerability.</a:t>
            </a:r>
          </a:p>
          <a:p>
            <a:r>
              <a:rPr lang="en-US" sz="2400" dirty="0" smtClean="0"/>
              <a:t>Explores resilience </a:t>
            </a:r>
            <a:r>
              <a:rPr lang="en-US" sz="2400" dirty="0"/>
              <a:t>pathways in SES </a:t>
            </a:r>
            <a:r>
              <a:rPr lang="en-US" sz="2400" dirty="0" smtClean="0"/>
              <a:t>with emphasis </a:t>
            </a:r>
            <a:r>
              <a:rPr lang="en-US" sz="2400" dirty="0"/>
              <a:t>on </a:t>
            </a:r>
            <a:r>
              <a:rPr lang="en-US" sz="2400" dirty="0" smtClean="0"/>
              <a:t>the interactions between </a:t>
            </a:r>
            <a:r>
              <a:rPr lang="en-US" sz="2400" dirty="0"/>
              <a:t>natural and socio-economic </a:t>
            </a:r>
            <a:r>
              <a:rPr lang="en-US" sz="2400" dirty="0" smtClean="0"/>
              <a:t>systems.</a:t>
            </a:r>
            <a:endParaRPr lang="en-US" sz="2400" dirty="0"/>
          </a:p>
          <a:p>
            <a:r>
              <a:rPr lang="en-US" sz="2400" dirty="0"/>
              <a:t>Identification of key </a:t>
            </a:r>
            <a:r>
              <a:rPr lang="en-US" sz="2400" dirty="0" smtClean="0"/>
              <a:t>points/variables for policy intervention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864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/>
          <a:lstStyle/>
          <a:p>
            <a:r>
              <a:rPr lang="en-US" dirty="0" smtClean="0"/>
              <a:t>Potential Policy Interventions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389437"/>
          </a:xfrm>
        </p:spPr>
        <p:txBody>
          <a:bodyPr/>
          <a:lstStyle/>
          <a:p>
            <a:r>
              <a:rPr lang="en-US" sz="2200" dirty="0" smtClean="0"/>
              <a:t>Changing policy scenarios </a:t>
            </a:r>
            <a:r>
              <a:rPr lang="en-US" sz="2200" dirty="0"/>
              <a:t>(reduction or targeted) regarding </a:t>
            </a:r>
            <a:r>
              <a:rPr lang="en-US" sz="2200" dirty="0" smtClean="0"/>
              <a:t>subsidies for electricity/pumping, fertilizers, pesticides, etc</a:t>
            </a:r>
            <a:r>
              <a:rPr lang="en-US" sz="2200" dirty="0"/>
              <a:t>.</a:t>
            </a:r>
            <a:endParaRPr lang="en-US" sz="2200" dirty="0" smtClean="0"/>
          </a:p>
          <a:p>
            <a:r>
              <a:rPr lang="en-US" sz="2200" dirty="0" smtClean="0"/>
              <a:t>Policy and market interventions that promote environmentally sound cropping practices (crop insurance and incentives; and pricing support for </a:t>
            </a:r>
            <a:r>
              <a:rPr lang="en-US" sz="2200" dirty="0" err="1" smtClean="0"/>
              <a:t>rainfed</a:t>
            </a:r>
            <a:r>
              <a:rPr lang="en-US" sz="2200" dirty="0" smtClean="0"/>
              <a:t> and less water-intensive crops. i.e., millets, pulses, </a:t>
            </a:r>
            <a:r>
              <a:rPr lang="en-US" sz="2200" dirty="0" err="1" smtClean="0"/>
              <a:t>etc</a:t>
            </a:r>
            <a:r>
              <a:rPr lang="en-US" sz="2200" dirty="0" smtClean="0"/>
              <a:t>)</a:t>
            </a:r>
          </a:p>
          <a:p>
            <a:r>
              <a:rPr lang="en-US" sz="2200" dirty="0" smtClean="0"/>
              <a:t>Groundwater governance: Institutional arrangements for collective management of groundwater and implementation of the </a:t>
            </a:r>
            <a:r>
              <a:rPr lang="en-US" sz="2200" dirty="0"/>
              <a:t> </a:t>
            </a:r>
            <a:r>
              <a:rPr lang="en-US" sz="2200" dirty="0" smtClean="0"/>
              <a:t>Karnataka Ground </a:t>
            </a:r>
            <a:r>
              <a:rPr lang="en-US" sz="2200" dirty="0"/>
              <a:t>Water (Regulation and Control of </a:t>
            </a:r>
            <a:r>
              <a:rPr lang="en-US" sz="2200" dirty="0" smtClean="0"/>
              <a:t>Development and </a:t>
            </a:r>
            <a:r>
              <a:rPr lang="en-US" sz="2200" dirty="0"/>
              <a:t>Management) Act, </a:t>
            </a:r>
            <a:r>
              <a:rPr lang="en-US" sz="2200" dirty="0" smtClean="0"/>
              <a:t>2011</a:t>
            </a:r>
          </a:p>
          <a:p>
            <a:r>
              <a:rPr lang="en-US" sz="2200" dirty="0" smtClean="0"/>
              <a:t>Access to improved technology (irrigation and fertilization), drought-tolerant varieties of </a:t>
            </a:r>
            <a:r>
              <a:rPr lang="en-US" sz="2200" dirty="0" err="1" smtClean="0"/>
              <a:t>rainfed</a:t>
            </a:r>
            <a:r>
              <a:rPr lang="en-US" sz="2200" dirty="0" smtClean="0"/>
              <a:t> crops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35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Iswaragouda</a:t>
            </a:r>
            <a:r>
              <a:rPr lang="en-GB" dirty="0" smtClean="0"/>
              <a:t> </a:t>
            </a:r>
            <a:r>
              <a:rPr lang="en-GB" dirty="0" err="1" smtClean="0"/>
              <a:t>Patil</a:t>
            </a:r>
            <a:endParaRPr lang="en-GB" dirty="0" smtClean="0"/>
          </a:p>
          <a:p>
            <a:r>
              <a:rPr lang="en-US" dirty="0" err="1" smtClean="0"/>
              <a:t>Divya</a:t>
            </a:r>
            <a:r>
              <a:rPr lang="en-US" dirty="0" smtClean="0"/>
              <a:t> Susan Solomon</a:t>
            </a:r>
            <a:endParaRPr lang="en-GB" dirty="0" smtClean="0"/>
          </a:p>
          <a:p>
            <a:r>
              <a:rPr lang="en-US" dirty="0" smtClean="0"/>
              <a:t>Field Research Team and Students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IISc</a:t>
            </a:r>
            <a:r>
              <a:rPr lang="en-GB" dirty="0" smtClean="0"/>
              <a:t>, IFCWS and INRA Team</a:t>
            </a:r>
          </a:p>
          <a:p>
            <a:r>
              <a:rPr lang="en-GB" dirty="0" smtClean="0"/>
              <a:t>CEFIPRA/IFCPAR</a:t>
            </a:r>
          </a:p>
        </p:txBody>
      </p:sp>
      <p:sp>
        <p:nvSpPr>
          <p:cNvPr id="39939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229600" cy="1143000"/>
          </a:xfrm>
        </p:spPr>
        <p:txBody>
          <a:bodyPr/>
          <a:lstStyle/>
          <a:p>
            <a:r>
              <a:rPr lang="en-IN" smtClean="0"/>
              <a:t>Acknowledgments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/>
          <a:lstStyle/>
          <a:p>
            <a:r>
              <a:rPr lang="en-IN" b="1" smtClean="0"/>
              <a:t>Implications for Agriculture</a:t>
            </a:r>
            <a:endParaRPr lang="en-GB" b="1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782763"/>
            <a:ext cx="8229600" cy="4618037"/>
          </a:xfrm>
        </p:spPr>
        <p:txBody>
          <a:bodyPr/>
          <a:lstStyle/>
          <a:p>
            <a:r>
              <a:rPr lang="en-IN" dirty="0" smtClean="0"/>
              <a:t>Increase in temperature:</a:t>
            </a:r>
          </a:p>
          <a:p>
            <a:pPr lvl="1"/>
            <a:r>
              <a:rPr lang="en-IN" dirty="0" smtClean="0"/>
              <a:t>drastic increase in extraction of GW for irrigated </a:t>
            </a:r>
            <a:r>
              <a:rPr lang="en-IN" dirty="0"/>
              <a:t>crops  with increased </a:t>
            </a:r>
            <a:r>
              <a:rPr lang="en-IN" dirty="0" smtClean="0"/>
              <a:t>PET/AET</a:t>
            </a:r>
          </a:p>
          <a:p>
            <a:pPr lvl="1"/>
            <a:r>
              <a:rPr lang="en-IN" dirty="0" smtClean="0"/>
              <a:t>crop water (soil moisture) stress, reduction in yields or crop failures for </a:t>
            </a:r>
            <a:r>
              <a:rPr lang="en-IN" dirty="0" err="1" smtClean="0"/>
              <a:t>rainfed</a:t>
            </a:r>
            <a:r>
              <a:rPr lang="en-IN" dirty="0" smtClean="0"/>
              <a:t> crops (covers ~70% cultivated)</a:t>
            </a:r>
          </a:p>
          <a:p>
            <a:pPr lvl="1"/>
            <a:r>
              <a:rPr lang="en-US" dirty="0" smtClean="0"/>
              <a:t>lower </a:t>
            </a:r>
            <a:r>
              <a:rPr lang="en-US" dirty="0"/>
              <a:t>returns to </a:t>
            </a:r>
            <a:r>
              <a:rPr lang="en-US" dirty="0" smtClean="0"/>
              <a:t>increasing investments </a:t>
            </a:r>
            <a:r>
              <a:rPr lang="en-US" dirty="0"/>
              <a:t>in </a:t>
            </a:r>
            <a:r>
              <a:rPr lang="en-US" dirty="0" smtClean="0"/>
              <a:t>primary </a:t>
            </a:r>
            <a:r>
              <a:rPr lang="en-US" dirty="0"/>
              <a:t>farm </a:t>
            </a:r>
            <a:r>
              <a:rPr lang="en-US" dirty="0" smtClean="0"/>
              <a:t>inputs</a:t>
            </a:r>
            <a:endParaRPr lang="en-IN" dirty="0" smtClean="0"/>
          </a:p>
          <a:p>
            <a:r>
              <a:rPr lang="en-IN" dirty="0" smtClean="0"/>
              <a:t>Predicted productivity decreases in irrigated and rainfed crops (KSCCAP, 2012):</a:t>
            </a:r>
          </a:p>
          <a:p>
            <a:pPr lvl="1"/>
            <a:r>
              <a:rPr lang="en-IN" dirty="0" smtClean="0"/>
              <a:t>irrigated-rice (10-15%); </a:t>
            </a:r>
            <a:r>
              <a:rPr lang="en-IN" dirty="0" err="1" smtClean="0"/>
              <a:t>rainfed</a:t>
            </a:r>
            <a:r>
              <a:rPr lang="en-IN" dirty="0" smtClean="0"/>
              <a:t>-rice (10%)</a:t>
            </a:r>
          </a:p>
          <a:p>
            <a:pPr lvl="1"/>
            <a:r>
              <a:rPr lang="en-IN" dirty="0" smtClean="0"/>
              <a:t>maize (20-28%); sorghum (10-18%)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5742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257300"/>
            <a:ext cx="7791450" cy="537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0" y="3048000"/>
            <a:ext cx="2590800" cy="1371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IN" sz="1600" dirty="0">
                <a:latin typeface="+mn-lt"/>
                <a:cs typeface="+mn-cs"/>
              </a:rPr>
              <a:t>RF = </a:t>
            </a:r>
            <a:r>
              <a:rPr lang="en-IN" sz="1600" dirty="0" smtClean="0">
                <a:latin typeface="+mn-lt"/>
                <a:cs typeface="+mn-cs"/>
              </a:rPr>
              <a:t>~650 </a:t>
            </a:r>
            <a:r>
              <a:rPr lang="en-IN" sz="1600" dirty="0">
                <a:latin typeface="+mn-lt"/>
                <a:cs typeface="+mn-cs"/>
              </a:rPr>
              <a:t>mm</a:t>
            </a:r>
          </a:p>
          <a:p>
            <a:pPr marL="273050" indent="-273050" algn="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IN" sz="1600" dirty="0">
                <a:latin typeface="+mn-lt"/>
                <a:cs typeface="+mn-cs"/>
              </a:rPr>
              <a:t>AET = 600 -  1000 mm</a:t>
            </a:r>
          </a:p>
          <a:p>
            <a:pPr marL="273050" indent="-273050" algn="r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IN" sz="1600" dirty="0">
                <a:latin typeface="+mn-lt"/>
                <a:cs typeface="+mn-cs"/>
              </a:rPr>
              <a:t>84 sq.km</a:t>
            </a:r>
          </a:p>
          <a:p>
            <a:pPr marL="639763" lvl="1" indent="-246063" algn="r">
              <a:spcBef>
                <a:spcPct val="20000"/>
              </a:spcBef>
              <a:buClr>
                <a:schemeClr val="accent1"/>
              </a:buClr>
              <a:buSzPct val="85000"/>
              <a:defRPr/>
            </a:pPr>
            <a:r>
              <a:rPr lang="en-IN" sz="1400" dirty="0" err="1">
                <a:latin typeface="+mn-lt"/>
                <a:cs typeface="+mn-cs"/>
              </a:rPr>
              <a:t>Gundal</a:t>
            </a:r>
            <a:r>
              <a:rPr lang="en-IN" sz="1400" dirty="0">
                <a:latin typeface="+mn-lt"/>
                <a:cs typeface="+mn-cs"/>
              </a:rPr>
              <a:t>//</a:t>
            </a:r>
            <a:r>
              <a:rPr lang="en-IN" sz="1400" dirty="0" err="1">
                <a:latin typeface="+mn-lt"/>
                <a:cs typeface="+mn-cs"/>
              </a:rPr>
              <a:t>Kabini</a:t>
            </a:r>
            <a:r>
              <a:rPr lang="en-IN" sz="1400" dirty="0">
                <a:latin typeface="+mn-lt"/>
                <a:cs typeface="+mn-cs"/>
              </a:rPr>
              <a:t>//Cauvery</a:t>
            </a:r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743200" y="381000"/>
            <a:ext cx="5943600" cy="1143000"/>
          </a:xfrm>
        </p:spPr>
        <p:txBody>
          <a:bodyPr/>
          <a:lstStyle/>
          <a:p>
            <a:pPr eaLnBrk="1" hangingPunct="1"/>
            <a:r>
              <a:rPr lang="en-IN" b="1" dirty="0" smtClean="0"/>
              <a:t>Geographic Context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122707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IN" b="1" dirty="0" smtClean="0"/>
              <a:t>Changing Farmer Responses</a:t>
            </a:r>
            <a:endParaRPr lang="en-GB" b="1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eaLnBrk="1" hangingPunct="1"/>
            <a:r>
              <a:rPr lang="en-IN" dirty="0" smtClean="0"/>
              <a:t>Traditional crops in Kharif season: finger millet, sorghum and pulses (also have sunflower, maize and onion)</a:t>
            </a:r>
          </a:p>
          <a:p>
            <a:pPr eaLnBrk="1" hangingPunct="1"/>
            <a:r>
              <a:rPr lang="en-IN" dirty="0" smtClean="0"/>
              <a:t>Recent shift to water-intensive crops such as groundnut, sunflower, floriculture, turmeric, banana and vegetables</a:t>
            </a:r>
          </a:p>
          <a:p>
            <a:pPr eaLnBrk="1" hangingPunct="1"/>
            <a:r>
              <a:rPr lang="en-IN" dirty="0" smtClean="0"/>
              <a:t>Borewell density: 10-40 wells per sq.km. </a:t>
            </a:r>
          </a:p>
          <a:p>
            <a:pPr eaLnBrk="1" hangingPunct="1"/>
            <a:r>
              <a:rPr lang="en-IN" dirty="0" smtClean="0"/>
              <a:t>Wells increased by 21% between 3</a:t>
            </a:r>
            <a:r>
              <a:rPr lang="en-IN" baseline="30000" dirty="0" smtClean="0"/>
              <a:t>rd</a:t>
            </a:r>
            <a:r>
              <a:rPr lang="en-IN" dirty="0" smtClean="0"/>
              <a:t> census (2000-01) and 4</a:t>
            </a:r>
            <a:r>
              <a:rPr lang="en-IN" baseline="30000" dirty="0" smtClean="0"/>
              <a:t>th</a:t>
            </a:r>
            <a:r>
              <a:rPr lang="en-IN" dirty="0" smtClean="0"/>
              <a:t> census (2005-06).</a:t>
            </a:r>
          </a:p>
          <a:p>
            <a:pPr eaLnBrk="1" hangingPunct="1"/>
            <a:r>
              <a:rPr lang="en-IN" dirty="0" smtClean="0"/>
              <a:t>Cumulatively more than 75% borewells dug have failed (during or after)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2814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8229600" cy="1143000"/>
          </a:xfrm>
        </p:spPr>
        <p:txBody>
          <a:bodyPr/>
          <a:lstStyle/>
          <a:p>
            <a:r>
              <a:rPr lang="en-US" sz="4400" dirty="0" err="1" smtClean="0"/>
              <a:t>Borewell</a:t>
            </a:r>
            <a:r>
              <a:rPr lang="en-US" sz="4400" dirty="0" smtClean="0"/>
              <a:t> </a:t>
            </a:r>
            <a:r>
              <a:rPr lang="en-US" sz="4400" dirty="0" smtClean="0"/>
              <a:t>Distribution and Status</a:t>
            </a:r>
            <a:endParaRPr lang="en-GB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676400"/>
            <a:ext cx="9145919" cy="46482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781800" y="2133600"/>
            <a:ext cx="1219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676400" y="2057400"/>
            <a:ext cx="2667000" cy="892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204686" y="2057400"/>
            <a:ext cx="6948714" cy="2971800"/>
          </a:xfrm>
        </p:spPr>
        <p:txBody>
          <a:bodyPr/>
          <a:lstStyle/>
          <a:p>
            <a:r>
              <a:rPr lang="en-US" sz="2000" dirty="0" smtClean="0"/>
              <a:t>Total </a:t>
            </a:r>
            <a:r>
              <a:rPr lang="en-US" sz="2000" dirty="0" err="1" smtClean="0"/>
              <a:t>borewells</a:t>
            </a:r>
            <a:r>
              <a:rPr lang="en-US" sz="2000" dirty="0" smtClean="0"/>
              <a:t> drilled till June.2014 = 2303 </a:t>
            </a:r>
          </a:p>
          <a:p>
            <a:r>
              <a:rPr lang="en-US" sz="2000" dirty="0" err="1" smtClean="0">
                <a:solidFill>
                  <a:srgbClr val="FF0000"/>
                </a:solidFill>
              </a:rPr>
              <a:t>Borewells</a:t>
            </a:r>
            <a:r>
              <a:rPr lang="en-US" sz="2000" dirty="0" smtClean="0">
                <a:solidFill>
                  <a:srgbClr val="FF0000"/>
                </a:solidFill>
              </a:rPr>
              <a:t> drilled between 2011-2014 = ~900</a:t>
            </a:r>
          </a:p>
          <a:p>
            <a:r>
              <a:rPr lang="en-US" sz="2000" dirty="0" smtClean="0"/>
              <a:t>Failed </a:t>
            </a:r>
            <a:r>
              <a:rPr lang="en-US" sz="2000" dirty="0" err="1" smtClean="0"/>
              <a:t>Borewells</a:t>
            </a:r>
            <a:r>
              <a:rPr lang="en-US" sz="2000" dirty="0" smtClean="0"/>
              <a:t>  = </a:t>
            </a:r>
            <a:r>
              <a:rPr lang="en-US" sz="2000" dirty="0"/>
              <a:t>1259</a:t>
            </a:r>
          </a:p>
          <a:p>
            <a:endParaRPr lang="en-US" sz="1400" dirty="0" smtClean="0"/>
          </a:p>
          <a:p>
            <a:r>
              <a:rPr lang="en-US" sz="2000" dirty="0" smtClean="0"/>
              <a:t>Ownership</a:t>
            </a:r>
            <a:r>
              <a:rPr lang="en-US" sz="2000" dirty="0"/>
              <a:t>: Small = 777; </a:t>
            </a:r>
            <a:r>
              <a:rPr lang="en-US" sz="2000" dirty="0" err="1" smtClean="0"/>
              <a:t>Medium+Large</a:t>
            </a:r>
            <a:r>
              <a:rPr lang="en-US" sz="2000" dirty="0" smtClean="0"/>
              <a:t> </a:t>
            </a:r>
            <a:r>
              <a:rPr lang="en-US" sz="2000" dirty="0"/>
              <a:t>= </a:t>
            </a:r>
            <a:r>
              <a:rPr lang="en-US" sz="2000" dirty="0" smtClean="0"/>
              <a:t>267</a:t>
            </a:r>
            <a:endParaRPr lang="en-US" sz="2000" dirty="0"/>
          </a:p>
          <a:p>
            <a:endParaRPr lang="en-US" sz="1400" dirty="0" smtClean="0"/>
          </a:p>
          <a:p>
            <a:r>
              <a:rPr lang="en-US" sz="2000" dirty="0" smtClean="0"/>
              <a:t>Total functioning = </a:t>
            </a:r>
            <a:r>
              <a:rPr lang="en-US" sz="2000" dirty="0"/>
              <a:t>1044</a:t>
            </a:r>
          </a:p>
          <a:p>
            <a:pPr lvl="1"/>
            <a:r>
              <a:rPr lang="en-US" sz="1800" dirty="0" smtClean="0"/>
              <a:t>Fully operational = 219</a:t>
            </a:r>
          </a:p>
          <a:p>
            <a:pPr lvl="1"/>
            <a:r>
              <a:rPr lang="en-US" sz="1800" dirty="0" smtClean="0"/>
              <a:t>Seasonal/Yield depleted = 825</a:t>
            </a:r>
          </a:p>
          <a:p>
            <a:pPr lvl="1"/>
            <a:endParaRPr lang="en-US" sz="1800" dirty="0" smtClean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6477000"/>
            <a:ext cx="57522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Source: </a:t>
            </a:r>
            <a:r>
              <a:rPr lang="en-US" sz="1400" dirty="0" err="1" smtClean="0"/>
              <a:t>Berambadi</a:t>
            </a:r>
            <a:r>
              <a:rPr lang="en-US" sz="1400" dirty="0" smtClean="0"/>
              <a:t> watershed well census IISc-2011 and ATREE-2014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69137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89437"/>
          </a:xfrm>
        </p:spPr>
        <p:txBody>
          <a:bodyPr>
            <a:noAutofit/>
          </a:bodyPr>
          <a:lstStyle/>
          <a:p>
            <a:r>
              <a:rPr lang="fr-FR" sz="2400" dirty="0" err="1"/>
              <a:t>Assess</a:t>
            </a:r>
            <a:r>
              <a:rPr lang="fr-FR" sz="2400" dirty="0"/>
              <a:t> </a:t>
            </a:r>
            <a:r>
              <a:rPr lang="fr-FR" sz="2400" dirty="0" err="1"/>
              <a:t>farmers</a:t>
            </a:r>
            <a:r>
              <a:rPr lang="fr-FR" sz="2400" dirty="0"/>
              <a:t> </a:t>
            </a:r>
            <a:r>
              <a:rPr lang="fr-FR" sz="2400" b="1" dirty="0" err="1"/>
              <a:t>vulnerability</a:t>
            </a:r>
            <a:r>
              <a:rPr lang="fr-FR" sz="2400" b="1" dirty="0"/>
              <a:t> </a:t>
            </a:r>
            <a:r>
              <a:rPr lang="fr-FR" sz="2400" dirty="0"/>
              <a:t>to </a:t>
            </a:r>
            <a:r>
              <a:rPr lang="fr-FR" sz="2400" dirty="0" err="1"/>
              <a:t>climatic</a:t>
            </a:r>
            <a:r>
              <a:rPr lang="fr-FR" sz="2400" dirty="0"/>
              <a:t> and non-</a:t>
            </a:r>
            <a:r>
              <a:rPr lang="fr-FR" sz="2400" dirty="0" err="1"/>
              <a:t>climatic</a:t>
            </a:r>
            <a:r>
              <a:rPr lang="fr-FR" sz="2400" dirty="0"/>
              <a:t> </a:t>
            </a:r>
            <a:r>
              <a:rPr lang="fr-FR" sz="2400" dirty="0" err="1"/>
              <a:t>stressors</a:t>
            </a:r>
            <a:r>
              <a:rPr lang="fr-FR" sz="2400" dirty="0"/>
              <a:t> </a:t>
            </a:r>
            <a:endParaRPr lang="en-GB" sz="2400" dirty="0"/>
          </a:p>
          <a:p>
            <a:r>
              <a:rPr lang="en-GB" sz="2400" b="1" dirty="0" smtClean="0"/>
              <a:t>Understand </a:t>
            </a:r>
            <a:r>
              <a:rPr lang="en-GB" sz="2400" b="1" dirty="0" smtClean="0"/>
              <a:t>current farming </a:t>
            </a:r>
            <a:r>
              <a:rPr lang="en-GB" sz="2400" b="1" dirty="0"/>
              <a:t>practices </a:t>
            </a:r>
            <a:r>
              <a:rPr lang="en-GB" sz="2400" dirty="0"/>
              <a:t>that influence </a:t>
            </a:r>
            <a:r>
              <a:rPr lang="en-GB" sz="2400" dirty="0" smtClean="0"/>
              <a:t>crop choice and water </a:t>
            </a:r>
            <a:r>
              <a:rPr lang="en-GB" sz="2400" dirty="0"/>
              <a:t>use </a:t>
            </a:r>
            <a:r>
              <a:rPr lang="en-GB" sz="2400" dirty="0" smtClean="0"/>
              <a:t>management, and resulting livelihoods and the environment</a:t>
            </a:r>
          </a:p>
          <a:p>
            <a:r>
              <a:rPr lang="en-GB" sz="2400" dirty="0" smtClean="0"/>
              <a:t>To </a:t>
            </a:r>
            <a:r>
              <a:rPr lang="en-GB" sz="2400" b="1" dirty="0" smtClean="0"/>
              <a:t>develop different scenarios </a:t>
            </a:r>
            <a:r>
              <a:rPr lang="en-GB" sz="2400" dirty="0" smtClean="0"/>
              <a:t>of water use choices in agriculture driven by changing </a:t>
            </a:r>
            <a:r>
              <a:rPr lang="en-GB" sz="2400" b="1" dirty="0" smtClean="0"/>
              <a:t>livelihood</a:t>
            </a:r>
            <a:r>
              <a:rPr lang="en-GB" sz="2400" dirty="0" smtClean="0"/>
              <a:t> aspirations, </a:t>
            </a:r>
            <a:r>
              <a:rPr lang="en-GB" sz="2400" b="1" dirty="0" smtClean="0"/>
              <a:t>market</a:t>
            </a:r>
            <a:r>
              <a:rPr lang="en-GB" sz="2400" dirty="0" smtClean="0"/>
              <a:t> forces, </a:t>
            </a:r>
            <a:r>
              <a:rPr lang="en-GB" sz="2400" b="1" dirty="0" smtClean="0"/>
              <a:t>policies/regulation</a:t>
            </a:r>
            <a:r>
              <a:rPr lang="en-GB" sz="2400" dirty="0" smtClean="0"/>
              <a:t>, </a:t>
            </a:r>
            <a:r>
              <a:rPr lang="en-GB" sz="2400" b="1" dirty="0" smtClean="0"/>
              <a:t>depleting</a:t>
            </a:r>
            <a:r>
              <a:rPr lang="en-GB" sz="2400" dirty="0" smtClean="0"/>
              <a:t> resources (soil and groundwater) and varying/ changing </a:t>
            </a:r>
            <a:r>
              <a:rPr lang="en-GB" sz="2400" b="1" dirty="0" smtClean="0"/>
              <a:t>climate</a:t>
            </a:r>
          </a:p>
          <a:p>
            <a:endParaRPr lang="en-US" sz="1600" dirty="0" smtClean="0"/>
          </a:p>
          <a:p>
            <a:r>
              <a:rPr lang="en-US" sz="1600" dirty="0" smtClean="0"/>
              <a:t>SE: Socio-Economic</a:t>
            </a:r>
            <a:endParaRPr lang="en-US" sz="2400" b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Broad Objectives SE Component: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019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229600" cy="1143000"/>
          </a:xfrm>
        </p:spPr>
        <p:txBody>
          <a:bodyPr/>
          <a:lstStyle/>
          <a:p>
            <a:r>
              <a:rPr lang="en-US" dirty="0" smtClean="0"/>
              <a:t>Main </a:t>
            </a:r>
            <a:r>
              <a:rPr lang="en-US" dirty="0" smtClean="0"/>
              <a:t>Activities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2999"/>
          </a:xfrm>
        </p:spPr>
        <p:txBody>
          <a:bodyPr/>
          <a:lstStyle/>
          <a:p>
            <a:r>
              <a:rPr lang="en-US" sz="2000" b="1" dirty="0" smtClean="0"/>
              <a:t>Pilot Wellbeing Survey</a:t>
            </a:r>
            <a:r>
              <a:rPr lang="en-US" sz="2000" dirty="0" smtClean="0"/>
              <a:t>: </a:t>
            </a:r>
            <a:r>
              <a:rPr lang="en-IN" sz="2000" dirty="0"/>
              <a:t>to identify specific socio-economic drivers/ variables that better describe vulnerability of the community and individual household types in semi-arid </a:t>
            </a:r>
            <a:r>
              <a:rPr lang="en-IN" sz="2000" dirty="0" smtClean="0"/>
              <a:t>agro-ecosystems</a:t>
            </a:r>
            <a:r>
              <a:rPr lang="en-US" sz="2000" dirty="0" smtClean="0"/>
              <a:t>(n=100, 4 villages), to assist in developing global and vulnerability survey design.</a:t>
            </a:r>
          </a:p>
          <a:p>
            <a:endParaRPr lang="en-US" sz="2000" dirty="0" smtClean="0"/>
          </a:p>
          <a:p>
            <a:r>
              <a:rPr lang="en-US" sz="2000" b="1" dirty="0" smtClean="0"/>
              <a:t>Global Household Survey</a:t>
            </a:r>
            <a:r>
              <a:rPr lang="en-US" sz="2000" dirty="0" smtClean="0"/>
              <a:t>: Understand current and near-past framing practices including cropping systems and water management; trajectory of cropping system (n=650; 14/21 villages))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Vulnerability Survey</a:t>
            </a:r>
            <a:r>
              <a:rPr lang="en-US" sz="2000" dirty="0" smtClean="0"/>
              <a:t>: Understand farmers vulnerability to key socio-economic and environmental drivers, with specific objectives to capture their potential responses to future scenarios with changing </a:t>
            </a:r>
            <a:r>
              <a:rPr lang="en-US" sz="2000" dirty="0" err="1" smtClean="0"/>
              <a:t>forcings</a:t>
            </a:r>
            <a:r>
              <a:rPr lang="en-US" sz="2000" dirty="0" smtClean="0"/>
              <a:t> including markets, policies, environmental depletion and climate (droughts, </a:t>
            </a:r>
            <a:r>
              <a:rPr lang="en-US" sz="2000" dirty="0" err="1" smtClean="0"/>
              <a:t>etc</a:t>
            </a:r>
            <a:r>
              <a:rPr lang="en-US" sz="2000" dirty="0" smtClean="0"/>
              <a:t>) to assist in identifying key policy and institutional interventions (n=400; 14/21 villages)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4739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IN" sz="4000" b="1" dirty="0" smtClean="0"/>
              <a:t>Outcome Vs. Contextual Vulnerability</a:t>
            </a:r>
            <a:endParaRPr lang="en-GB" sz="4000" b="1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04800" y="6172200"/>
            <a:ext cx="8534400" cy="609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IN" sz="1400" smtClean="0"/>
              <a:t>	adapted from Füssel [2009] and O’Brien, K. L. et al. [2007] Framework depicting two interpretations of vulnerability to climate change:  (a) outcome vulnerability and (b) contextual vulnerability. </a:t>
            </a:r>
            <a:endParaRPr lang="en-GB" sz="1400" smtClean="0"/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447800"/>
            <a:ext cx="83216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5562600" y="1828800"/>
            <a:ext cx="1524000" cy="1066800"/>
          </a:xfrm>
          <a:prstGeom prst="roundRect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762000" y="1752600"/>
            <a:ext cx="1905000" cy="4191000"/>
          </a:xfrm>
          <a:prstGeom prst="roundRect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191000" y="1905000"/>
            <a:ext cx="12954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162800" y="1905000"/>
            <a:ext cx="1295400" cy="838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724400" y="3276600"/>
            <a:ext cx="3276600" cy="1143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43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4510</TotalTime>
  <Words>1432</Words>
  <Application>Microsoft Office PowerPoint</Application>
  <PresentationFormat>On-screen Show (4:3)</PresentationFormat>
  <Paragraphs>146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  Reframing Climatic and Non-climatic Vulnerability in Semi-arid  Agrarian Socio-Ecological Systems </vt:lpstr>
      <vt:lpstr>Regional Climate Trends</vt:lpstr>
      <vt:lpstr>Implications for Agriculture</vt:lpstr>
      <vt:lpstr>Geographic Context</vt:lpstr>
      <vt:lpstr>Changing Farmer Responses</vt:lpstr>
      <vt:lpstr>Borewell Distribution and Status</vt:lpstr>
      <vt:lpstr>Broad Objectives SE Component:</vt:lpstr>
      <vt:lpstr>Main Activities</vt:lpstr>
      <vt:lpstr>Outcome Vs. Contextual Vulnerability</vt:lpstr>
      <vt:lpstr>Composite Indices of Vulnerability</vt:lpstr>
      <vt:lpstr>LVI-IPCC</vt:lpstr>
      <vt:lpstr>LVI: Livelihood Vulnerability Index</vt:lpstr>
      <vt:lpstr>LEI: Livelihood Effect Index</vt:lpstr>
      <vt:lpstr>Results: LVI-IPCC</vt:lpstr>
      <vt:lpstr>Results: LVI</vt:lpstr>
      <vt:lpstr>SLF Indicators of LEI</vt:lpstr>
      <vt:lpstr>Key Insights</vt:lpstr>
      <vt:lpstr>Limitations of Composite Indices</vt:lpstr>
      <vt:lpstr>Modified Agrarian Vulnerability Framework</vt:lpstr>
      <vt:lpstr>Adaptive Vulnerability Framework</vt:lpstr>
      <vt:lpstr>Key Features of the Framework</vt:lpstr>
      <vt:lpstr>Potential Policy Interventions</vt:lpstr>
      <vt:lpstr>Acknowledgments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Farmers' Vulnerability to Climate Change and Monsoon Variability</dc:title>
  <dc:creator>Shrinivas Badiger</dc:creator>
  <cp:lastModifiedBy>Shrini Badiger</cp:lastModifiedBy>
  <cp:revision>109</cp:revision>
  <cp:lastPrinted>2015-07-05T09:38:15Z</cp:lastPrinted>
  <dcterms:created xsi:type="dcterms:W3CDTF">2006-08-16T00:00:00Z</dcterms:created>
  <dcterms:modified xsi:type="dcterms:W3CDTF">2016-11-14T03:47:04Z</dcterms:modified>
</cp:coreProperties>
</file>