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9" r:id="rId2"/>
    <p:sldId id="270" r:id="rId3"/>
    <p:sldId id="271" r:id="rId4"/>
    <p:sldId id="269" r:id="rId5"/>
    <p:sldId id="262" r:id="rId6"/>
    <p:sldId id="263" r:id="rId7"/>
    <p:sldId id="264" r:id="rId8"/>
    <p:sldId id="265" r:id="rId9"/>
    <p:sldId id="266" r:id="rId10"/>
    <p:sldId id="267" r:id="rId11"/>
    <p:sldId id="257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CC00"/>
    <a:srgbClr val="CC00CC"/>
    <a:srgbClr val="660066"/>
    <a:srgbClr val="FF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2" d="100"/>
          <a:sy n="62" d="100"/>
        </p:scale>
        <p:origin x="-1620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2DA2B-D047-4A4C-9D8A-84D74D7BB6EC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8696E-97A2-46E4-B49E-7AE50E53D8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5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E557F-AE64-4013-BEBA-59885BD83B3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49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257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409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8461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423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206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2675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66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49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2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31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7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B9823-C507-4467-A37E-5A0D98EACF37}" type="datetimeFigureOut">
              <a:rPr lang="en-IN" smtClean="0"/>
              <a:t>14-11-2016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A22FA-4E1F-4645-AE9E-98ECA24838AB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904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233" y="46494"/>
            <a:ext cx="9972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FF00"/>
                </a:solidFill>
                <a:latin typeface="Arial Narrow" pitchFamily="34" charset="0"/>
                <a:cs typeface="Arial" pitchFamily="34" charset="0"/>
              </a:rPr>
              <a:t>AICHA- Scenarios</a:t>
            </a:r>
            <a:endParaRPr lang="en-IN" sz="3200" i="1" dirty="0">
              <a:solidFill>
                <a:srgbClr val="FFFF00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816" y="1212384"/>
            <a:ext cx="6156176" cy="453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80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9" y="938463"/>
            <a:ext cx="9151218" cy="5919537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8025" y="407549"/>
            <a:ext cx="6347714" cy="72340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Résultats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1" y="-12032"/>
            <a:ext cx="9143999" cy="386505"/>
            <a:chOff x="-595425" y="-14610"/>
            <a:chExt cx="10728638" cy="469241"/>
          </a:xfrm>
        </p:grpSpPr>
        <p:grpSp>
          <p:nvGrpSpPr>
            <p:cNvPr id="14" name="Groupe 13"/>
            <p:cNvGrpSpPr/>
            <p:nvPr/>
          </p:nvGrpSpPr>
          <p:grpSpPr>
            <a:xfrm>
              <a:off x="-595425" y="-14610"/>
              <a:ext cx="10728638" cy="469241"/>
              <a:chOff x="2" y="-20600"/>
              <a:chExt cx="9556259" cy="661740"/>
            </a:xfrm>
          </p:grpSpPr>
          <p:sp>
            <p:nvSpPr>
              <p:cNvPr id="16" name="Chevron 15"/>
              <p:cNvSpPr/>
              <p:nvPr/>
            </p:nvSpPr>
            <p:spPr>
              <a:xfrm>
                <a:off x="2095969" y="-20600"/>
                <a:ext cx="2092818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culture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Chevron 16"/>
              <p:cNvSpPr/>
              <p:nvPr/>
            </p:nvSpPr>
            <p:spPr>
              <a:xfrm>
                <a:off x="3982290" y="-20600"/>
                <a:ext cx="2241394" cy="661740"/>
              </a:xfrm>
              <a:prstGeom prst="chevron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Modèles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GB" sz="1600" dirty="0" err="1" smtClean="0">
                    <a:solidFill>
                      <a:schemeClr val="tx1"/>
                    </a:solidFill>
                  </a:rPr>
                  <a:t>couplés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Chevron 17"/>
              <p:cNvSpPr/>
              <p:nvPr/>
            </p:nvSpPr>
            <p:spPr>
              <a:xfrm>
                <a:off x="6017188" y="-20600"/>
                <a:ext cx="1937084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Discussion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Chevron 18"/>
              <p:cNvSpPr/>
              <p:nvPr/>
            </p:nvSpPr>
            <p:spPr>
              <a:xfrm>
                <a:off x="7747778" y="-20600"/>
                <a:ext cx="1808483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Conclusion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Pentagone 19"/>
              <p:cNvSpPr/>
              <p:nvPr/>
            </p:nvSpPr>
            <p:spPr>
              <a:xfrm>
                <a:off x="2" y="-20600"/>
                <a:ext cx="1183979" cy="661728"/>
              </a:xfrm>
              <a:prstGeom prst="homePlate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Intro.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Chevron 14"/>
            <p:cNvSpPr/>
            <p:nvPr/>
          </p:nvSpPr>
          <p:spPr>
            <a:xfrm>
              <a:off x="501977" y="-14610"/>
              <a:ext cx="1487531" cy="469232"/>
            </a:xfrm>
            <a:prstGeom prst="chevron">
              <a:avLst/>
            </a:prstGeom>
            <a:effectLst>
              <a:innerShdw blurRad="114300">
                <a:prstClr val="black"/>
              </a:innerShdw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Site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743200" y="1443790"/>
            <a:ext cx="433138" cy="4559968"/>
          </a:xfrm>
          <a:prstGeom prst="rect">
            <a:avLst/>
          </a:prstGeom>
          <a:solidFill>
            <a:schemeClr val="bg1">
              <a:lumMod val="50000"/>
              <a:alpha val="61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pattFill prst="pct5">
                <a:fgClr>
                  <a:schemeClr val="tx1"/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42811" y="1443790"/>
            <a:ext cx="445168" cy="4559968"/>
          </a:xfrm>
          <a:prstGeom prst="rect">
            <a:avLst/>
          </a:prstGeom>
          <a:solidFill>
            <a:schemeClr val="bg1">
              <a:lumMod val="50000"/>
              <a:alpha val="61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pattFill prst="pct5">
                <a:fgClr>
                  <a:schemeClr val="tx1"/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366083" y="1443790"/>
            <a:ext cx="3188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Indice de Nash </a:t>
            </a:r>
          </a:p>
          <a:p>
            <a:r>
              <a:rPr lang="fr-FR" dirty="0" err="1" smtClean="0"/>
              <a:t>Pump</a:t>
            </a:r>
            <a:r>
              <a:rPr lang="fr-FR" dirty="0" smtClean="0"/>
              <a:t> No Limited = 0,69</a:t>
            </a:r>
          </a:p>
          <a:p>
            <a:r>
              <a:rPr lang="fr-FR" dirty="0" err="1" smtClean="0"/>
              <a:t>Pump</a:t>
            </a:r>
            <a:r>
              <a:rPr lang="fr-FR" dirty="0" smtClean="0"/>
              <a:t> Limited =  0,76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520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7141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Nitrogen inputs through groundwater irrigation</a:t>
            </a:r>
            <a:endParaRPr lang="en-IN" sz="3200" i="1" dirty="0">
              <a:solidFill>
                <a:srgbClr val="0000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6203" y="5915401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nitrate in the irrigation water ranges from 1-400 mg/L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Significant amount of Nitrogen is recycled through irrigation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3964" y="780420"/>
            <a:ext cx="7994072" cy="5121615"/>
            <a:chOff x="193964" y="780421"/>
            <a:chExt cx="7004930" cy="456743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964" y="780421"/>
              <a:ext cx="7004930" cy="4567434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4522762" y="975461"/>
              <a:ext cx="1731818" cy="845127"/>
            </a:xfrm>
            <a:prstGeom prst="ellipse">
              <a:avLst/>
            </a:prstGeom>
            <a:noFill/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noFill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01365" y="2521594"/>
              <a:ext cx="1427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b="1" dirty="0">
                  <a:solidFill>
                    <a:srgbClr val="FF0066"/>
                  </a:solidFill>
                </a:rPr>
                <a:t>200kgN/ha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11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"/>
          <p:cNvSpPr txBox="1"/>
          <p:nvPr/>
        </p:nvSpPr>
        <p:spPr>
          <a:xfrm>
            <a:off x="3626603" y="5449329"/>
            <a:ext cx="5360150" cy="1408671"/>
          </a:xfrm>
          <a:prstGeom prst="rect">
            <a:avLst/>
          </a:prstGeom>
          <a:noFill/>
          <a:ln w="3810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IN" sz="2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IN" sz="2000" baseline="-25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stock</a:t>
            </a:r>
            <a:r>
              <a:rPr lang="en-IN" sz="2000" dirty="0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=Nitrogen stock in groundwater </a:t>
            </a:r>
            <a:endParaRPr lang="en-IN" sz="2000" dirty="0">
              <a:solidFill>
                <a:srgbClr val="0066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IN" sz="2000" dirty="0" err="1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IN" sz="2000" baseline="-25000" dirty="0" err="1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stock</a:t>
            </a:r>
            <a:r>
              <a:rPr lang="en-IN" sz="2000" dirty="0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</a:t>
            </a:r>
            <a:r>
              <a:rPr lang="en-IN" sz="2000" dirty="0" err="1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IN" sz="2000" baseline="-25000" dirty="0" err="1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stock</a:t>
            </a:r>
            <a:r>
              <a:rPr lang="en-IN" sz="2000" dirty="0">
                <a:solidFill>
                  <a:srgbClr val="00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(-</a:t>
            </a:r>
            <a:r>
              <a:rPr lang="en-IN" sz="2000" dirty="0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1)+</a:t>
            </a:r>
            <a:r>
              <a:rPr lang="en-IN" sz="2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IN" sz="2000" baseline="-25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Leaching</a:t>
            </a:r>
            <a:r>
              <a:rPr lang="en-IN" sz="2000" dirty="0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IN" sz="2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IN" sz="2000" baseline="-25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irrigation</a:t>
            </a:r>
            <a:r>
              <a:rPr lang="en-IN" sz="2000" dirty="0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IN" sz="2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IN" sz="2000" baseline="-25000" dirty="0" err="1">
                <a:solidFill>
                  <a:srgbClr val="0066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discharge</a:t>
            </a:r>
            <a:endParaRPr lang="en-IN" sz="2000" baseline="-25000" dirty="0">
              <a:solidFill>
                <a:srgbClr val="0066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>
          <a:xfrm>
            <a:off x="872362" y="1054372"/>
            <a:ext cx="2440631" cy="56098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9554" y="1315045"/>
            <a:ext cx="1230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err="1">
                <a:solidFill>
                  <a:srgbClr val="FF0000"/>
                </a:solidFill>
              </a:rPr>
              <a:t>Concirr</a:t>
            </a:r>
            <a:endParaRPr lang="en-IN" sz="2400" b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630" y="1285204"/>
            <a:ext cx="5639123" cy="386838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1233" y="46494"/>
            <a:ext cx="99721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AICHA- Nitrogen module 1D</a:t>
            </a:r>
            <a:endParaRPr lang="en-IN" sz="3200" i="1" dirty="0">
              <a:solidFill>
                <a:srgbClr val="0000FF"/>
              </a:solidFill>
              <a:latin typeface="Arial Narrow" pitchFamily="34" charset="0"/>
              <a:cs typeface="Arial" pitchFamily="34" charset="0"/>
            </a:endParaRPr>
          </a:p>
          <a:p>
            <a:endParaRPr lang="en-IN" sz="3200" i="1" dirty="0">
              <a:solidFill>
                <a:srgbClr val="0000FF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49884" y="823539"/>
            <a:ext cx="3012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 Narrow" pitchFamily="34" charset="0"/>
                <a:cs typeface="Arial" pitchFamily="34" charset="0"/>
              </a:rPr>
              <a:t>1D-  Solute Recycling</a:t>
            </a:r>
            <a:endParaRPr lang="en-IN" sz="2800" i="1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2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498" y="200684"/>
            <a:ext cx="6031747" cy="392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94" y="4254818"/>
            <a:ext cx="1256346" cy="2338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cteur droit 2"/>
          <p:cNvCxnSpPr/>
          <p:nvPr/>
        </p:nvCxnSpPr>
        <p:spPr>
          <a:xfrm>
            <a:off x="3779520" y="4480560"/>
            <a:ext cx="1097280" cy="0"/>
          </a:xfrm>
          <a:prstGeom prst="line">
            <a:avLst/>
          </a:prstGeom>
          <a:ln w="698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779520" y="5257800"/>
            <a:ext cx="2240280" cy="0"/>
          </a:xfrm>
          <a:prstGeom prst="line">
            <a:avLst/>
          </a:prstGeom>
          <a:ln w="698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3779520" y="5943600"/>
            <a:ext cx="2545080" cy="0"/>
          </a:xfrm>
          <a:prstGeom prst="line">
            <a:avLst/>
          </a:prstGeom>
          <a:ln w="698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2407920" y="6370320"/>
            <a:ext cx="3916680" cy="0"/>
          </a:xfrm>
          <a:prstGeom prst="line">
            <a:avLst/>
          </a:prstGeom>
          <a:ln w="698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3779520" y="4815840"/>
            <a:ext cx="1089660" cy="0"/>
          </a:xfrm>
          <a:prstGeom prst="line">
            <a:avLst/>
          </a:prstGeom>
          <a:ln w="698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779520" y="5608320"/>
            <a:ext cx="2240280" cy="0"/>
          </a:xfrm>
          <a:prstGeom prst="line">
            <a:avLst/>
          </a:prstGeom>
          <a:ln w="698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 descr="https://encrypted-tbn2.gstatic.com/images?q=tbn:ANd9GcQygWn4-dzkKsaR3u7taSLii8rtyV9S-xLdrUmzqJsRCRtfYaHW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0840"/>
            <a:ext cx="1596867" cy="967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304800" y="48768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Thesis</a:t>
            </a:r>
            <a:r>
              <a:rPr lang="fr-FR" dirty="0" smtClean="0"/>
              <a:t> </a:t>
            </a:r>
            <a:r>
              <a:rPr lang="fr-FR" dirty="0" err="1" smtClean="0"/>
              <a:t>Buvi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92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848" y="523240"/>
            <a:ext cx="5354637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cteur droit 2"/>
          <p:cNvCxnSpPr/>
          <p:nvPr/>
        </p:nvCxnSpPr>
        <p:spPr>
          <a:xfrm flipH="1">
            <a:off x="3048000" y="335280"/>
            <a:ext cx="3749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724006" y="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Jan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659880" y="13454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Dec</a:t>
            </a:r>
            <a:endParaRPr lang="fr-FR" dirty="0"/>
          </a:p>
        </p:txBody>
      </p:sp>
      <p:grpSp>
        <p:nvGrpSpPr>
          <p:cNvPr id="14" name="Groupe 13"/>
          <p:cNvGrpSpPr/>
          <p:nvPr/>
        </p:nvGrpSpPr>
        <p:grpSpPr>
          <a:xfrm>
            <a:off x="41594" y="3322319"/>
            <a:ext cx="4927276" cy="3212977"/>
            <a:chOff x="437833" y="3078163"/>
            <a:chExt cx="5322887" cy="360953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833" y="3078163"/>
              <a:ext cx="5322887" cy="3609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0" name="Connecteur droit 9"/>
            <p:cNvCxnSpPr/>
            <p:nvPr/>
          </p:nvCxnSpPr>
          <p:spPr>
            <a:xfrm>
              <a:off x="2194560" y="3581400"/>
              <a:ext cx="0" cy="2712720"/>
            </a:xfrm>
            <a:prstGeom prst="line">
              <a:avLst/>
            </a:prstGeom>
            <a:ln w="317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069080" y="3474720"/>
              <a:ext cx="0" cy="2712720"/>
            </a:xfrm>
            <a:prstGeom prst="line">
              <a:avLst/>
            </a:prstGeom>
            <a:ln w="317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/>
            <p:cNvSpPr txBox="1"/>
            <p:nvPr/>
          </p:nvSpPr>
          <p:spPr>
            <a:xfrm>
              <a:off x="1158239" y="3808214"/>
              <a:ext cx="7409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Kharif</a:t>
              </a:r>
              <a:endParaRPr lang="fr-FR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2473938" y="3775948"/>
              <a:ext cx="13724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Kharif</a:t>
              </a:r>
              <a:r>
                <a:rPr lang="fr-FR" dirty="0" smtClean="0"/>
                <a:t> + Rabi</a:t>
              </a:r>
              <a:endParaRPr lang="fr-FR" dirty="0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4236274" y="3775948"/>
              <a:ext cx="112883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Kharif</a:t>
              </a:r>
              <a:r>
                <a:rPr lang="fr-FR" dirty="0" smtClean="0"/>
                <a:t> </a:t>
              </a:r>
            </a:p>
            <a:p>
              <a:r>
                <a:rPr lang="fr-FR" dirty="0" smtClean="0"/>
                <a:t>+ Rabi</a:t>
              </a:r>
            </a:p>
            <a:p>
              <a:r>
                <a:rPr lang="fr-FR" dirty="0" smtClean="0"/>
                <a:t>+ </a:t>
              </a:r>
              <a:r>
                <a:rPr lang="fr-FR" dirty="0" err="1" smtClean="0"/>
                <a:t>summer</a:t>
              </a:r>
              <a:endParaRPr lang="fr-FR" dirty="0"/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926" y="3395998"/>
            <a:ext cx="4588423" cy="311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5" y="138947"/>
            <a:ext cx="4597433" cy="299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13" y="138946"/>
            <a:ext cx="4574039" cy="297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41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12132" y="1187014"/>
            <a:ext cx="7519737" cy="2510794"/>
          </a:xfrm>
        </p:spPr>
        <p:txBody>
          <a:bodyPr/>
          <a:lstStyle/>
          <a:p>
            <a:pPr algn="ctr"/>
            <a:r>
              <a:rPr lang="fr-FR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Modélisation de l’effet du pompage de la nappe phréatique pour l’irrigation des cultures </a:t>
            </a:r>
            <a:br>
              <a:rPr lang="fr-FR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fr-FR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fr-FR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fr-FR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dans un bassin versant du Sud de l’Inde</a:t>
            </a:r>
            <a:endParaRPr lang="fr-FR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41381" y="4231441"/>
            <a:ext cx="5826719" cy="1096899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Maud </a:t>
            </a:r>
            <a:r>
              <a:rPr lang="fr-FR" dirty="0" err="1" smtClean="0"/>
              <a:t>Bonzi</a:t>
            </a:r>
            <a:endParaRPr lang="fr-FR" dirty="0" smtClean="0"/>
          </a:p>
          <a:p>
            <a:r>
              <a:rPr lang="fr-FR" dirty="0" smtClean="0"/>
              <a:t>Maîtres de stage: Dr. M. </a:t>
            </a:r>
            <a:r>
              <a:rPr lang="fr-FR" dirty="0" err="1" smtClean="0"/>
              <a:t>Sekhar</a:t>
            </a:r>
            <a:r>
              <a:rPr lang="fr-FR" dirty="0" smtClean="0"/>
              <a:t> et Dr. L. Ruiz</a:t>
            </a:r>
          </a:p>
          <a:p>
            <a:r>
              <a:rPr lang="fr-FR" dirty="0" err="1" smtClean="0"/>
              <a:t>Indian</a:t>
            </a:r>
            <a:r>
              <a:rPr lang="fr-FR" dirty="0" smtClean="0"/>
              <a:t> Institute of Science, Bangalore, </a:t>
            </a:r>
            <a:r>
              <a:rPr lang="fr-FR" dirty="0" err="1" smtClean="0"/>
              <a:t>India</a:t>
            </a:r>
            <a:r>
              <a:rPr lang="fr-FR" dirty="0" smtClean="0"/>
              <a:t>  </a:t>
            </a:r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1191664" y="5659409"/>
            <a:ext cx="6760672" cy="908050"/>
            <a:chOff x="180472" y="5659409"/>
            <a:chExt cx="6760672" cy="908050"/>
          </a:xfrm>
        </p:grpSpPr>
        <p:pic>
          <p:nvPicPr>
            <p:cNvPr id="4" name="Picture 13" descr="Copy_of_Untitled-1_copy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0472" y="5659409"/>
              <a:ext cx="908050" cy="908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5" descr="LogoINRA-Couleur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19586" y="5861974"/>
              <a:ext cx="1276350" cy="502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/>
            <p:nvPr/>
          </p:nvPicPr>
          <p:blipFill rotWithShape="1">
            <a:blip r:embed="rId5" cstate="print"/>
            <a:srcRect l="34560" t="41825" r="45730" b="27207"/>
            <a:stretch/>
          </p:blipFill>
          <p:spPr bwMode="auto">
            <a:xfrm>
              <a:off x="4227000" y="5679412"/>
              <a:ext cx="883920" cy="86804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4"/>
            <p:cNvPicPr/>
            <p:nvPr/>
          </p:nvPicPr>
          <p:blipFill>
            <a:blip r:embed="rId6" cstate="print"/>
            <a:srcRect l="30118" t="49146" r="40938" b="23438"/>
            <a:stretch>
              <a:fillRect/>
            </a:stretch>
          </p:blipFill>
          <p:spPr bwMode="auto">
            <a:xfrm>
              <a:off x="6041984" y="5846417"/>
              <a:ext cx="899160" cy="5340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0790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" r="1741"/>
          <a:stretch/>
        </p:blipFill>
        <p:spPr bwMode="auto">
          <a:xfrm>
            <a:off x="660169" y="1695830"/>
            <a:ext cx="7077699" cy="41321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113185" y="1945982"/>
                <a:ext cx="2071913" cy="36933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0">
                          <a:latin typeface="Cambria Math" panose="02040503050406030204" pitchFamily="18" charset="0"/>
                        </a:rPr>
                        <m:t>=22.203</m:t>
                      </m:r>
                      <m:sSup>
                        <m:sSupPr>
                          <m:ctrlPr>
                            <a:rPr lang="en-GB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i="0">
                              <a:latin typeface="Cambria Math" panose="02040503050406030204" pitchFamily="18" charset="0"/>
                            </a:rPr>
                            <m:t>−0.728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185" y="1945982"/>
                <a:ext cx="2071913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113185" y="2434002"/>
            <a:ext cx="1878550" cy="67219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itre 1"/>
          <p:cNvSpPr>
            <a:spLocks noGrp="1"/>
          </p:cNvSpPr>
          <p:nvPr>
            <p:ph type="title"/>
          </p:nvPr>
        </p:nvSpPr>
        <p:spPr>
          <a:xfrm>
            <a:off x="8025" y="407549"/>
            <a:ext cx="6347714" cy="723406"/>
          </a:xfrm>
        </p:spPr>
        <p:txBody>
          <a:bodyPr/>
          <a:lstStyle/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Matériels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Méthodes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3" name="Groupe 32"/>
          <p:cNvGrpSpPr/>
          <p:nvPr/>
        </p:nvGrpSpPr>
        <p:grpSpPr>
          <a:xfrm>
            <a:off x="1" y="0"/>
            <a:ext cx="9143999" cy="386505"/>
            <a:chOff x="-595425" y="-14610"/>
            <a:chExt cx="10728638" cy="469241"/>
          </a:xfrm>
        </p:grpSpPr>
        <p:grpSp>
          <p:nvGrpSpPr>
            <p:cNvPr id="34" name="Groupe 33"/>
            <p:cNvGrpSpPr/>
            <p:nvPr/>
          </p:nvGrpSpPr>
          <p:grpSpPr>
            <a:xfrm>
              <a:off x="-595425" y="-14610"/>
              <a:ext cx="10728638" cy="469241"/>
              <a:chOff x="2" y="-20600"/>
              <a:chExt cx="9556259" cy="661740"/>
            </a:xfrm>
          </p:grpSpPr>
          <p:sp>
            <p:nvSpPr>
              <p:cNvPr id="36" name="Chevron 35"/>
              <p:cNvSpPr/>
              <p:nvPr/>
            </p:nvSpPr>
            <p:spPr>
              <a:xfrm>
                <a:off x="2095969" y="-20600"/>
                <a:ext cx="2092818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culture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Chevron 36"/>
              <p:cNvSpPr/>
              <p:nvPr/>
            </p:nvSpPr>
            <p:spPr>
              <a:xfrm>
                <a:off x="3982290" y="-20600"/>
                <a:ext cx="2241394" cy="661740"/>
              </a:xfrm>
              <a:prstGeom prst="chevron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Modèles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GB" sz="1600" dirty="0" err="1" smtClean="0">
                    <a:solidFill>
                      <a:schemeClr val="tx1"/>
                    </a:solidFill>
                  </a:rPr>
                  <a:t>couplés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Chevron 37"/>
              <p:cNvSpPr/>
              <p:nvPr/>
            </p:nvSpPr>
            <p:spPr>
              <a:xfrm>
                <a:off x="6017188" y="-20600"/>
                <a:ext cx="1937084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Discussion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Chevron 38"/>
              <p:cNvSpPr/>
              <p:nvPr/>
            </p:nvSpPr>
            <p:spPr>
              <a:xfrm>
                <a:off x="7747778" y="-20600"/>
                <a:ext cx="1808483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Conclusion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entagone 39"/>
              <p:cNvSpPr/>
              <p:nvPr/>
            </p:nvSpPr>
            <p:spPr>
              <a:xfrm>
                <a:off x="2" y="-20600"/>
                <a:ext cx="1183979" cy="661728"/>
              </a:xfrm>
              <a:prstGeom prst="homePlate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Intro.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" name="Chevron 34"/>
            <p:cNvSpPr/>
            <p:nvPr/>
          </p:nvSpPr>
          <p:spPr>
            <a:xfrm>
              <a:off x="501977" y="-14610"/>
              <a:ext cx="1487531" cy="469232"/>
            </a:xfrm>
            <a:prstGeom prst="chevron">
              <a:avLst/>
            </a:prstGeom>
            <a:effectLst>
              <a:innerShdw blurRad="114300">
                <a:prstClr val="black"/>
              </a:innerShdw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Site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1992919" y="5882471"/>
            <a:ext cx="51985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Figure 6 </a:t>
            </a:r>
            <a:r>
              <a:rPr lang="en-US" sz="1600" dirty="0" err="1" smtClean="0"/>
              <a:t>Rendement</a:t>
            </a:r>
            <a:r>
              <a:rPr lang="en-US" sz="1600" dirty="0" smtClean="0"/>
              <a:t> des </a:t>
            </a:r>
            <a:r>
              <a:rPr lang="en-US" sz="1600" dirty="0" err="1" smtClean="0"/>
              <a:t>puits</a:t>
            </a:r>
            <a:r>
              <a:rPr lang="en-US" sz="1600" dirty="0" smtClean="0"/>
              <a:t> </a:t>
            </a:r>
            <a:r>
              <a:rPr lang="en-US" sz="1600" dirty="0" err="1" smtClean="0"/>
              <a:t>présents</a:t>
            </a:r>
            <a:r>
              <a:rPr lang="en-US" sz="1600" dirty="0" smtClean="0"/>
              <a:t> sur </a:t>
            </a:r>
            <a:r>
              <a:rPr lang="en-US" sz="1600" dirty="0" err="1" smtClean="0"/>
              <a:t>Berambadi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en</a:t>
            </a:r>
            <a:r>
              <a:rPr lang="en-US" sz="1600" dirty="0" smtClean="0"/>
              <a:t> </a:t>
            </a:r>
            <a:r>
              <a:rPr lang="en-US" sz="1600" dirty="0" err="1" smtClean="0"/>
              <a:t>fonction</a:t>
            </a:r>
            <a:r>
              <a:rPr lang="en-US" sz="1600" dirty="0" smtClean="0"/>
              <a:t> du </a:t>
            </a:r>
            <a:r>
              <a:rPr lang="en-US" sz="1600" dirty="0" err="1" smtClean="0"/>
              <a:t>niveau</a:t>
            </a:r>
            <a:r>
              <a:rPr lang="en-US" sz="1600" dirty="0" smtClean="0"/>
              <a:t> de la nappe (document interne)</a:t>
            </a:r>
            <a:endParaRPr lang="fr-FR" sz="1600" dirty="0"/>
          </a:p>
          <a:p>
            <a:endParaRPr lang="fr-FR" sz="1600" dirty="0"/>
          </a:p>
        </p:txBody>
      </p:sp>
      <p:sp>
        <p:nvSpPr>
          <p:cNvPr id="16" name="Espace réservé du contenu 3"/>
          <p:cNvSpPr>
            <a:spLocks noGrp="1"/>
          </p:cNvSpPr>
          <p:nvPr>
            <p:ph sz="half" idx="2"/>
          </p:nvPr>
        </p:nvSpPr>
        <p:spPr>
          <a:xfrm>
            <a:off x="311303" y="1086285"/>
            <a:ext cx="5741157" cy="374489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fr-FR" dirty="0"/>
              <a:t>Expérimentation sur 100 pompes (</a:t>
            </a:r>
            <a:r>
              <a:rPr lang="fr-FR" dirty="0" err="1"/>
              <a:t>Berambadi</a:t>
            </a:r>
            <a:r>
              <a:rPr lang="fr-FR" dirty="0"/>
              <a:t>)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1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7"/>
          <a:stretch/>
        </p:blipFill>
        <p:spPr bwMode="auto">
          <a:xfrm>
            <a:off x="28951" y="480051"/>
            <a:ext cx="9086098" cy="5897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14" y="1763831"/>
            <a:ext cx="6130363" cy="27287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309" y="1763832"/>
            <a:ext cx="6163368" cy="31188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14" y="1763830"/>
            <a:ext cx="6273013" cy="272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5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1" y="1045506"/>
            <a:ext cx="8910999" cy="581249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8025" y="407549"/>
            <a:ext cx="6347714" cy="723406"/>
          </a:xfrm>
        </p:spPr>
        <p:txBody>
          <a:bodyPr/>
          <a:lstStyle/>
          <a:p>
            <a:r>
              <a:rPr lang="en-GB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Résultats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1" y="-12032"/>
            <a:ext cx="9143999" cy="386505"/>
            <a:chOff x="-595425" y="-14610"/>
            <a:chExt cx="10728638" cy="469241"/>
          </a:xfrm>
        </p:grpSpPr>
        <p:grpSp>
          <p:nvGrpSpPr>
            <p:cNvPr id="23" name="Groupe 22"/>
            <p:cNvGrpSpPr/>
            <p:nvPr/>
          </p:nvGrpSpPr>
          <p:grpSpPr>
            <a:xfrm>
              <a:off x="-595425" y="-14610"/>
              <a:ext cx="10728638" cy="469241"/>
              <a:chOff x="2" y="-20600"/>
              <a:chExt cx="9556259" cy="661740"/>
            </a:xfrm>
          </p:grpSpPr>
          <p:sp>
            <p:nvSpPr>
              <p:cNvPr id="25" name="Chevron 24"/>
              <p:cNvSpPr/>
              <p:nvPr/>
            </p:nvSpPr>
            <p:spPr>
              <a:xfrm>
                <a:off x="2095969" y="-20600"/>
                <a:ext cx="2092818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culture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Chevron 25"/>
              <p:cNvSpPr/>
              <p:nvPr/>
            </p:nvSpPr>
            <p:spPr>
              <a:xfrm>
                <a:off x="3982290" y="-20600"/>
                <a:ext cx="2241394" cy="661740"/>
              </a:xfrm>
              <a:prstGeom prst="chevron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Modèles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GB" sz="1600" dirty="0" err="1" smtClean="0">
                    <a:solidFill>
                      <a:schemeClr val="tx1"/>
                    </a:solidFill>
                  </a:rPr>
                  <a:t>couplés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>
              <a:xfrm>
                <a:off x="6017188" y="-20600"/>
                <a:ext cx="1937084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Discussion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Chevron 27"/>
              <p:cNvSpPr/>
              <p:nvPr/>
            </p:nvSpPr>
            <p:spPr>
              <a:xfrm>
                <a:off x="7747778" y="-20600"/>
                <a:ext cx="1808483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Conclusion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entagone 28"/>
              <p:cNvSpPr/>
              <p:nvPr/>
            </p:nvSpPr>
            <p:spPr>
              <a:xfrm>
                <a:off x="2" y="-20600"/>
                <a:ext cx="1183979" cy="661728"/>
              </a:xfrm>
              <a:prstGeom prst="homePlate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Intro.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Chevron 23"/>
            <p:cNvSpPr/>
            <p:nvPr/>
          </p:nvSpPr>
          <p:spPr>
            <a:xfrm>
              <a:off x="501977" y="-14610"/>
              <a:ext cx="1487531" cy="469232"/>
            </a:xfrm>
            <a:prstGeom prst="chevron">
              <a:avLst/>
            </a:prstGeom>
            <a:effectLst>
              <a:innerShdw blurRad="114300">
                <a:prstClr val="black"/>
              </a:innerShdw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Site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503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8" y="963158"/>
            <a:ext cx="9007244" cy="5887087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8025" y="407549"/>
            <a:ext cx="6347714" cy="72340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Résultats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1" y="-12032"/>
            <a:ext cx="9143999" cy="386505"/>
            <a:chOff x="-595425" y="-14610"/>
            <a:chExt cx="10728638" cy="469241"/>
          </a:xfrm>
        </p:grpSpPr>
        <p:grpSp>
          <p:nvGrpSpPr>
            <p:cNvPr id="14" name="Groupe 13"/>
            <p:cNvGrpSpPr/>
            <p:nvPr/>
          </p:nvGrpSpPr>
          <p:grpSpPr>
            <a:xfrm>
              <a:off x="-595425" y="-14610"/>
              <a:ext cx="10728638" cy="469241"/>
              <a:chOff x="2" y="-20600"/>
              <a:chExt cx="9556259" cy="661740"/>
            </a:xfrm>
          </p:grpSpPr>
          <p:sp>
            <p:nvSpPr>
              <p:cNvPr id="16" name="Chevron 15"/>
              <p:cNvSpPr/>
              <p:nvPr/>
            </p:nvSpPr>
            <p:spPr>
              <a:xfrm>
                <a:off x="2095969" y="-20600"/>
                <a:ext cx="2092818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culture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Chevron 16"/>
              <p:cNvSpPr/>
              <p:nvPr/>
            </p:nvSpPr>
            <p:spPr>
              <a:xfrm>
                <a:off x="3982290" y="-20600"/>
                <a:ext cx="2241394" cy="661740"/>
              </a:xfrm>
              <a:prstGeom prst="chevron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Modèles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GB" sz="1600" dirty="0" err="1" smtClean="0">
                    <a:solidFill>
                      <a:schemeClr val="tx1"/>
                    </a:solidFill>
                  </a:rPr>
                  <a:t>couplés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Chevron 17"/>
              <p:cNvSpPr/>
              <p:nvPr/>
            </p:nvSpPr>
            <p:spPr>
              <a:xfrm>
                <a:off x="6017188" y="-20600"/>
                <a:ext cx="1937084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Discussion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Chevron 18"/>
              <p:cNvSpPr/>
              <p:nvPr/>
            </p:nvSpPr>
            <p:spPr>
              <a:xfrm>
                <a:off x="7747778" y="-20600"/>
                <a:ext cx="1808483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Conclusion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Pentagone 19"/>
              <p:cNvSpPr/>
              <p:nvPr/>
            </p:nvSpPr>
            <p:spPr>
              <a:xfrm>
                <a:off x="2" y="-20600"/>
                <a:ext cx="1183979" cy="661728"/>
              </a:xfrm>
              <a:prstGeom prst="homePlate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Intro.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Chevron 14"/>
            <p:cNvSpPr/>
            <p:nvPr/>
          </p:nvSpPr>
          <p:spPr>
            <a:xfrm>
              <a:off x="501977" y="-14610"/>
              <a:ext cx="1487531" cy="469232"/>
            </a:xfrm>
            <a:prstGeom prst="chevron">
              <a:avLst/>
            </a:prstGeom>
            <a:effectLst>
              <a:innerShdw blurRad="114300">
                <a:prstClr val="black"/>
              </a:innerShdw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Site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5329989" y="1840832"/>
            <a:ext cx="318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Indice de Nash </a:t>
            </a:r>
          </a:p>
          <a:p>
            <a:r>
              <a:rPr lang="fr-FR" dirty="0" smtClean="0"/>
              <a:t>Rain = - 1,29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091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9" y="938463"/>
            <a:ext cx="9151218" cy="5919537"/>
          </a:xfrm>
          <a:prstGeom prst="rect">
            <a:avLst/>
          </a:prstGeom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8025" y="407549"/>
            <a:ext cx="6347714" cy="72340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Résultats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1" y="-12032"/>
            <a:ext cx="9143999" cy="386505"/>
            <a:chOff x="-595425" y="-14610"/>
            <a:chExt cx="10728638" cy="469241"/>
          </a:xfrm>
        </p:grpSpPr>
        <p:grpSp>
          <p:nvGrpSpPr>
            <p:cNvPr id="14" name="Groupe 13"/>
            <p:cNvGrpSpPr/>
            <p:nvPr/>
          </p:nvGrpSpPr>
          <p:grpSpPr>
            <a:xfrm>
              <a:off x="-595425" y="-14610"/>
              <a:ext cx="10728638" cy="469241"/>
              <a:chOff x="2" y="-20600"/>
              <a:chExt cx="9556259" cy="661740"/>
            </a:xfrm>
          </p:grpSpPr>
          <p:sp>
            <p:nvSpPr>
              <p:cNvPr id="16" name="Chevron 15"/>
              <p:cNvSpPr/>
              <p:nvPr/>
            </p:nvSpPr>
            <p:spPr>
              <a:xfrm>
                <a:off x="2095969" y="-20600"/>
                <a:ext cx="2092818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culture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Chevron 16"/>
              <p:cNvSpPr/>
              <p:nvPr/>
            </p:nvSpPr>
            <p:spPr>
              <a:xfrm>
                <a:off x="3982290" y="-20600"/>
                <a:ext cx="2241394" cy="661740"/>
              </a:xfrm>
              <a:prstGeom prst="chevron">
                <a:avLst/>
              </a:prstGeom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err="1" smtClean="0">
                    <a:solidFill>
                      <a:schemeClr val="tx1"/>
                    </a:solidFill>
                  </a:rPr>
                  <a:t>Modèles</a:t>
                </a:r>
                <a:r>
                  <a:rPr lang="en-GB" sz="1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GB" sz="1600" dirty="0" err="1" smtClean="0">
                    <a:solidFill>
                      <a:schemeClr val="tx1"/>
                    </a:solidFill>
                  </a:rPr>
                  <a:t>couplés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Chevron 17"/>
              <p:cNvSpPr/>
              <p:nvPr/>
            </p:nvSpPr>
            <p:spPr>
              <a:xfrm>
                <a:off x="6017188" y="-20600"/>
                <a:ext cx="1937084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Discussion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Chevron 18"/>
              <p:cNvSpPr/>
              <p:nvPr/>
            </p:nvSpPr>
            <p:spPr>
              <a:xfrm>
                <a:off x="7747778" y="-20600"/>
                <a:ext cx="1808483" cy="661737"/>
              </a:xfrm>
              <a:prstGeom prst="chevron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Conclusion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Pentagone 19"/>
              <p:cNvSpPr/>
              <p:nvPr/>
            </p:nvSpPr>
            <p:spPr>
              <a:xfrm>
                <a:off x="2" y="-20600"/>
                <a:ext cx="1183979" cy="661728"/>
              </a:xfrm>
              <a:prstGeom prst="homePlate">
                <a:avLst/>
              </a:prstGeom>
              <a:effectLst>
                <a:innerShdw blurRad="114300">
                  <a:prstClr val="black"/>
                </a:innerShdw>
              </a:effectLst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600" dirty="0" smtClean="0">
                    <a:solidFill>
                      <a:schemeClr val="tx1"/>
                    </a:solidFill>
                  </a:rPr>
                  <a:t>Intro.</a:t>
                </a:r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" name="Chevron 14"/>
            <p:cNvSpPr/>
            <p:nvPr/>
          </p:nvSpPr>
          <p:spPr>
            <a:xfrm>
              <a:off x="501977" y="-14610"/>
              <a:ext cx="1487531" cy="469232"/>
            </a:xfrm>
            <a:prstGeom prst="chevron">
              <a:avLst/>
            </a:prstGeom>
            <a:effectLst>
              <a:innerShdw blurRad="114300">
                <a:prstClr val="black"/>
              </a:innerShdw>
            </a:effectLst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Site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ZoneTexte 20"/>
          <p:cNvSpPr txBox="1"/>
          <p:nvPr/>
        </p:nvSpPr>
        <p:spPr>
          <a:xfrm>
            <a:off x="5366083" y="1443790"/>
            <a:ext cx="3188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Indice de Nash </a:t>
            </a:r>
          </a:p>
          <a:p>
            <a:r>
              <a:rPr lang="fr-FR" dirty="0" err="1" smtClean="0"/>
              <a:t>Pump</a:t>
            </a:r>
            <a:r>
              <a:rPr lang="fr-FR" dirty="0" smtClean="0"/>
              <a:t> No Limited = 0,52 </a:t>
            </a:r>
          </a:p>
          <a:p>
            <a:r>
              <a:rPr lang="fr-FR" dirty="0" err="1" smtClean="0"/>
              <a:t>Pump</a:t>
            </a:r>
            <a:r>
              <a:rPr lang="fr-FR" dirty="0" smtClean="0"/>
              <a:t> Limited =  0,51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450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</TotalTime>
  <Words>221</Words>
  <Application>Microsoft Office PowerPoint</Application>
  <PresentationFormat>Affichage à l'écran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Office Theme</vt:lpstr>
      <vt:lpstr>Présentation PowerPoint</vt:lpstr>
      <vt:lpstr>Présentation PowerPoint</vt:lpstr>
      <vt:lpstr>Présentation PowerPoint</vt:lpstr>
      <vt:lpstr>Modélisation de l’effet du pompage de la nappe phréatique pour l’irrigation des cultures   dans un bassin versant du Sud de l’Inde</vt:lpstr>
      <vt:lpstr>Matériels et Méthodes</vt:lpstr>
      <vt:lpstr>Présentation PowerPoint</vt:lpstr>
      <vt:lpstr>Résultats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</dc:creator>
  <cp:lastModifiedBy>Laurent</cp:lastModifiedBy>
  <cp:revision>16</cp:revision>
  <dcterms:created xsi:type="dcterms:W3CDTF">2016-11-13T15:45:42Z</dcterms:created>
  <dcterms:modified xsi:type="dcterms:W3CDTF">2016-11-14T09:11:34Z</dcterms:modified>
</cp:coreProperties>
</file>