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8"/>
  </p:notesMasterIdLst>
  <p:sldIdLst>
    <p:sldId id="300" r:id="rId2"/>
    <p:sldId id="304" r:id="rId3"/>
    <p:sldId id="305" r:id="rId4"/>
    <p:sldId id="306" r:id="rId5"/>
    <p:sldId id="302" r:id="rId6"/>
    <p:sldId id="303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BFF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86" y="3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8E4965-9B7F-4F8E-8627-D14E9970EF08}" type="datetimeFigureOut">
              <a:rPr lang="fr-FR" smtClean="0"/>
              <a:t>13/11/2016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ADB381-DAC2-46F4-A383-5DD3BFF99B2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48599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69833-96B4-4186-B275-3FB349DA0DA0}" type="datetimeFigureOut">
              <a:rPr lang="fr-FR" smtClean="0"/>
              <a:t>13/11/2016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FB034-DD8C-44CE-BB22-260F57E5B5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3261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69833-96B4-4186-B275-3FB349DA0DA0}" type="datetimeFigureOut">
              <a:rPr lang="fr-FR" smtClean="0"/>
              <a:t>13/11/2016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FB034-DD8C-44CE-BB22-260F57E5B5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6398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69833-96B4-4186-B275-3FB349DA0DA0}" type="datetimeFigureOut">
              <a:rPr lang="fr-FR" smtClean="0"/>
              <a:t>13/11/2016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FB034-DD8C-44CE-BB22-260F57E5B5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2417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69833-96B4-4186-B275-3FB349DA0DA0}" type="datetimeFigureOut">
              <a:rPr lang="fr-FR" smtClean="0"/>
              <a:t>13/11/2016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FB034-DD8C-44CE-BB22-260F57E5B5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3710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69833-96B4-4186-B275-3FB349DA0DA0}" type="datetimeFigureOut">
              <a:rPr lang="fr-FR" smtClean="0"/>
              <a:t>13/11/2016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FB034-DD8C-44CE-BB22-260F57E5B5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5831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69833-96B4-4186-B275-3FB349DA0DA0}" type="datetimeFigureOut">
              <a:rPr lang="fr-FR" smtClean="0"/>
              <a:t>13/11/2016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FB034-DD8C-44CE-BB22-260F57E5B5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835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69833-96B4-4186-B275-3FB349DA0DA0}" type="datetimeFigureOut">
              <a:rPr lang="fr-FR" smtClean="0"/>
              <a:t>13/11/2016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FB034-DD8C-44CE-BB22-260F57E5B5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8098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69833-96B4-4186-B275-3FB349DA0DA0}" type="datetimeFigureOut">
              <a:rPr lang="fr-FR" smtClean="0"/>
              <a:t>13/11/2016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FB034-DD8C-44CE-BB22-260F57E5B5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4627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69833-96B4-4186-B275-3FB349DA0DA0}" type="datetimeFigureOut">
              <a:rPr lang="fr-FR" smtClean="0"/>
              <a:t>13/11/2016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FB034-DD8C-44CE-BB22-260F57E5B5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8735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69833-96B4-4186-B275-3FB349DA0DA0}" type="datetimeFigureOut">
              <a:rPr lang="fr-FR" smtClean="0"/>
              <a:t>13/11/2016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FB034-DD8C-44CE-BB22-260F57E5B5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6400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69833-96B4-4186-B275-3FB349DA0DA0}" type="datetimeFigureOut">
              <a:rPr lang="fr-FR" smtClean="0"/>
              <a:t>13/11/2016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FB034-DD8C-44CE-BB22-260F57E5B5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9293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C69833-96B4-4186-B275-3FB349DA0DA0}" type="datetimeFigureOut">
              <a:rPr lang="fr-FR" smtClean="0"/>
              <a:t>13/11/2016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8FB034-DD8C-44CE-BB22-260F57E5B5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2923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720542" cy="6885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179512" y="4365104"/>
            <a:ext cx="8532812" cy="3341688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3100" b="1" dirty="0" smtClean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THE BUDGET…</a:t>
            </a:r>
            <a:r>
              <a:rPr lang="en-GB" sz="7200" b="1" dirty="0" smtClean="0"/>
              <a:t/>
            </a:r>
            <a:br>
              <a:rPr lang="en-GB" sz="7200" b="1" dirty="0" smtClean="0"/>
            </a:br>
            <a:endParaRPr lang="en-US" dirty="0"/>
          </a:p>
        </p:txBody>
      </p:sp>
      <p:sp>
        <p:nvSpPr>
          <p:cNvPr id="10" name="Text Box 2"/>
          <p:cNvSpPr txBox="1">
            <a:spLocks noChangeArrowheads="1"/>
          </p:cNvSpPr>
          <p:nvPr/>
        </p:nvSpPr>
        <p:spPr bwMode="auto">
          <a:xfrm>
            <a:off x="1372344" y="1408708"/>
            <a:ext cx="7880176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4000" b="1" dirty="0">
                <a:ln w="1905"/>
                <a:solidFill>
                  <a:srgbClr val="00B0F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</a:t>
            </a:r>
            <a:r>
              <a:rPr lang="en-US" sz="4000" b="1" dirty="0">
                <a:ln w="1905"/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ccompanying </a:t>
            </a:r>
            <a:endParaRPr lang="en-US" sz="4000" b="1" dirty="0" smtClean="0">
              <a:ln w="1905"/>
              <a:solidFill>
                <a:srgbClr val="FFFF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n-US" sz="4000" b="1" dirty="0" smtClean="0">
                <a:ln w="1905"/>
                <a:solidFill>
                  <a:srgbClr val="00B0F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</a:t>
            </a:r>
            <a:r>
              <a:rPr lang="en-US" sz="4000" b="1" dirty="0" smtClean="0">
                <a:ln w="1905"/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he </a:t>
            </a:r>
            <a:r>
              <a:rPr lang="en-US" sz="4000" b="1" dirty="0">
                <a:ln w="1905"/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adaptation of </a:t>
            </a:r>
            <a:r>
              <a:rPr lang="en-US" sz="4000" b="1" dirty="0" smtClean="0">
                <a:ln w="1905"/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irrigated </a:t>
            </a:r>
          </a:p>
          <a:p>
            <a:r>
              <a:rPr lang="en-US" sz="4000" b="1" dirty="0">
                <a:ln w="1905"/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4000" b="1" dirty="0" smtClean="0">
                <a:ln w="1905"/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          agriculture </a:t>
            </a:r>
            <a:r>
              <a:rPr lang="en-US" sz="4000" b="1" dirty="0">
                <a:ln w="1905"/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to climate </a:t>
            </a:r>
            <a:endParaRPr lang="en-US" sz="4000" b="1" dirty="0" smtClean="0">
              <a:ln w="1905"/>
              <a:solidFill>
                <a:srgbClr val="FFFF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n-US" sz="4000" b="1" dirty="0" err="1" smtClean="0">
                <a:ln w="1905"/>
                <a:solidFill>
                  <a:srgbClr val="00B0F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CHA</a:t>
            </a:r>
            <a:r>
              <a:rPr lang="en-US" sz="4000" b="1" dirty="0" err="1" smtClean="0">
                <a:ln w="1905"/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nge</a:t>
            </a:r>
            <a:endParaRPr lang="en-US" sz="4000" b="1" dirty="0">
              <a:ln w="1905"/>
              <a:solidFill>
                <a:srgbClr val="FFFF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93252"/>
            <a:ext cx="1212726" cy="6548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62289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0" y="12022"/>
            <a:ext cx="889248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  <a:tabLst>
                <a:tab pos="-914400" algn="l"/>
                <a:tab pos="252095" algn="l"/>
                <a:tab pos="914400" algn="l"/>
                <a:tab pos="5328920" algn="r"/>
              </a:tabLst>
            </a:pPr>
            <a:r>
              <a:rPr lang="en-US" b="1" dirty="0" smtClean="0">
                <a:solidFill>
                  <a:srgbClr val="0070C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BUDGET</a:t>
            </a:r>
          </a:p>
          <a:p>
            <a:pPr algn="ctr">
              <a:spcAft>
                <a:spcPts val="0"/>
              </a:spcAft>
              <a:tabLst>
                <a:tab pos="-914400" algn="l"/>
                <a:tab pos="252095" algn="l"/>
                <a:tab pos="914400" algn="l"/>
                <a:tab pos="5328920" algn="r"/>
              </a:tabLst>
            </a:pPr>
            <a:r>
              <a:rPr lang="en-US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ANR-16-CE03-0006</a:t>
            </a:r>
            <a:endParaRPr lang="en-US" b="1" dirty="0" smtClean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algn="just">
              <a:spcAft>
                <a:spcPts val="0"/>
              </a:spcAft>
              <a:tabLst>
                <a:tab pos="-914400" algn="l"/>
                <a:tab pos="252095" algn="l"/>
                <a:tab pos="914400" algn="l"/>
                <a:tab pos="5328920" algn="r"/>
              </a:tabLst>
            </a:pPr>
            <a:endParaRPr lang="en-US" sz="1400" b="1" dirty="0" smtClean="0">
              <a:solidFill>
                <a:srgbClr val="0070C0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algn="just">
              <a:spcAft>
                <a:spcPts val="0"/>
              </a:spcAft>
              <a:tabLst>
                <a:tab pos="-914400" algn="l"/>
                <a:tab pos="252095" algn="l"/>
                <a:tab pos="914400" algn="l"/>
                <a:tab pos="5328920" algn="r"/>
              </a:tabLst>
            </a:pPr>
            <a:r>
              <a:rPr lang="en-US" sz="1600" b="1" dirty="0" smtClean="0">
                <a:solidFill>
                  <a:srgbClr val="0070C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TOTAL 					= </a:t>
            </a:r>
            <a:r>
              <a:rPr lang="en-US" sz="1600" b="1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743 k€  						       </a:t>
            </a:r>
            <a:r>
              <a:rPr lang="en-US" sz="1600" b="1" dirty="0" smtClean="0">
                <a:solidFill>
                  <a:srgbClr val="0070C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(5.5 crores </a:t>
            </a:r>
            <a:r>
              <a:rPr lang="en-US" sz="1600" b="1" dirty="0" err="1" smtClean="0">
                <a:solidFill>
                  <a:srgbClr val="0070C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Rs</a:t>
            </a:r>
            <a:r>
              <a:rPr lang="en-US" sz="1600" b="1" dirty="0" smtClean="0">
                <a:solidFill>
                  <a:srgbClr val="0070C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)</a:t>
            </a:r>
          </a:p>
          <a:p>
            <a:pPr algn="just">
              <a:spcAft>
                <a:spcPts val="0"/>
              </a:spcAft>
              <a:tabLst>
                <a:tab pos="-914400" algn="l"/>
                <a:tab pos="252095" algn="l"/>
                <a:tab pos="914400" algn="l"/>
                <a:tab pos="5328920" algn="r"/>
              </a:tabLst>
            </a:pPr>
            <a:r>
              <a:rPr lang="en-US" sz="1600" b="1" dirty="0" smtClean="0">
                <a:solidFill>
                  <a:srgbClr val="0070C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Non permanent staff (France) 				= </a:t>
            </a:r>
            <a:r>
              <a:rPr lang="en-US" sz="1600" b="1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317 k€</a:t>
            </a:r>
          </a:p>
          <a:p>
            <a:pPr algn="just">
              <a:spcAft>
                <a:spcPts val="0"/>
              </a:spcAft>
              <a:tabLst>
                <a:tab pos="-914400" algn="l"/>
                <a:tab pos="252095" algn="l"/>
                <a:tab pos="914400" algn="l"/>
                <a:tab pos="5328920" algn="r"/>
              </a:tabLst>
            </a:pPr>
            <a:r>
              <a:rPr lang="en-US" sz="1600" b="1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= 6 years of “postdoc”</a:t>
            </a:r>
          </a:p>
          <a:p>
            <a:pPr algn="just">
              <a:spcAft>
                <a:spcPts val="0"/>
              </a:spcAft>
              <a:tabLst>
                <a:tab pos="-914400" algn="l"/>
                <a:tab pos="252095" algn="l"/>
                <a:tab pos="914400" algn="l"/>
                <a:tab pos="5328920" algn="r"/>
              </a:tabLst>
            </a:pPr>
            <a:r>
              <a:rPr lang="en-US" sz="1600" b="1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+ 14 Master students (including stipend and travel)</a:t>
            </a:r>
          </a:p>
          <a:p>
            <a:pPr algn="just">
              <a:spcAft>
                <a:spcPts val="0"/>
              </a:spcAft>
              <a:tabLst>
                <a:tab pos="-914400" algn="l"/>
                <a:tab pos="252095" algn="l"/>
                <a:tab pos="914400" algn="l"/>
                <a:tab pos="5328920" algn="r"/>
              </a:tabLst>
            </a:pPr>
            <a:endParaRPr lang="en-US" sz="1600" b="1" dirty="0">
              <a:solidFill>
                <a:srgbClr val="0070C0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algn="just">
              <a:spcAft>
                <a:spcPts val="0"/>
              </a:spcAft>
              <a:tabLst>
                <a:tab pos="-914400" algn="l"/>
                <a:tab pos="252095" algn="l"/>
                <a:tab pos="914400" algn="l"/>
                <a:tab pos="5328920" algn="r"/>
              </a:tabLst>
            </a:pPr>
            <a:r>
              <a:rPr lang="en-US" sz="1600" b="1" dirty="0" smtClean="0">
                <a:solidFill>
                  <a:srgbClr val="0070C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Travel costs 				= </a:t>
            </a:r>
            <a:r>
              <a:rPr lang="en-US" sz="1600" b="1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163 k€</a:t>
            </a:r>
          </a:p>
          <a:p>
            <a:pPr algn="just">
              <a:spcAft>
                <a:spcPts val="0"/>
              </a:spcAft>
              <a:tabLst>
                <a:tab pos="-914400" algn="l"/>
                <a:tab pos="252095" algn="l"/>
                <a:tab pos="914400" algn="l"/>
                <a:tab pos="5328920" algn="r"/>
              </a:tabLst>
            </a:pPr>
            <a:endParaRPr lang="en-US" sz="1600" b="1" dirty="0">
              <a:solidFill>
                <a:srgbClr val="0070C0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algn="just">
              <a:spcAft>
                <a:spcPts val="0"/>
              </a:spcAft>
              <a:tabLst>
                <a:tab pos="-914400" algn="l"/>
                <a:tab pos="252095" algn="l"/>
                <a:tab pos="914400" algn="l"/>
                <a:tab pos="5328920" algn="r"/>
              </a:tabLst>
            </a:pPr>
            <a:endParaRPr lang="en-US" sz="1600" b="1" dirty="0" smtClean="0">
              <a:solidFill>
                <a:srgbClr val="0070C0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algn="just">
              <a:spcAft>
                <a:spcPts val="0"/>
              </a:spcAft>
              <a:tabLst>
                <a:tab pos="-914400" algn="l"/>
                <a:tab pos="252095" algn="l"/>
                <a:tab pos="914400" algn="l"/>
                <a:tab pos="5328920" algn="r"/>
              </a:tabLst>
            </a:pPr>
            <a:endParaRPr lang="en-US" sz="1600" b="1" dirty="0">
              <a:solidFill>
                <a:srgbClr val="0070C0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algn="just">
              <a:spcAft>
                <a:spcPts val="0"/>
              </a:spcAft>
              <a:tabLst>
                <a:tab pos="-914400" algn="l"/>
                <a:tab pos="252095" algn="l"/>
                <a:tab pos="914400" algn="l"/>
                <a:tab pos="5328920" algn="r"/>
              </a:tabLst>
            </a:pPr>
            <a:endParaRPr lang="en-US" sz="1600" b="1" dirty="0" smtClean="0">
              <a:solidFill>
                <a:srgbClr val="0070C0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algn="just">
              <a:spcAft>
                <a:spcPts val="0"/>
              </a:spcAft>
              <a:tabLst>
                <a:tab pos="-914400" algn="l"/>
                <a:tab pos="252095" algn="l"/>
                <a:tab pos="914400" algn="l"/>
                <a:tab pos="5328920" algn="r"/>
              </a:tabLst>
            </a:pPr>
            <a:endParaRPr lang="en-US" sz="1600" b="1" dirty="0" smtClean="0">
              <a:solidFill>
                <a:srgbClr val="0070C0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algn="just">
              <a:spcAft>
                <a:spcPts val="0"/>
              </a:spcAft>
              <a:tabLst>
                <a:tab pos="-914400" algn="l"/>
                <a:tab pos="252095" algn="l"/>
                <a:tab pos="914400" algn="l"/>
                <a:tab pos="5328920" algn="r"/>
              </a:tabLst>
            </a:pPr>
            <a:endParaRPr lang="en-US" sz="1600" b="1" dirty="0">
              <a:solidFill>
                <a:srgbClr val="0070C0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algn="just">
              <a:spcAft>
                <a:spcPts val="0"/>
              </a:spcAft>
              <a:tabLst>
                <a:tab pos="-914400" algn="l"/>
                <a:tab pos="252095" algn="l"/>
                <a:tab pos="914400" algn="l"/>
                <a:tab pos="5328920" algn="r"/>
              </a:tabLst>
            </a:pPr>
            <a:endParaRPr lang="en-US" sz="1600" b="1" dirty="0" smtClean="0">
              <a:solidFill>
                <a:srgbClr val="0070C0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algn="just">
              <a:spcAft>
                <a:spcPts val="0"/>
              </a:spcAft>
              <a:tabLst>
                <a:tab pos="-914400" algn="l"/>
                <a:tab pos="252095" algn="l"/>
                <a:tab pos="914400" algn="l"/>
                <a:tab pos="5328920" algn="r"/>
              </a:tabLst>
            </a:pPr>
            <a:endParaRPr lang="en-US" sz="1600" b="1" dirty="0">
              <a:solidFill>
                <a:srgbClr val="0070C0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algn="just">
              <a:spcAft>
                <a:spcPts val="0"/>
              </a:spcAft>
              <a:tabLst>
                <a:tab pos="-914400" algn="l"/>
                <a:tab pos="252095" algn="l"/>
                <a:tab pos="914400" algn="l"/>
                <a:tab pos="5328920" algn="r"/>
              </a:tabLst>
            </a:pPr>
            <a:endParaRPr lang="en-US" sz="1600" b="1" dirty="0">
              <a:solidFill>
                <a:srgbClr val="0070C0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algn="just">
              <a:spcAft>
                <a:spcPts val="0"/>
              </a:spcAft>
              <a:tabLst>
                <a:tab pos="-914400" algn="l"/>
                <a:tab pos="252095" algn="l"/>
                <a:tab pos="914400" algn="l"/>
                <a:tab pos="5328920" algn="r"/>
              </a:tabLst>
            </a:pPr>
            <a:r>
              <a:rPr lang="en-US" sz="1600" b="1" dirty="0">
                <a:solidFill>
                  <a:srgbClr val="0070C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consumables, chemical analysis, and publication fees </a:t>
            </a:r>
            <a:r>
              <a:rPr lang="en-US" sz="1600" b="1" dirty="0" smtClean="0">
                <a:solidFill>
                  <a:srgbClr val="0070C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				= </a:t>
            </a:r>
            <a:r>
              <a:rPr lang="en-US" sz="1600" b="1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123 k€</a:t>
            </a:r>
          </a:p>
          <a:p>
            <a:pPr algn="just">
              <a:spcAft>
                <a:spcPts val="0"/>
              </a:spcAft>
              <a:tabLst>
                <a:tab pos="-914400" algn="l"/>
                <a:tab pos="252095" algn="l"/>
                <a:tab pos="914400" algn="l"/>
                <a:tab pos="5328920" algn="r"/>
              </a:tabLst>
            </a:pPr>
            <a:endParaRPr lang="en-US" sz="1600" b="1" dirty="0" smtClean="0">
              <a:solidFill>
                <a:srgbClr val="0070C0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algn="just">
              <a:spcAft>
                <a:spcPts val="0"/>
              </a:spcAft>
              <a:tabLst>
                <a:tab pos="-914400" algn="l"/>
                <a:tab pos="252095" algn="l"/>
                <a:tab pos="914400" algn="l"/>
                <a:tab pos="5328920" algn="r"/>
              </a:tabLst>
            </a:pPr>
            <a:r>
              <a:rPr lang="en-US" sz="1600" b="1" dirty="0" smtClean="0">
                <a:solidFill>
                  <a:srgbClr val="0070C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Equipment </a:t>
            </a:r>
            <a:r>
              <a:rPr lang="en-US" sz="1600" b="1" dirty="0">
                <a:solidFill>
                  <a:srgbClr val="0070C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(computers) </a:t>
            </a:r>
            <a:r>
              <a:rPr lang="en-US" sz="1600" b="1" dirty="0" smtClean="0">
                <a:solidFill>
                  <a:srgbClr val="0070C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				</a:t>
            </a:r>
            <a:r>
              <a:rPr lang="en-US" sz="1600" b="1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= </a:t>
            </a:r>
            <a:r>
              <a:rPr lang="en-US" sz="16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23 </a:t>
            </a:r>
            <a:r>
              <a:rPr lang="en-US" sz="1600" b="1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k</a:t>
            </a:r>
            <a:r>
              <a:rPr lang="en-US" sz="16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€ </a:t>
            </a:r>
            <a:endParaRPr lang="en-US" sz="1600" b="1" dirty="0" smtClean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algn="just">
              <a:spcAft>
                <a:spcPts val="0"/>
              </a:spcAft>
              <a:tabLst>
                <a:tab pos="-914400" algn="l"/>
                <a:tab pos="252095" algn="l"/>
                <a:tab pos="914400" algn="l"/>
                <a:tab pos="5328920" algn="r"/>
              </a:tabLst>
            </a:pPr>
            <a:endParaRPr lang="en-US" sz="1600" b="1" dirty="0" smtClean="0">
              <a:solidFill>
                <a:srgbClr val="0070C0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algn="just">
              <a:spcAft>
                <a:spcPts val="0"/>
              </a:spcAft>
              <a:tabLst>
                <a:tab pos="-914400" algn="l"/>
                <a:tab pos="252095" algn="l"/>
                <a:tab pos="914400" algn="l"/>
                <a:tab pos="5328920" algn="r"/>
              </a:tabLst>
            </a:pPr>
            <a:r>
              <a:rPr lang="en-US" sz="1600" b="1" dirty="0" smtClean="0">
                <a:solidFill>
                  <a:srgbClr val="0070C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External service (workshop </a:t>
            </a:r>
            <a:r>
              <a:rPr lang="en-US" sz="1600" b="1" dirty="0">
                <a:solidFill>
                  <a:srgbClr val="0070C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logistics and field work in </a:t>
            </a:r>
            <a:r>
              <a:rPr lang="en-US" sz="1600" b="1" dirty="0" smtClean="0">
                <a:solidFill>
                  <a:srgbClr val="0070C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India) 		= </a:t>
            </a:r>
            <a:r>
              <a:rPr lang="en-US" sz="1600" b="1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75 k€ 						           		 </a:t>
            </a:r>
            <a:r>
              <a:rPr lang="en-US" sz="1600" b="1" dirty="0" smtClean="0">
                <a:solidFill>
                  <a:srgbClr val="0070C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(55 lakhs </a:t>
            </a:r>
            <a:r>
              <a:rPr lang="en-US" sz="1600" b="1" dirty="0" err="1" smtClean="0">
                <a:solidFill>
                  <a:srgbClr val="0070C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Rs</a:t>
            </a:r>
            <a:r>
              <a:rPr lang="en-US" sz="1600" b="1" dirty="0" smtClean="0">
                <a:solidFill>
                  <a:srgbClr val="0070C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)</a:t>
            </a:r>
          </a:p>
          <a:p>
            <a:pPr algn="just">
              <a:spcAft>
                <a:spcPts val="0"/>
              </a:spcAft>
              <a:tabLst>
                <a:tab pos="-914400" algn="l"/>
                <a:tab pos="252095" algn="l"/>
                <a:tab pos="914400" algn="l"/>
                <a:tab pos="5328920" algn="r"/>
              </a:tabLst>
            </a:pPr>
            <a:endParaRPr lang="fr-FR" sz="14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614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2250687"/>
            <a:ext cx="6176739" cy="2376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06822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532" y="2787274"/>
            <a:ext cx="7425828" cy="35220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ZoneTexte 1"/>
          <p:cNvSpPr txBox="1"/>
          <p:nvPr/>
        </p:nvSpPr>
        <p:spPr>
          <a:xfrm>
            <a:off x="572942" y="87933"/>
            <a:ext cx="7239418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>
              <a:spcAft>
                <a:spcPts val="0"/>
              </a:spcAft>
              <a:tabLst>
                <a:tab pos="-914400" algn="l"/>
                <a:tab pos="252095" algn="l"/>
                <a:tab pos="914400" algn="l"/>
                <a:tab pos="5328920" algn="r"/>
              </a:tabLst>
            </a:pPr>
            <a:r>
              <a:rPr lang="en-US" b="1" dirty="0">
                <a:solidFill>
                  <a:srgbClr val="FF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Expenses eligible from 01/10/2016 to 30/09/2021 (5 years)</a:t>
            </a:r>
          </a:p>
          <a:p>
            <a:pPr algn="just">
              <a:spcAft>
                <a:spcPts val="0"/>
              </a:spcAft>
              <a:tabLst>
                <a:tab pos="-914400" algn="l"/>
                <a:tab pos="252095" algn="l"/>
                <a:tab pos="914400" algn="l"/>
                <a:tab pos="5328920" algn="r"/>
              </a:tabLst>
            </a:pPr>
            <a:endParaRPr lang="en-US" b="1" dirty="0">
              <a:solidFill>
                <a:srgbClr val="0070C0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algn="just">
              <a:spcAft>
                <a:spcPts val="0"/>
              </a:spcAft>
              <a:tabLst>
                <a:tab pos="-914400" algn="l"/>
                <a:tab pos="252095" algn="l"/>
                <a:tab pos="914400" algn="l"/>
                <a:tab pos="5328920" algn="r"/>
              </a:tabLst>
            </a:pPr>
            <a:endParaRPr lang="en-US" b="1" dirty="0">
              <a:solidFill>
                <a:srgbClr val="0070C0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algn="just">
              <a:spcAft>
                <a:spcPts val="0"/>
              </a:spcAft>
              <a:tabLst>
                <a:tab pos="-914400" algn="l"/>
                <a:tab pos="252095" algn="l"/>
                <a:tab pos="914400" algn="l"/>
                <a:tab pos="5328920" algn="r"/>
              </a:tabLst>
            </a:pPr>
            <a:r>
              <a:rPr lang="en-US" b="1" dirty="0">
                <a:solidFill>
                  <a:srgbClr val="00B05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Flexibility ? (except for non permanent staff ratio and Equipment</a:t>
            </a:r>
          </a:p>
          <a:p>
            <a:pPr algn="just">
              <a:spcAft>
                <a:spcPts val="0"/>
              </a:spcAft>
              <a:tabLst>
                <a:tab pos="-914400" algn="l"/>
                <a:tab pos="252095" algn="l"/>
                <a:tab pos="914400" algn="l"/>
                <a:tab pos="5328920" algn="r"/>
              </a:tabLst>
            </a:pPr>
            <a:endParaRPr lang="en-US" b="1" dirty="0">
              <a:solidFill>
                <a:srgbClr val="0070C0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algn="just">
              <a:spcAft>
                <a:spcPts val="0"/>
              </a:spcAft>
              <a:tabLst>
                <a:tab pos="-914400" algn="l"/>
                <a:tab pos="252095" algn="l"/>
                <a:tab pos="914400" algn="l"/>
                <a:tab pos="5328920" algn="r"/>
              </a:tabLst>
            </a:pPr>
            <a:r>
              <a:rPr lang="en-US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Meeting at ANR Paris on </a:t>
            </a:r>
            <a:r>
              <a:rPr lang="en-US" b="1" dirty="0" err="1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december</a:t>
            </a:r>
            <a:r>
              <a:rPr lang="en-US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5</a:t>
            </a:r>
            <a:r>
              <a:rPr lang="en-US" b="1" baseline="300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th</a:t>
            </a:r>
            <a:r>
              <a:rPr lang="en-US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about </a:t>
            </a:r>
            <a:r>
              <a:rPr lang="en-US" b="1" dirty="0" err="1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adminsitrative</a:t>
            </a:r>
            <a:r>
              <a:rPr lang="en-US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endParaRPr lang="en-US" b="1" dirty="0" smtClean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algn="just">
              <a:spcAft>
                <a:spcPts val="0"/>
              </a:spcAft>
              <a:tabLst>
                <a:tab pos="-914400" algn="l"/>
                <a:tab pos="252095" algn="l"/>
                <a:tab pos="914400" algn="l"/>
                <a:tab pos="5328920" algn="r"/>
              </a:tabLst>
            </a:pPr>
            <a:r>
              <a:rPr lang="en-US" b="1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management </a:t>
            </a:r>
            <a:r>
              <a:rPr lang="en-US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of projects</a:t>
            </a:r>
          </a:p>
          <a:p>
            <a:endParaRPr lang="en-US" b="1" dirty="0" smtClean="0">
              <a:solidFill>
                <a:srgbClr val="0070C0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n-US" b="1" dirty="0" smtClean="0">
                <a:solidFill>
                  <a:srgbClr val="0070C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Money </a:t>
            </a:r>
            <a:r>
              <a:rPr lang="en-US" b="1" dirty="0">
                <a:solidFill>
                  <a:srgbClr val="0070C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will be </a:t>
            </a:r>
            <a:r>
              <a:rPr lang="en-US" b="1" dirty="0" smtClean="0">
                <a:solidFill>
                  <a:srgbClr val="0070C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sent in 6 instalments ...</a:t>
            </a:r>
            <a:endParaRPr lang="en-US" b="1" dirty="0">
              <a:solidFill>
                <a:srgbClr val="0070C0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2610410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04" y="333963"/>
            <a:ext cx="8852376" cy="22309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ZoneTexte 2"/>
          <p:cNvSpPr txBox="1"/>
          <p:nvPr/>
        </p:nvSpPr>
        <p:spPr>
          <a:xfrm>
            <a:off x="179511" y="2924944"/>
            <a:ext cx="871296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Short description of non-permanent staff hired by the project</a:t>
            </a:r>
          </a:p>
          <a:p>
            <a:endParaRPr lang="en-US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n-US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IE land use land cover (</a:t>
            </a:r>
            <a:r>
              <a:rPr lang="en-US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4 months</a:t>
            </a:r>
            <a:r>
              <a:rPr lang="en-US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) / </a:t>
            </a:r>
            <a:r>
              <a:rPr lang="en-US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(COSTEL)</a:t>
            </a:r>
          </a:p>
          <a:p>
            <a:endParaRPr lang="en-US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n-US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IR crop modelling (</a:t>
            </a:r>
            <a:r>
              <a:rPr lang="en-US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24 months</a:t>
            </a:r>
            <a:r>
              <a:rPr lang="en-US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) / Agronomy, statistics, crop modelling </a:t>
            </a:r>
            <a:r>
              <a:rPr lang="en-US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(SAS)</a:t>
            </a:r>
            <a:endParaRPr lang="en-US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endParaRPr lang="en-US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n-US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IE Integrated Model (</a:t>
            </a:r>
            <a:r>
              <a:rPr lang="en-US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24 months</a:t>
            </a:r>
            <a:r>
              <a:rPr lang="en-US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) </a:t>
            </a:r>
            <a:r>
              <a:rPr lang="en-US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/ Computer science (AGIR – RECORD)</a:t>
            </a:r>
            <a:endParaRPr lang="en-US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endParaRPr lang="en-US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n-US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IR </a:t>
            </a:r>
            <a:r>
              <a:rPr lang="en-US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“assessment and design” (</a:t>
            </a:r>
            <a:r>
              <a:rPr lang="en-US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24 months</a:t>
            </a:r>
            <a:r>
              <a:rPr lang="en-US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) / systemic </a:t>
            </a:r>
            <a:r>
              <a:rPr lang="en-US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agronomy </a:t>
            </a:r>
            <a:r>
              <a:rPr lang="en-US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(</a:t>
            </a:r>
            <a:r>
              <a:rPr lang="en-US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AGIR)</a:t>
            </a:r>
            <a:endParaRPr lang="en-US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endParaRPr lang="fr-FR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4847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34440" y="332656"/>
            <a:ext cx="7773346" cy="59093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0"/>
              </a:spcAft>
              <a:tabLst>
                <a:tab pos="-914400" algn="l"/>
                <a:tab pos="252095" algn="l"/>
                <a:tab pos="914400" algn="l"/>
                <a:tab pos="5328920" algn="r"/>
              </a:tabLst>
            </a:pPr>
            <a:r>
              <a:rPr lang="en-US" sz="1400" b="1" dirty="0" smtClean="0">
                <a:solidFill>
                  <a:srgbClr val="0070C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WORKPACKAGES</a:t>
            </a:r>
          </a:p>
          <a:p>
            <a:pPr algn="just">
              <a:spcAft>
                <a:spcPts val="0"/>
              </a:spcAft>
              <a:tabLst>
                <a:tab pos="-914400" algn="l"/>
                <a:tab pos="252095" algn="l"/>
                <a:tab pos="914400" algn="l"/>
                <a:tab pos="5328920" algn="r"/>
              </a:tabLst>
            </a:pPr>
            <a:endParaRPr lang="en-US" sz="1400" b="1" dirty="0" smtClean="0">
              <a:solidFill>
                <a:srgbClr val="0070C0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algn="just">
              <a:spcAft>
                <a:spcPts val="0"/>
              </a:spcAft>
              <a:tabLst>
                <a:tab pos="-914400" algn="l"/>
                <a:tab pos="252095" algn="l"/>
                <a:tab pos="914400" algn="l"/>
                <a:tab pos="5328920" algn="r"/>
              </a:tabLst>
            </a:pPr>
            <a:endParaRPr lang="en-US" sz="1400" b="1" dirty="0">
              <a:solidFill>
                <a:srgbClr val="0070C0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algn="just">
              <a:spcAft>
                <a:spcPts val="0"/>
              </a:spcAft>
              <a:tabLst>
                <a:tab pos="-914400" algn="l"/>
                <a:tab pos="252095" algn="l"/>
                <a:tab pos="914400" algn="l"/>
                <a:tab pos="5328920" algn="r"/>
              </a:tabLst>
            </a:pPr>
            <a:r>
              <a:rPr lang="en-US" sz="1400" b="1" dirty="0" smtClean="0">
                <a:solidFill>
                  <a:srgbClr val="0070C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WP1</a:t>
            </a:r>
            <a:r>
              <a:rPr lang="en-US" sz="1400" b="1" dirty="0">
                <a:solidFill>
                  <a:srgbClr val="0070C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: </a:t>
            </a:r>
            <a:r>
              <a:rPr lang="en-US" sz="1400" b="1" dirty="0" smtClean="0">
                <a:solidFill>
                  <a:srgbClr val="0070C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Building </a:t>
            </a:r>
            <a:r>
              <a:rPr lang="en-US" sz="1400" b="1" dirty="0">
                <a:solidFill>
                  <a:srgbClr val="0070C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methodology to collect adequate spatial database for modelling </a:t>
            </a:r>
            <a:r>
              <a:rPr lang="en-US" sz="1400" b="1" dirty="0" smtClean="0">
                <a:solidFill>
                  <a:srgbClr val="0070C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(S </a:t>
            </a:r>
            <a:r>
              <a:rPr lang="en-US" sz="1400" b="1" dirty="0" err="1">
                <a:solidFill>
                  <a:srgbClr val="0070C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Buis</a:t>
            </a:r>
            <a:r>
              <a:rPr lang="en-US" sz="1400" b="1" dirty="0">
                <a:solidFill>
                  <a:srgbClr val="0070C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)</a:t>
            </a:r>
            <a:endParaRPr lang="fr-FR" sz="1400" dirty="0">
              <a:solidFill>
                <a:srgbClr val="0070C0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algn="just">
              <a:spcAft>
                <a:spcPts val="0"/>
              </a:spcAft>
              <a:tabLst>
                <a:tab pos="-914400" algn="l"/>
                <a:tab pos="252095" algn="l"/>
                <a:tab pos="914400" algn="l"/>
                <a:tab pos="5328920" algn="r"/>
              </a:tabLst>
            </a:pPr>
            <a:r>
              <a:rPr lang="en-US" sz="1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	Task </a:t>
            </a:r>
            <a:r>
              <a:rPr lang="en-US" sz="14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1.1: Modelling land use and land cover change </a:t>
            </a:r>
            <a:r>
              <a:rPr lang="en-US" sz="1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using multi </a:t>
            </a:r>
            <a:r>
              <a:rPr lang="en-US" sz="14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satellite high resolution </a:t>
            </a:r>
            <a:r>
              <a:rPr lang="en-US" sz="1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data.</a:t>
            </a:r>
          </a:p>
          <a:p>
            <a:pPr algn="just">
              <a:spcAft>
                <a:spcPts val="0"/>
              </a:spcAft>
              <a:tabLst>
                <a:tab pos="-914400" algn="l"/>
                <a:tab pos="252095" algn="l"/>
                <a:tab pos="914400" algn="l"/>
                <a:tab pos="5328920" algn="r"/>
              </a:tabLst>
            </a:pPr>
            <a:r>
              <a:rPr lang="en-US" sz="1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Task </a:t>
            </a:r>
            <a:r>
              <a:rPr lang="en-US" sz="14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1.2: Digital Soil Mapping for spatial modelling .</a:t>
            </a:r>
            <a:endParaRPr lang="en-US" sz="1400" dirty="0" smtClean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algn="just">
              <a:spcAft>
                <a:spcPts val="0"/>
              </a:spcAft>
              <a:tabLst>
                <a:tab pos="-914400" algn="l"/>
                <a:tab pos="252095" algn="l"/>
                <a:tab pos="914400" algn="l"/>
                <a:tab pos="5328920" algn="r"/>
              </a:tabLst>
            </a:pPr>
            <a:endParaRPr lang="en-US" sz="14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algn="just">
              <a:spcAft>
                <a:spcPts val="0"/>
              </a:spcAft>
              <a:tabLst>
                <a:tab pos="-914400" algn="l"/>
                <a:tab pos="252095" algn="l"/>
                <a:tab pos="914400" algn="l"/>
                <a:tab pos="5328920" algn="r"/>
              </a:tabLst>
            </a:pPr>
            <a:r>
              <a:rPr lang="en-US" sz="1400" b="1" dirty="0">
                <a:solidFill>
                  <a:srgbClr val="0070C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WP2: Bridging knowledge gaps for agro system modelling in the tropics </a:t>
            </a:r>
            <a:r>
              <a:rPr lang="en-US" sz="1400" b="1" dirty="0" smtClean="0">
                <a:solidFill>
                  <a:srgbClr val="0070C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(J </a:t>
            </a:r>
            <a:r>
              <a:rPr lang="en-US" sz="1400" b="1" dirty="0" err="1">
                <a:solidFill>
                  <a:srgbClr val="0070C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Riotte</a:t>
            </a:r>
            <a:r>
              <a:rPr lang="en-US" sz="1400" b="1" dirty="0">
                <a:solidFill>
                  <a:srgbClr val="0070C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)</a:t>
            </a:r>
            <a:endParaRPr lang="en-US" sz="1400" b="1" dirty="0" smtClean="0">
              <a:solidFill>
                <a:srgbClr val="0070C0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algn="just">
              <a:spcAft>
                <a:spcPts val="0"/>
              </a:spcAft>
              <a:tabLst>
                <a:tab pos="-914400" algn="l"/>
                <a:tab pos="252095" algn="l"/>
                <a:tab pos="914400" algn="l"/>
                <a:tab pos="5328920" algn="r"/>
              </a:tabLst>
            </a:pPr>
            <a:r>
              <a:rPr lang="en-US" sz="1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Task </a:t>
            </a:r>
            <a:r>
              <a:rPr lang="en-US" sz="14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2.1: Calibration and evaluation of the STICS crop </a:t>
            </a:r>
            <a:r>
              <a:rPr lang="en-US" sz="1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model </a:t>
            </a:r>
            <a:r>
              <a:rPr lang="en-US" sz="14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for a sufficient variety </a:t>
            </a:r>
            <a:endParaRPr lang="en-US" sz="1400" dirty="0" smtClean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algn="just">
              <a:spcAft>
                <a:spcPts val="0"/>
              </a:spcAft>
              <a:tabLst>
                <a:tab pos="-914400" algn="l"/>
                <a:tab pos="252095" algn="l"/>
                <a:tab pos="914400" algn="l"/>
                <a:tab pos="5328920" algn="r"/>
              </a:tabLst>
            </a:pPr>
            <a:r>
              <a:rPr lang="en-US" sz="1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			of </a:t>
            </a:r>
            <a:r>
              <a:rPr lang="en-US" sz="14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crops under tropical </a:t>
            </a:r>
            <a:r>
              <a:rPr lang="en-US" sz="1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conditions</a:t>
            </a:r>
          </a:p>
          <a:p>
            <a:pPr algn="just">
              <a:spcAft>
                <a:spcPts val="0"/>
              </a:spcAft>
              <a:tabLst>
                <a:tab pos="-914400" algn="l"/>
                <a:tab pos="252095" algn="l"/>
                <a:tab pos="914400" algn="l"/>
                <a:tab pos="5328920" algn="r"/>
              </a:tabLst>
            </a:pPr>
            <a:r>
              <a:rPr lang="en-US" sz="1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Task </a:t>
            </a:r>
            <a:r>
              <a:rPr lang="en-US" sz="14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2.2: Modelling nutrient cycling in irrigated tropical agro-systems. </a:t>
            </a:r>
            <a:endParaRPr lang="en-US" sz="1400" dirty="0" smtClean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algn="just">
              <a:spcAft>
                <a:spcPts val="0"/>
              </a:spcAft>
              <a:tabLst>
                <a:tab pos="-914400" algn="l"/>
                <a:tab pos="252095" algn="l"/>
                <a:tab pos="914400" algn="l"/>
                <a:tab pos="5328920" algn="r"/>
              </a:tabLst>
            </a:pPr>
            <a:r>
              <a:rPr lang="en-US" sz="1400" i="1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Task 2.3 Modelling water fluxes</a:t>
            </a:r>
          </a:p>
          <a:p>
            <a:pPr algn="just">
              <a:spcAft>
                <a:spcPts val="0"/>
              </a:spcAft>
            </a:pPr>
            <a:endParaRPr lang="en-GB" sz="1400" b="1" dirty="0" smtClean="0">
              <a:solidFill>
                <a:srgbClr val="365F91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n-GB" sz="1400" b="1" dirty="0" smtClean="0">
                <a:solidFill>
                  <a:srgbClr val="0070C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WP3</a:t>
            </a:r>
            <a:r>
              <a:rPr lang="en-GB" sz="1400" b="1" dirty="0">
                <a:solidFill>
                  <a:srgbClr val="0070C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: Sharing knowledge through scenarios (</a:t>
            </a:r>
            <a:r>
              <a:rPr lang="en-GB" sz="1400" b="1" dirty="0" err="1">
                <a:solidFill>
                  <a:srgbClr val="0070C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Coord</a:t>
            </a:r>
            <a:r>
              <a:rPr lang="en-GB" sz="1400" b="1" dirty="0">
                <a:solidFill>
                  <a:srgbClr val="0070C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JE </a:t>
            </a:r>
            <a:r>
              <a:rPr lang="en-GB" sz="1400" b="1" dirty="0" err="1">
                <a:solidFill>
                  <a:srgbClr val="0070C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Bergez</a:t>
            </a:r>
            <a:r>
              <a:rPr lang="en-GB" sz="1400" b="1" dirty="0">
                <a:solidFill>
                  <a:srgbClr val="0070C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)</a:t>
            </a:r>
            <a:endParaRPr lang="fr-FR" sz="1400" dirty="0">
              <a:solidFill>
                <a:srgbClr val="0070C0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n-GB" sz="1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Task </a:t>
            </a:r>
            <a:r>
              <a:rPr lang="en-GB" sz="14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3.1: Scenario Design and Assessment </a:t>
            </a:r>
            <a:endParaRPr lang="en-GB" sz="1400" dirty="0" smtClean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n-US" sz="1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Task </a:t>
            </a:r>
            <a:r>
              <a:rPr lang="en-US" sz="14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3.2: Agrarian system analysis and ethnographic approach </a:t>
            </a:r>
            <a:endParaRPr lang="en-US" sz="1400" dirty="0" smtClean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n-US" sz="1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	to </a:t>
            </a:r>
            <a:r>
              <a:rPr lang="en-US" sz="14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support the participatory process </a:t>
            </a:r>
            <a:endParaRPr lang="en-US" sz="1400" dirty="0" smtClean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algn="just">
              <a:spcAft>
                <a:spcPts val="0"/>
              </a:spcAft>
            </a:pPr>
            <a:endParaRPr lang="en-US" sz="1400" b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en-GB" sz="1400" b="1" dirty="0">
                <a:solidFill>
                  <a:srgbClr val="0070C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WP4: Coordination, modelling, dissemination and capacity building (</a:t>
            </a:r>
            <a:r>
              <a:rPr lang="en-GB" sz="1400" b="1" dirty="0" err="1">
                <a:solidFill>
                  <a:srgbClr val="0070C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Coord</a:t>
            </a:r>
            <a:r>
              <a:rPr lang="en-GB" sz="1400" b="1" dirty="0">
                <a:solidFill>
                  <a:srgbClr val="0070C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. H </a:t>
            </a:r>
            <a:r>
              <a:rPr lang="en-GB" sz="1400" b="1" dirty="0" err="1">
                <a:solidFill>
                  <a:srgbClr val="0070C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Raynal</a:t>
            </a:r>
            <a:r>
              <a:rPr lang="en-GB" sz="1400" b="1" dirty="0" smtClean="0">
                <a:solidFill>
                  <a:srgbClr val="0070C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)</a:t>
            </a:r>
          </a:p>
          <a:p>
            <a:pPr algn="just"/>
            <a:r>
              <a:rPr lang="en-GB" sz="1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Task </a:t>
            </a:r>
            <a:r>
              <a:rPr lang="en-GB" sz="14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4.1 </a:t>
            </a:r>
            <a:r>
              <a:rPr lang="en-GB" sz="1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Coordination</a:t>
            </a:r>
            <a:endParaRPr lang="fr-FR" sz="14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en-GB" sz="14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Task 4.2 Integrated modelling under the RECORD </a:t>
            </a:r>
            <a:r>
              <a:rPr lang="en-GB" sz="1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platform</a:t>
            </a:r>
            <a:endParaRPr lang="en-GB" sz="14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en-US" sz="14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Task 4.3 dissemination and capacity building: </a:t>
            </a:r>
            <a:endParaRPr lang="en-GB" sz="1400" dirty="0" smtClean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fr-FR" sz="14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algn="just">
              <a:spcAft>
                <a:spcPts val="0"/>
              </a:spcAft>
            </a:pPr>
            <a:endParaRPr lang="fr-FR" sz="14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algn="just">
              <a:spcAft>
                <a:spcPts val="0"/>
              </a:spcAft>
              <a:tabLst>
                <a:tab pos="-914400" algn="l"/>
                <a:tab pos="252095" algn="l"/>
                <a:tab pos="914400" algn="l"/>
                <a:tab pos="5328920" algn="r"/>
              </a:tabLst>
            </a:pPr>
            <a:endParaRPr lang="en-US" sz="1400" dirty="0" smtClean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algn="just">
              <a:spcAft>
                <a:spcPts val="0"/>
              </a:spcAft>
              <a:tabLst>
                <a:tab pos="-914400" algn="l"/>
                <a:tab pos="252095" algn="l"/>
                <a:tab pos="914400" algn="l"/>
                <a:tab pos="5328920" algn="r"/>
              </a:tabLst>
            </a:pPr>
            <a:endParaRPr lang="en-US" sz="14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algn="just">
              <a:spcAft>
                <a:spcPts val="0"/>
              </a:spcAft>
              <a:tabLst>
                <a:tab pos="-914400" algn="l"/>
                <a:tab pos="252095" algn="l"/>
                <a:tab pos="914400" algn="l"/>
                <a:tab pos="5328920" algn="r"/>
              </a:tabLst>
            </a:pPr>
            <a:endParaRPr lang="fr-FR" sz="14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1797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55" y="188640"/>
            <a:ext cx="9087162" cy="58326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51789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830</TotalTime>
  <Words>143</Words>
  <Application>Microsoft Office PowerPoint</Application>
  <PresentationFormat>Affichage à l'écran (4:3)</PresentationFormat>
  <Paragraphs>71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Laurent</dc:creator>
  <cp:lastModifiedBy>root</cp:lastModifiedBy>
  <cp:revision>66</cp:revision>
  <dcterms:created xsi:type="dcterms:W3CDTF">2015-02-26T02:17:45Z</dcterms:created>
  <dcterms:modified xsi:type="dcterms:W3CDTF">2016-11-13T14:16:15Z</dcterms:modified>
</cp:coreProperties>
</file>