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8"/>
  </p:notesMasterIdLst>
  <p:sldIdLst>
    <p:sldId id="300" r:id="rId2"/>
    <p:sldId id="304" r:id="rId3"/>
    <p:sldId id="305" r:id="rId4"/>
    <p:sldId id="306" r:id="rId5"/>
    <p:sldId id="302" r:id="rId6"/>
    <p:sldId id="303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F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E4965-9B7F-4F8E-8627-D14E9970EF08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DB381-DAC2-46F4-A383-5DD3BFF99B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859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26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398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41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71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83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3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09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62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73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40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29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92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20542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79512" y="4365104"/>
            <a:ext cx="8532812" cy="33416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1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BUDGET…</a:t>
            </a:r>
            <a:r>
              <a:rPr lang="en-GB" sz="7200" b="1" dirty="0" smtClean="0"/>
              <a:t/>
            </a:r>
            <a:br>
              <a:rPr lang="en-GB" sz="7200" b="1" dirty="0" smtClean="0"/>
            </a:br>
            <a:endParaRPr lang="en-US" dirty="0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372344" y="1408708"/>
            <a:ext cx="788017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en-US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ccompanying </a:t>
            </a:r>
            <a:endParaRPr lang="en-US" sz="4000" b="1" dirty="0" smtClean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40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en-US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 </a:t>
            </a:r>
            <a:r>
              <a:rPr lang="en-US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adaptation of </a:t>
            </a:r>
            <a:r>
              <a:rPr lang="en-US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irrigated </a:t>
            </a:r>
          </a:p>
          <a:p>
            <a:r>
              <a:rPr lang="en-US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     agriculture </a:t>
            </a:r>
            <a:r>
              <a:rPr lang="en-US" sz="40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climate </a:t>
            </a:r>
            <a:endParaRPr lang="en-US" sz="4000" b="1" dirty="0" smtClean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4000" b="1" dirty="0" err="1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</a:t>
            </a:r>
            <a:r>
              <a:rPr lang="en-US" sz="4000" b="1" dirty="0" err="1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nge</a:t>
            </a:r>
            <a:endParaRPr lang="en-US" sz="40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3252"/>
            <a:ext cx="1212726" cy="65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28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12022"/>
            <a:ext cx="88924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BUDGET</a:t>
            </a:r>
          </a:p>
          <a:p>
            <a:pPr algn="ctr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ANR-16-CE03-0006</a:t>
            </a:r>
            <a:endParaRPr lang="en-US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TOTAL 					=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743 k€  						       </a:t>
            </a: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(5.5 crores </a:t>
            </a:r>
            <a:r>
              <a:rPr lang="en-US" sz="1600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Rs</a:t>
            </a: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Non permanent staff (France) 				=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317 k€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6 years of “postdoc”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+ 14 Master students (including stipend and travel)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Travel costs 				=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163 k€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consumables, chemical analysis, and publication fees </a:t>
            </a: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	=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123 k€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Equipment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(computers) </a:t>
            </a: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	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23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k</a:t>
            </a:r>
            <a:r>
              <a: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€ </a:t>
            </a:r>
            <a:endParaRPr lang="en-US" sz="16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6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External service (workshop </a:t>
            </a:r>
            <a:r>
              <a:rPr lang="en-US" sz="16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logistics and field work in </a:t>
            </a: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India) 		= </a:t>
            </a:r>
            <a:r>
              <a:rPr lang="en-US" sz="1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75 k€ 						           		 </a:t>
            </a: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(55 lakhs </a:t>
            </a:r>
            <a:r>
              <a:rPr lang="en-US" sz="1600" b="1" dirty="0" err="1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Rs</a:t>
            </a:r>
            <a:r>
              <a:rPr lang="en-US" sz="16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50687"/>
            <a:ext cx="617673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82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2" y="2787274"/>
            <a:ext cx="7425828" cy="352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72942" y="87933"/>
            <a:ext cx="723941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Expenses eligible from 01/10/2016 to 30/09/2021 (5 years)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b="1" dirty="0">
                <a:solidFill>
                  <a:srgbClr val="00B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Flexibility ? (except for non permanent staff ratio and Equipment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Meeting at ANR Paris on </a:t>
            </a:r>
            <a:r>
              <a:rPr lang="en-US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december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5</a:t>
            </a:r>
            <a:r>
              <a:rPr lang="en-US" b="1" baseline="30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about </a:t>
            </a:r>
            <a:r>
              <a:rPr lang="en-US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adminsitrative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management 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 projects</a:t>
            </a:r>
          </a:p>
          <a:p>
            <a:endParaRPr lang="en-US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Money </a:t>
            </a:r>
            <a:r>
              <a:rPr lang="en-US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 be </a:t>
            </a:r>
            <a:r>
              <a:rPr lang="en-US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sent in 6 instalments ...</a:t>
            </a:r>
            <a:endParaRPr lang="en-US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61041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4" y="333963"/>
            <a:ext cx="8852376" cy="2230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79511" y="2924944"/>
            <a:ext cx="871296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Short description of non-permanent staff hired by the project</a:t>
            </a:r>
          </a:p>
          <a:p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IE land use land cover (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months</a:t>
            </a:r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/ 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(COSTEL)</a:t>
            </a:r>
          </a:p>
          <a:p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 crop modelling (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 months</a:t>
            </a:r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/ Agronomy, statistics, crop modelling 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(SAS)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IE Integrated Model (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 months</a:t>
            </a:r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Computer science (AGIR – RECORD)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 </a:t>
            </a:r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“assessment and design” (</a:t>
            </a:r>
            <a:r>
              <a:rPr lang="en-US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 months</a:t>
            </a:r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/ systemic 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agronomy </a:t>
            </a:r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AGIR)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84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4440" y="332656"/>
            <a:ext cx="7773346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WORKPACKAGES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WP1</a:t>
            </a: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Building </a:t>
            </a: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methodology to collect adequate spatial database for modelling </a:t>
            </a: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(S </a:t>
            </a:r>
            <a:r>
              <a:rPr lang="en-US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Buis</a:t>
            </a: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fr-FR" sz="1400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1.1: Modelling land use and land cover change </a:t>
            </a: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using multi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satellite high resolution </a:t>
            </a: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data.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1.2: Digital Soil Mapping for spatial modelling .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WP2: Bridging knowledge gaps for agro system modelling in the tropics </a:t>
            </a:r>
            <a:r>
              <a:rPr lang="en-US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(J </a:t>
            </a:r>
            <a:r>
              <a:rPr lang="en-US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Riotte</a:t>
            </a:r>
            <a:r>
              <a:rPr lang="en-US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1400" b="1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2.1: Calibration and evaluation of the STICS crop </a:t>
            </a: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 a sufficient variety 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of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crops under tropical </a:t>
            </a: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conditions</a:t>
            </a: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2.2: Modelling nutrient cycling in irrigated tropical agro-systems. 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r>
              <a:rPr lang="en-US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2.3 Modelling water fluxes</a:t>
            </a:r>
          </a:p>
          <a:p>
            <a:pPr algn="just">
              <a:spcAft>
                <a:spcPts val="0"/>
              </a:spcAft>
            </a:pPr>
            <a:endParaRPr lang="en-GB" sz="1400" b="1" dirty="0" smtClean="0">
              <a:solidFill>
                <a:srgbClr val="365F9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GB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WP3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Sharing knowledge through scenarios (</a:t>
            </a:r>
            <a:r>
              <a:rPr lang="en-GB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JE </a:t>
            </a:r>
            <a:r>
              <a:rPr lang="en-GB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Bergez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fr-FR" sz="1400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3.1: Scenario Design and Assessment </a:t>
            </a:r>
            <a:endParaRPr lang="en-GB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3.2: Agrarian system analysis and ethnographic approach 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to </a:t>
            </a:r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support the participatory process </a:t>
            </a: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endParaRPr lang="en-US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WP4: Coordination, modelling, dissemination and capacity building (</a:t>
            </a:r>
            <a:r>
              <a:rPr lang="en-GB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H </a:t>
            </a:r>
            <a:r>
              <a:rPr lang="en-GB" sz="1400" b="1" dirty="0" err="1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Raynal</a:t>
            </a:r>
            <a:r>
              <a:rPr lang="en-GB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just"/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4.1 </a:t>
            </a:r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Coordination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4.2 Integrated modelling under the RECORD </a:t>
            </a:r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platform</a:t>
            </a:r>
            <a:endParaRPr lang="en-GB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n-US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4.3 dissemination and capacity building: </a:t>
            </a:r>
            <a:endParaRPr lang="en-GB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</a:pP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en-US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spcAft>
                <a:spcPts val="0"/>
              </a:spcAft>
              <a:tabLst>
                <a:tab pos="-914400" algn="l"/>
                <a:tab pos="252095" algn="l"/>
                <a:tab pos="914400" algn="l"/>
                <a:tab pos="5328920" algn="r"/>
              </a:tabLst>
            </a:pP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79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5" y="188640"/>
            <a:ext cx="9087162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178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143</Words>
  <Application>Microsoft Office PowerPoint</Application>
  <PresentationFormat>Affichage à l'écran (4:3)</PresentationFormat>
  <Paragraphs>71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</dc:creator>
  <cp:lastModifiedBy>root</cp:lastModifiedBy>
  <cp:revision>66</cp:revision>
  <dcterms:created xsi:type="dcterms:W3CDTF">2015-02-26T02:17:45Z</dcterms:created>
  <dcterms:modified xsi:type="dcterms:W3CDTF">2016-11-13T14:16:15Z</dcterms:modified>
</cp:coreProperties>
</file>