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3"/>
  </p:notesMasterIdLst>
  <p:sldIdLst>
    <p:sldId id="256" r:id="rId2"/>
    <p:sldId id="340" r:id="rId3"/>
    <p:sldId id="268" r:id="rId4"/>
    <p:sldId id="291" r:id="rId5"/>
    <p:sldId id="292" r:id="rId6"/>
    <p:sldId id="328" r:id="rId7"/>
    <p:sldId id="342" r:id="rId8"/>
    <p:sldId id="336" r:id="rId9"/>
    <p:sldId id="293" r:id="rId10"/>
    <p:sldId id="329" r:id="rId11"/>
    <p:sldId id="343" r:id="rId12"/>
    <p:sldId id="306" r:id="rId13"/>
    <p:sldId id="307" r:id="rId14"/>
    <p:sldId id="330" r:id="rId15"/>
    <p:sldId id="309" r:id="rId16"/>
    <p:sldId id="344" r:id="rId17"/>
    <p:sldId id="313" r:id="rId18"/>
    <p:sldId id="341" r:id="rId19"/>
    <p:sldId id="331" r:id="rId20"/>
    <p:sldId id="333" r:id="rId21"/>
    <p:sldId id="349" r:id="rId22"/>
    <p:sldId id="351" r:id="rId23"/>
    <p:sldId id="352" r:id="rId24"/>
    <p:sldId id="348" r:id="rId25"/>
    <p:sldId id="347" r:id="rId26"/>
    <p:sldId id="353" r:id="rId27"/>
    <p:sldId id="316" r:id="rId28"/>
    <p:sldId id="318" r:id="rId29"/>
    <p:sldId id="319" r:id="rId30"/>
    <p:sldId id="346" r:id="rId31"/>
    <p:sldId id="339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708" autoAdjust="0"/>
    <p:restoredTop sz="90409" autoAdjust="0"/>
  </p:normalViewPr>
  <p:slideViewPr>
    <p:cSldViewPr>
      <p:cViewPr>
        <p:scale>
          <a:sx n="70" d="100"/>
          <a:sy n="70" d="100"/>
        </p:scale>
        <p:origin x="-170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loe\Desktop\m&#233;thodo%20diagnostic\ModelesEconomiquesPourChlo&#233;%20VivienKleinpeter%20version%20remplie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hloe\Desktop\m&#233;thodo%20diagnostic\ModelesEconomiquesPourChlo&#233;%20VivienKleinpeter%20version%20remplie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loe\Desktop\m&#233;thodo%20diagnostic\ModelesEconomiquesPourChlo&#233;%20VivienKleinpeter%20version%20remplie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8699730849671"/>
          <c:y val="5.7107669516808519E-2"/>
          <c:w val="0.69433214800517906"/>
          <c:h val="0.78356421538802201"/>
        </c:manualLayout>
      </c:layout>
      <c:scatterChart>
        <c:scatterStyle val="lineMarker"/>
        <c:varyColors val="0"/>
        <c:ser>
          <c:idx val="0"/>
          <c:order val="0"/>
          <c:tx>
            <c:v>SP1</c:v>
          </c:tx>
          <c:spPr>
            <a:ln>
              <a:solidFill>
                <a:srgbClr val="0099CC"/>
              </a:solidFill>
            </a:ln>
          </c:spPr>
          <c:marker>
            <c:symbol val="none"/>
          </c:marker>
          <c:xVal>
            <c:numRef>
              <c:f>'COURBES BON UTA'!$A$3:$A$5</c:f>
              <c:numCache>
                <c:formatCode>General</c:formatCode>
                <c:ptCount val="3"/>
                <c:pt idx="0">
                  <c:v>1.9412365233513194</c:v>
                </c:pt>
                <c:pt idx="1">
                  <c:v>0.97061826167565801</c:v>
                </c:pt>
                <c:pt idx="2">
                  <c:v>2.426545654189137</c:v>
                </c:pt>
              </c:numCache>
            </c:numRef>
          </c:xVal>
          <c:yVal>
            <c:numRef>
              <c:f>'COURBES BON UTA'!$B$3:$B$5</c:f>
              <c:numCache>
                <c:formatCode>General</c:formatCode>
                <c:ptCount val="3"/>
                <c:pt idx="0">
                  <c:v>281716.36545827368</c:v>
                </c:pt>
                <c:pt idx="1">
                  <c:v>243562.9144293631</c:v>
                </c:pt>
                <c:pt idx="2">
                  <c:v>300793.09097272891</c:v>
                </c:pt>
              </c:numCache>
            </c:numRef>
          </c:yVal>
          <c:smooth val="0"/>
        </c:ser>
        <c:ser>
          <c:idx val="1"/>
          <c:order val="1"/>
          <c:tx>
            <c:v>SP2a</c:v>
          </c:tx>
          <c:spPr>
            <a:ln>
              <a:solidFill>
                <a:srgbClr val="FF3399"/>
              </a:solidFill>
            </a:ln>
          </c:spPr>
          <c:marker>
            <c:symbol val="none"/>
          </c:marker>
          <c:xVal>
            <c:numRef>
              <c:f>'COURBES BON UTA'!$A$9:$A$11</c:f>
              <c:numCache>
                <c:formatCode>General</c:formatCode>
                <c:ptCount val="3"/>
                <c:pt idx="0">
                  <c:v>3.7334772673322529</c:v>
                </c:pt>
                <c:pt idx="1">
                  <c:v>1.8667386336661229</c:v>
                </c:pt>
                <c:pt idx="2">
                  <c:v>4.6668465841653077</c:v>
                </c:pt>
              </c:numCache>
            </c:numRef>
          </c:xVal>
          <c:yVal>
            <c:numRef>
              <c:f>'COURBES BON UTA'!$B$9:$B$11</c:f>
              <c:numCache>
                <c:formatCode>General</c:formatCode>
                <c:ptCount val="3"/>
                <c:pt idx="0">
                  <c:v>587144.77145486593</c:v>
                </c:pt>
                <c:pt idx="1">
                  <c:v>278932.6733142166</c:v>
                </c:pt>
                <c:pt idx="2">
                  <c:v>741250.82052519044</c:v>
                </c:pt>
              </c:numCache>
            </c:numRef>
          </c:yVal>
          <c:smooth val="0"/>
        </c:ser>
        <c:ser>
          <c:idx val="2"/>
          <c:order val="2"/>
          <c:tx>
            <c:v>SP2b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'COURBES BON UTA'!$A$15:$A$17</c:f>
              <c:numCache>
                <c:formatCode>General</c:formatCode>
                <c:ptCount val="3"/>
                <c:pt idx="0">
                  <c:v>1.046882787755808</c:v>
                </c:pt>
                <c:pt idx="1">
                  <c:v>0.52344139387790356</c:v>
                </c:pt>
                <c:pt idx="2">
                  <c:v>1.3086034846947601</c:v>
                </c:pt>
              </c:numCache>
            </c:numRef>
          </c:xVal>
          <c:yVal>
            <c:numRef>
              <c:f>'COURBES BON UTA'!$B$15:$B$17</c:f>
              <c:numCache>
                <c:formatCode>General</c:formatCode>
                <c:ptCount val="3"/>
                <c:pt idx="0">
                  <c:v>637459.37445813115</c:v>
                </c:pt>
                <c:pt idx="1">
                  <c:v>308656.71190562769</c:v>
                </c:pt>
                <c:pt idx="2">
                  <c:v>801860.70573438238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'COURBES BON UTA'!$A$19</c:f>
              <c:strCache>
                <c:ptCount val="1"/>
                <c:pt idx="0">
                  <c:v>SP3a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'COURBES BON UTA'!$A$21:$A$23</c:f>
              <c:numCache>
                <c:formatCode>General</c:formatCode>
                <c:ptCount val="3"/>
                <c:pt idx="0">
                  <c:v>0.65424895231896163</c:v>
                </c:pt>
                <c:pt idx="1">
                  <c:v>0.37385654418226388</c:v>
                </c:pt>
                <c:pt idx="2">
                  <c:v>1.1215696325467874</c:v>
                </c:pt>
              </c:numCache>
            </c:numRef>
          </c:xVal>
          <c:yVal>
            <c:numRef>
              <c:f>'COURBES BON UTA'!$B$21:$B$23</c:f>
              <c:numCache>
                <c:formatCode>General</c:formatCode>
                <c:ptCount val="3"/>
                <c:pt idx="0">
                  <c:v>290836.22199773684</c:v>
                </c:pt>
                <c:pt idx="1">
                  <c:v>152860.80715811311</c:v>
                </c:pt>
                <c:pt idx="2">
                  <c:v>520795.24673044204</c:v>
                </c:pt>
              </c:numCache>
            </c:numRef>
          </c:yVal>
          <c:smooth val="0"/>
        </c:ser>
        <c:ser>
          <c:idx val="4"/>
          <c:order val="4"/>
          <c:tx>
            <c:v>SP3b</c:v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'COURBES BON UTA'!$A$27:$A$29</c:f>
              <c:numCache>
                <c:formatCode>General</c:formatCode>
                <c:ptCount val="3"/>
                <c:pt idx="0">
                  <c:v>0.6599091964945657</c:v>
                </c:pt>
                <c:pt idx="1">
                  <c:v>0.37709096942546544</c:v>
                </c:pt>
                <c:pt idx="2">
                  <c:v>1.1312729082763955</c:v>
                </c:pt>
              </c:numCache>
            </c:numRef>
          </c:xVal>
          <c:yVal>
            <c:numRef>
              <c:f>'COURBES BON UTA'!$B$27:$B$29</c:f>
              <c:numCache>
                <c:formatCode>General</c:formatCode>
                <c:ptCount val="3"/>
                <c:pt idx="0">
                  <c:v>297741.42163385369</c:v>
                </c:pt>
                <c:pt idx="1">
                  <c:v>163164.39236165182</c:v>
                </c:pt>
                <c:pt idx="2">
                  <c:v>522036.47042085422</c:v>
                </c:pt>
              </c:numCache>
            </c:numRef>
          </c:yVal>
          <c:smooth val="0"/>
        </c:ser>
        <c:ser>
          <c:idx val="5"/>
          <c:order val="5"/>
          <c:tx>
            <c:v>SP4</c:v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xVal>
            <c:numRef>
              <c:f>'COURBES BON UTA'!$A$33:$A$35</c:f>
              <c:numCache>
                <c:formatCode>General</c:formatCode>
                <c:ptCount val="3"/>
                <c:pt idx="0">
                  <c:v>0.22033930423491888</c:v>
                </c:pt>
                <c:pt idx="1">
                  <c:v>0.14861381749655614</c:v>
                </c:pt>
                <c:pt idx="2">
                  <c:v>0.44584145248966844</c:v>
                </c:pt>
              </c:numCache>
            </c:numRef>
          </c:xVal>
          <c:yVal>
            <c:numRef>
              <c:f>'COURBES BON UTA'!$B$33:$B$35</c:f>
              <c:numCache>
                <c:formatCode>General</c:formatCode>
                <c:ptCount val="3"/>
                <c:pt idx="0">
                  <c:v>105238.52682009718</c:v>
                </c:pt>
                <c:pt idx="1">
                  <c:v>71950.637871395971</c:v>
                </c:pt>
                <c:pt idx="2">
                  <c:v>209894.35852158855</c:v>
                </c:pt>
              </c:numCache>
            </c:numRef>
          </c:yVal>
          <c:smooth val="0"/>
        </c:ser>
        <c:ser>
          <c:idx val="6"/>
          <c:order val="6"/>
          <c:tx>
            <c:v>SP5a</c:v>
          </c:tx>
          <c:marker>
            <c:symbol val="none"/>
          </c:marker>
          <c:xVal>
            <c:numRef>
              <c:f>'COURBES BON UTA'!$A$39:$A$41</c:f>
              <c:numCache>
                <c:formatCode>General</c:formatCode>
                <c:ptCount val="3"/>
                <c:pt idx="0">
                  <c:v>0.83500334001336007</c:v>
                </c:pt>
                <c:pt idx="1">
                  <c:v>0.67582876915753265</c:v>
                </c:pt>
                <c:pt idx="2">
                  <c:v>1.3516575383150675</c:v>
                </c:pt>
              </c:numCache>
            </c:numRef>
          </c:xVal>
          <c:yVal>
            <c:numRef>
              <c:f>'COURBES BON UTA'!$B$39:$B$41</c:f>
              <c:numCache>
                <c:formatCode>General</c:formatCode>
                <c:ptCount val="3"/>
                <c:pt idx="0">
                  <c:v>44266.987252661675</c:v>
                </c:pt>
                <c:pt idx="1">
                  <c:v>38836.67506849346</c:v>
                </c:pt>
                <c:pt idx="2">
                  <c:v>61892.877952128947</c:v>
                </c:pt>
              </c:numCache>
            </c:numRef>
          </c:yVal>
          <c:smooth val="0"/>
        </c:ser>
        <c:ser>
          <c:idx val="7"/>
          <c:order val="7"/>
          <c:tx>
            <c:v>SP5b</c:v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'COURBES BON UTA'!$A$45:$A$47</c:f>
              <c:numCache>
                <c:formatCode>General</c:formatCode>
                <c:ptCount val="3"/>
                <c:pt idx="0">
                  <c:v>0.86226700755614694</c:v>
                </c:pt>
                <c:pt idx="1">
                  <c:v>0.69789523284122035</c:v>
                </c:pt>
                <c:pt idx="2">
                  <c:v>1.0468428492618318</c:v>
                </c:pt>
              </c:numCache>
            </c:numRef>
          </c:xVal>
          <c:yVal>
            <c:numRef>
              <c:f>'COURBES BON UTA'!$B$45:$B$47</c:f>
              <c:numCache>
                <c:formatCode>General</c:formatCode>
                <c:ptCount val="3"/>
                <c:pt idx="0">
                  <c:v>58732.109758454033</c:v>
                </c:pt>
                <c:pt idx="1">
                  <c:v>48346.008781521785</c:v>
                </c:pt>
                <c:pt idx="2">
                  <c:v>70394.837943887134</c:v>
                </c:pt>
              </c:numCache>
            </c:numRef>
          </c:yVal>
          <c:smooth val="0"/>
        </c:ser>
        <c:ser>
          <c:idx val="8"/>
          <c:order val="8"/>
          <c:tx>
            <c:v>SP6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'COURBES BON UTA'!$A$51:$A$53</c:f>
              <c:numCache>
                <c:formatCode>General</c:formatCode>
                <c:ptCount val="3"/>
                <c:pt idx="0">
                  <c:v>0.72685668136083714</c:v>
                </c:pt>
                <c:pt idx="1">
                  <c:v>0.4902481950053873</c:v>
                </c:pt>
                <c:pt idx="2">
                  <c:v>0.98049639001077438</c:v>
                </c:pt>
              </c:numCache>
            </c:numRef>
          </c:xVal>
          <c:yVal>
            <c:numRef>
              <c:f>'COURBES BON UTA'!$B$51:$B$53</c:f>
              <c:numCache>
                <c:formatCode>General</c:formatCode>
                <c:ptCount val="3"/>
                <c:pt idx="0">
                  <c:v>38949.203028936376</c:v>
                </c:pt>
                <c:pt idx="1">
                  <c:v>34860.838972650003</c:v>
                </c:pt>
                <c:pt idx="2">
                  <c:v>43331.850008612193</c:v>
                </c:pt>
              </c:numCache>
            </c:numRef>
          </c:yVal>
          <c:smooth val="0"/>
        </c:ser>
        <c:ser>
          <c:idx val="9"/>
          <c:order val="9"/>
          <c:tx>
            <c:v>SP7a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'COURBES BON UTA'!$A$57:$A$59</c:f>
              <c:numCache>
                <c:formatCode>General</c:formatCode>
                <c:ptCount val="3"/>
                <c:pt idx="0">
                  <c:v>0.49359695066772702</c:v>
                </c:pt>
                <c:pt idx="1">
                  <c:v>0.24968988419281682</c:v>
                </c:pt>
                <c:pt idx="2">
                  <c:v>0.49937976838563436</c:v>
                </c:pt>
              </c:numCache>
            </c:numRef>
          </c:xVal>
          <c:yVal>
            <c:numRef>
              <c:f>'COURBES BON UTA'!$B$57:$B$59</c:f>
              <c:numCache>
                <c:formatCode>General</c:formatCode>
                <c:ptCount val="3"/>
                <c:pt idx="0">
                  <c:v>61833.112238649148</c:v>
                </c:pt>
                <c:pt idx="1">
                  <c:v>51710.797485375508</c:v>
                </c:pt>
                <c:pt idx="2">
                  <c:v>61846.902265121382</c:v>
                </c:pt>
              </c:numCache>
            </c:numRef>
          </c:yVal>
          <c:smooth val="0"/>
        </c:ser>
        <c:ser>
          <c:idx val="10"/>
          <c:order val="10"/>
          <c:tx>
            <c:v>SP7b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'COURBES BON UTA'!$A$63:$A$65</c:f>
              <c:numCache>
                <c:formatCode>General</c:formatCode>
                <c:ptCount val="3"/>
                <c:pt idx="0">
                  <c:v>0.56308067694810449</c:v>
                </c:pt>
                <c:pt idx="1">
                  <c:v>0.28483877144741365</c:v>
                </c:pt>
                <c:pt idx="2">
                  <c:v>0.56967754289482475</c:v>
                </c:pt>
              </c:numCache>
            </c:numRef>
          </c:xVal>
          <c:yVal>
            <c:numRef>
              <c:f>'COURBES BON UTA'!$B$63:$B$65</c:f>
              <c:numCache>
                <c:formatCode>General</c:formatCode>
                <c:ptCount val="3"/>
                <c:pt idx="0">
                  <c:v>38881.6781057595</c:v>
                </c:pt>
                <c:pt idx="1">
                  <c:v>27334.44339159736</c:v>
                </c:pt>
                <c:pt idx="2">
                  <c:v>38897.409356592201</c:v>
                </c:pt>
              </c:numCache>
            </c:numRef>
          </c:yVal>
          <c:smooth val="0"/>
        </c:ser>
        <c:ser>
          <c:idx val="11"/>
          <c:order val="11"/>
          <c:tx>
            <c:v>SP7c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'COURBES BON UTA'!$A$69:$A$71</c:f>
              <c:numCache>
                <c:formatCode>General</c:formatCode>
                <c:ptCount val="3"/>
                <c:pt idx="0">
                  <c:v>1.2306667453305784</c:v>
                </c:pt>
                <c:pt idx="1">
                  <c:v>0.31127120690864823</c:v>
                </c:pt>
                <c:pt idx="2">
                  <c:v>1.2450848276345898</c:v>
                </c:pt>
              </c:numCache>
            </c:numRef>
          </c:xVal>
          <c:yVal>
            <c:numRef>
              <c:f>'COURBES BON UTA'!$B$69:$B$71</c:f>
              <c:numCache>
                <c:formatCode>General</c:formatCode>
                <c:ptCount val="3"/>
                <c:pt idx="0">
                  <c:v>69907.241649078336</c:v>
                </c:pt>
                <c:pt idx="1">
                  <c:v>17201.753364162501</c:v>
                </c:pt>
                <c:pt idx="2">
                  <c:v>70733.776079808202</c:v>
                </c:pt>
              </c:numCache>
            </c:numRef>
          </c:yVal>
          <c:smooth val="0"/>
        </c:ser>
        <c:ser>
          <c:idx val="12"/>
          <c:order val="12"/>
          <c:tx>
            <c:v>SP8a</c:v>
          </c:tx>
          <c:marker>
            <c:symbol val="none"/>
          </c:marker>
          <c:xVal>
            <c:numRef>
              <c:f>'COURBES BON UTA'!$A$75:$A$76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'COURBES BON UTA'!$B$75:$B$76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</c:ser>
        <c:ser>
          <c:idx val="13"/>
          <c:order val="13"/>
          <c:tx>
            <c:v>SP8b</c:v>
          </c:tx>
          <c:marker>
            <c:symbol val="none"/>
          </c:marker>
          <c:xVal>
            <c:numRef>
              <c:f>'COURBES BON UTA'!$A$79:$A$80</c:f>
              <c:numCache>
                <c:formatCode>General</c:formatCode>
                <c:ptCount val="2"/>
                <c:pt idx="0">
                  <c:v>0</c:v>
                </c:pt>
                <c:pt idx="1">
                  <c:v>1.0000000000000031E-3</c:v>
                </c:pt>
              </c:numCache>
            </c:numRef>
          </c:xVal>
          <c:yVal>
            <c:numRef>
              <c:f>'COURBES BON UTA'!$B$79:$B$80</c:f>
              <c:numCache>
                <c:formatCode>General</c:formatCode>
                <c:ptCount val="2"/>
                <c:pt idx="0">
                  <c:v>28222.502666666656</c:v>
                </c:pt>
                <c:pt idx="1">
                  <c:v>28222.502666666656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60256"/>
        <c:axId val="39762176"/>
      </c:scatterChart>
      <c:valAx>
        <c:axId val="39760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1200"/>
                  <a:t>SAU</a:t>
                </a:r>
                <a:r>
                  <a:rPr lang="fr-FR" sz="1200" baseline="0"/>
                  <a:t> / UTA (ha) </a:t>
                </a:r>
                <a:endParaRPr lang="fr-FR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fr-FR"/>
          </a:p>
        </c:txPr>
        <c:crossAx val="39762176"/>
        <c:crosses val="autoZero"/>
        <c:crossBetween val="midCat"/>
      </c:valAx>
      <c:valAx>
        <c:axId val="39762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fr-FR" sz="1100" dirty="0"/>
                  <a:t>VAN/</a:t>
                </a:r>
                <a:r>
                  <a:rPr lang="fr-FR" sz="1100" baseline="0" dirty="0"/>
                  <a:t> UTA (Rs)</a:t>
                </a:r>
                <a:endParaRPr lang="fr-FR" sz="1100" dirty="0"/>
              </a:p>
            </c:rich>
          </c:tx>
          <c:layout>
            <c:manualLayout>
              <c:xMode val="edge"/>
              <c:yMode val="edge"/>
              <c:x val="0"/>
              <c:y val="0.38572264172572307"/>
            </c:manualLayout>
          </c:layout>
          <c:overlay val="0"/>
        </c:title>
        <c:numFmt formatCode="#,##0;\-#,##0" sourceLinked="0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fr-FR"/>
          </a:p>
        </c:txPr>
        <c:crossAx val="397602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997078534222776"/>
          <c:y val="9.7680473386895297E-2"/>
          <c:w val="0.20002921465777029"/>
          <c:h val="0.74471849568588799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65433398403591"/>
          <c:y val="4.0989096473592349E-2"/>
          <c:w val="0.6019537422196819"/>
          <c:h val="0.76080934003258538"/>
        </c:manualLayout>
      </c:layout>
      <c:scatterChart>
        <c:scatterStyle val="lineMarker"/>
        <c:varyColors val="0"/>
        <c:ser>
          <c:idx val="0"/>
          <c:order val="0"/>
          <c:tx>
            <c:v>SP4</c:v>
          </c:tx>
          <c:marker>
            <c:symbol val="none"/>
          </c:marker>
          <c:xVal>
            <c:numRef>
              <c:f>'COURBES BON UTA'!$A$33:$A$35</c:f>
              <c:numCache>
                <c:formatCode>General</c:formatCode>
                <c:ptCount val="3"/>
                <c:pt idx="0">
                  <c:v>0.22033930423491888</c:v>
                </c:pt>
                <c:pt idx="1">
                  <c:v>0.14861381749655614</c:v>
                </c:pt>
                <c:pt idx="2">
                  <c:v>0.44584145248966844</c:v>
                </c:pt>
              </c:numCache>
            </c:numRef>
          </c:xVal>
          <c:yVal>
            <c:numRef>
              <c:f>'COURBES BON UTA'!$B$33:$B$35</c:f>
              <c:numCache>
                <c:formatCode>General</c:formatCode>
                <c:ptCount val="3"/>
                <c:pt idx="0">
                  <c:v>105238.52682009718</c:v>
                </c:pt>
                <c:pt idx="1">
                  <c:v>71950.637871395971</c:v>
                </c:pt>
                <c:pt idx="2">
                  <c:v>209894.35852158855</c:v>
                </c:pt>
              </c:numCache>
            </c:numRef>
          </c:yVal>
          <c:smooth val="0"/>
        </c:ser>
        <c:ser>
          <c:idx val="1"/>
          <c:order val="1"/>
          <c:tx>
            <c:v>SP5a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'COURBES BON UTA'!$A$39:$A$41</c:f>
              <c:numCache>
                <c:formatCode>General</c:formatCode>
                <c:ptCount val="3"/>
                <c:pt idx="0">
                  <c:v>0.83500334001336007</c:v>
                </c:pt>
                <c:pt idx="1">
                  <c:v>0.67582876915753265</c:v>
                </c:pt>
                <c:pt idx="2">
                  <c:v>1.3516575383150675</c:v>
                </c:pt>
              </c:numCache>
            </c:numRef>
          </c:xVal>
          <c:yVal>
            <c:numRef>
              <c:f>'COURBES BON UTA'!$B$39:$B$41</c:f>
              <c:numCache>
                <c:formatCode>General</c:formatCode>
                <c:ptCount val="3"/>
                <c:pt idx="0">
                  <c:v>44266.987252661675</c:v>
                </c:pt>
                <c:pt idx="1">
                  <c:v>38836.67506849346</c:v>
                </c:pt>
                <c:pt idx="2">
                  <c:v>61892.877952128947</c:v>
                </c:pt>
              </c:numCache>
            </c:numRef>
          </c:yVal>
          <c:smooth val="0"/>
        </c:ser>
        <c:ser>
          <c:idx val="2"/>
          <c:order val="2"/>
          <c:tx>
            <c:v>SP5b</c:v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'COURBES BON UTA'!$A$45:$A$47</c:f>
              <c:numCache>
                <c:formatCode>General</c:formatCode>
                <c:ptCount val="3"/>
                <c:pt idx="0">
                  <c:v>0.86226700755614694</c:v>
                </c:pt>
                <c:pt idx="1">
                  <c:v>0.69789523284122035</c:v>
                </c:pt>
                <c:pt idx="2">
                  <c:v>1.0468428492618318</c:v>
                </c:pt>
              </c:numCache>
            </c:numRef>
          </c:xVal>
          <c:yVal>
            <c:numRef>
              <c:f>'COURBES BON UTA'!$B$45:$B$47</c:f>
              <c:numCache>
                <c:formatCode>General</c:formatCode>
                <c:ptCount val="3"/>
                <c:pt idx="0">
                  <c:v>58732.109758454033</c:v>
                </c:pt>
                <c:pt idx="1">
                  <c:v>48346.008781521785</c:v>
                </c:pt>
                <c:pt idx="2">
                  <c:v>70394.837943887134</c:v>
                </c:pt>
              </c:numCache>
            </c:numRef>
          </c:yVal>
          <c:smooth val="0"/>
        </c:ser>
        <c:ser>
          <c:idx val="3"/>
          <c:order val="3"/>
          <c:tx>
            <c:v>SP6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'COURBES BON UTA'!$A$51:$A$53</c:f>
              <c:numCache>
                <c:formatCode>General</c:formatCode>
                <c:ptCount val="3"/>
                <c:pt idx="0">
                  <c:v>0.72685668136083714</c:v>
                </c:pt>
                <c:pt idx="1">
                  <c:v>0.4902481950053873</c:v>
                </c:pt>
                <c:pt idx="2">
                  <c:v>0.98049639001077438</c:v>
                </c:pt>
              </c:numCache>
            </c:numRef>
          </c:xVal>
          <c:yVal>
            <c:numRef>
              <c:f>'COURBES BON UTA'!$B$51:$B$53</c:f>
              <c:numCache>
                <c:formatCode>General</c:formatCode>
                <c:ptCount val="3"/>
                <c:pt idx="0">
                  <c:v>38949.203028936376</c:v>
                </c:pt>
                <c:pt idx="1">
                  <c:v>34860.838972650003</c:v>
                </c:pt>
                <c:pt idx="2">
                  <c:v>43331.850008612193</c:v>
                </c:pt>
              </c:numCache>
            </c:numRef>
          </c:yVal>
          <c:smooth val="0"/>
        </c:ser>
        <c:ser>
          <c:idx val="4"/>
          <c:order val="4"/>
          <c:tx>
            <c:v>SP7a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'COURBES BON UTA'!$A$57:$A$59</c:f>
              <c:numCache>
                <c:formatCode>General</c:formatCode>
                <c:ptCount val="3"/>
                <c:pt idx="0">
                  <c:v>0.49359695066772702</c:v>
                </c:pt>
                <c:pt idx="1">
                  <c:v>0.24968988419281682</c:v>
                </c:pt>
                <c:pt idx="2">
                  <c:v>0.49937976838563436</c:v>
                </c:pt>
              </c:numCache>
            </c:numRef>
          </c:xVal>
          <c:yVal>
            <c:numRef>
              <c:f>'COURBES BON UTA'!$B$57:$B$59</c:f>
              <c:numCache>
                <c:formatCode>General</c:formatCode>
                <c:ptCount val="3"/>
                <c:pt idx="0">
                  <c:v>61833.112238649148</c:v>
                </c:pt>
                <c:pt idx="1">
                  <c:v>51710.797485375508</c:v>
                </c:pt>
                <c:pt idx="2">
                  <c:v>61846.902265121382</c:v>
                </c:pt>
              </c:numCache>
            </c:numRef>
          </c:yVal>
          <c:smooth val="0"/>
        </c:ser>
        <c:ser>
          <c:idx val="5"/>
          <c:order val="5"/>
          <c:tx>
            <c:v>SP7b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'COURBES BON UTA'!$A$63:$A$65</c:f>
              <c:numCache>
                <c:formatCode>General</c:formatCode>
                <c:ptCount val="3"/>
                <c:pt idx="0">
                  <c:v>0.56308067694810449</c:v>
                </c:pt>
                <c:pt idx="1">
                  <c:v>0.28483877144741365</c:v>
                </c:pt>
                <c:pt idx="2">
                  <c:v>0.56967754289482475</c:v>
                </c:pt>
              </c:numCache>
            </c:numRef>
          </c:xVal>
          <c:yVal>
            <c:numRef>
              <c:f>'COURBES BON UTA'!$B$63:$B$65</c:f>
              <c:numCache>
                <c:formatCode>General</c:formatCode>
                <c:ptCount val="3"/>
                <c:pt idx="0">
                  <c:v>38881.6781057595</c:v>
                </c:pt>
                <c:pt idx="1">
                  <c:v>27334.44339159736</c:v>
                </c:pt>
                <c:pt idx="2">
                  <c:v>38897.409356592201</c:v>
                </c:pt>
              </c:numCache>
            </c:numRef>
          </c:yVal>
          <c:smooth val="0"/>
        </c:ser>
        <c:ser>
          <c:idx val="6"/>
          <c:order val="6"/>
          <c:tx>
            <c:v>SP7c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'COURBES BON UTA'!$A$69:$A$71</c:f>
              <c:numCache>
                <c:formatCode>General</c:formatCode>
                <c:ptCount val="3"/>
                <c:pt idx="0">
                  <c:v>1.2306667453305784</c:v>
                </c:pt>
                <c:pt idx="1">
                  <c:v>0.31127120690864823</c:v>
                </c:pt>
                <c:pt idx="2">
                  <c:v>1.2450848276345898</c:v>
                </c:pt>
              </c:numCache>
            </c:numRef>
          </c:xVal>
          <c:yVal>
            <c:numRef>
              <c:f>'COURBES BON UTA'!$B$69:$B$71</c:f>
              <c:numCache>
                <c:formatCode>General</c:formatCode>
                <c:ptCount val="3"/>
                <c:pt idx="0">
                  <c:v>69907.241649078336</c:v>
                </c:pt>
                <c:pt idx="1">
                  <c:v>17201.753364162501</c:v>
                </c:pt>
                <c:pt idx="2">
                  <c:v>70733.776079808202</c:v>
                </c:pt>
              </c:numCache>
            </c:numRef>
          </c:yVal>
          <c:smooth val="0"/>
        </c:ser>
        <c:ser>
          <c:idx val="8"/>
          <c:order val="7"/>
          <c:tx>
            <c:v>SP8b</c:v>
          </c:tx>
          <c:spPr>
            <a:ln>
              <a:solidFill>
                <a:srgbClr val="00FF00"/>
              </a:solidFill>
            </a:ln>
          </c:spPr>
          <c:marker>
            <c:symbol val="none"/>
          </c:marker>
          <c:xVal>
            <c:numRef>
              <c:f>'COURBES BON UTA'!$A$79:$A$81</c:f>
              <c:numCache>
                <c:formatCode>General</c:formatCode>
                <c:ptCount val="3"/>
                <c:pt idx="0">
                  <c:v>0</c:v>
                </c:pt>
                <c:pt idx="1">
                  <c:v>1.0000000000000031E-3</c:v>
                </c:pt>
                <c:pt idx="2">
                  <c:v>1.0000000000000005E-2</c:v>
                </c:pt>
              </c:numCache>
            </c:numRef>
          </c:xVal>
          <c:yVal>
            <c:numRef>
              <c:f>'COURBES BON UTA'!$B$79:$B$81</c:f>
              <c:numCache>
                <c:formatCode>General</c:formatCode>
                <c:ptCount val="3"/>
                <c:pt idx="0">
                  <c:v>28222.502666666656</c:v>
                </c:pt>
                <c:pt idx="1">
                  <c:v>28222.502666666656</c:v>
                </c:pt>
                <c:pt idx="2">
                  <c:v>28222.502666666656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08000"/>
        <c:axId val="39818368"/>
      </c:scatterChart>
      <c:valAx>
        <c:axId val="3980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SAU / UTA (ha)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818368"/>
        <c:crosses val="autoZero"/>
        <c:crossBetween val="midCat"/>
      </c:valAx>
      <c:valAx>
        <c:axId val="39818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VAN / UTA (Rs)</a:t>
                </a:r>
              </a:p>
            </c:rich>
          </c:tx>
          <c:layout/>
          <c:overlay val="0"/>
        </c:title>
        <c:numFmt formatCode="#,##0;\-#,##0" sourceLinked="0"/>
        <c:majorTickMark val="out"/>
        <c:minorTickMark val="none"/>
        <c:tickLblPos val="nextTo"/>
        <c:crossAx val="39808000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82831795191195956"/>
          <c:y val="3.9008491158022379E-2"/>
          <c:w val="0.15561573511921103"/>
          <c:h val="0.77066724562931765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96243802323137"/>
          <c:y val="3.7630115621561017E-2"/>
          <c:w val="0.52862331353318004"/>
          <c:h val="0.80752522249491065"/>
        </c:manualLayout>
      </c:layout>
      <c:scatterChart>
        <c:scatterStyle val="lineMarker"/>
        <c:varyColors val="0"/>
        <c:ser>
          <c:idx val="0"/>
          <c:order val="0"/>
          <c:tx>
            <c:v>SP4</c:v>
          </c:tx>
          <c:marker>
            <c:symbol val="none"/>
          </c:marker>
          <c:xVal>
            <c:numRef>
              <c:f>'COURBES BON UTA'!$C$33:$C$35</c:f>
              <c:numCache>
                <c:formatCode>General</c:formatCode>
                <c:ptCount val="3"/>
                <c:pt idx="0">
                  <c:v>0.30000000000000032</c:v>
                </c:pt>
                <c:pt idx="1">
                  <c:v>0.20234313348576574</c:v>
                </c:pt>
                <c:pt idx="2">
                  <c:v>0.60702940045729725</c:v>
                </c:pt>
              </c:numCache>
            </c:numRef>
          </c:xVal>
          <c:yVal>
            <c:numRef>
              <c:f>'COURBES BON UTA'!$D$33:$D$35</c:f>
              <c:numCache>
                <c:formatCode>General</c:formatCode>
                <c:ptCount val="3"/>
                <c:pt idx="0">
                  <c:v>74111.734720045948</c:v>
                </c:pt>
                <c:pt idx="1">
                  <c:v>40634.109860409953</c:v>
                </c:pt>
                <c:pt idx="2">
                  <c:v>179364.08876613798</c:v>
                </c:pt>
              </c:numCache>
            </c:numRef>
          </c:yVal>
          <c:smooth val="0"/>
        </c:ser>
        <c:ser>
          <c:idx val="1"/>
          <c:order val="1"/>
          <c:tx>
            <c:v>SP5a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'COURBES BON UTA'!$C$39:$C$41</c:f>
              <c:numCache>
                <c:formatCode>General</c:formatCode>
                <c:ptCount val="3"/>
                <c:pt idx="0">
                  <c:v>1</c:v>
                </c:pt>
                <c:pt idx="1">
                  <c:v>0.80937253394306052</c:v>
                </c:pt>
                <c:pt idx="2">
                  <c:v>1.6187450678861242</c:v>
                </c:pt>
              </c:numCache>
            </c:numRef>
          </c:xVal>
          <c:yVal>
            <c:numRef>
              <c:f>'COURBES BON UTA'!$D$39:$D$41</c:f>
              <c:numCache>
                <c:formatCode>General</c:formatCode>
                <c:ptCount val="3"/>
                <c:pt idx="0">
                  <c:v>51921.477773787585</c:v>
                </c:pt>
                <c:pt idx="1">
                  <c:v>46419.719982795054</c:v>
                </c:pt>
                <c:pt idx="2">
                  <c:v>69779.269037003978</c:v>
                </c:pt>
              </c:numCache>
            </c:numRef>
          </c:yVal>
          <c:smooth val="0"/>
        </c:ser>
        <c:ser>
          <c:idx val="2"/>
          <c:order val="2"/>
          <c:tx>
            <c:v>SP5b</c:v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'COURBES BON UTA'!$C$45:$C$47</c:f>
              <c:numCache>
                <c:formatCode>General</c:formatCode>
                <c:ptCount val="3"/>
                <c:pt idx="0">
                  <c:v>1</c:v>
                </c:pt>
                <c:pt idx="1">
                  <c:v>0.80937253394306052</c:v>
                </c:pt>
                <c:pt idx="2">
                  <c:v>1.2140588009145921</c:v>
                </c:pt>
              </c:numCache>
            </c:numRef>
          </c:xVal>
          <c:yVal>
            <c:numRef>
              <c:f>'COURBES BON UTA'!$D$45:$D$47</c:f>
              <c:numCache>
                <c:formatCode>General</c:formatCode>
                <c:ptCount val="3"/>
                <c:pt idx="0">
                  <c:v>65373.249666666576</c:v>
                </c:pt>
                <c:pt idx="1">
                  <c:v>55058.512807942643</c:v>
                </c:pt>
                <c:pt idx="2">
                  <c:v>76955.841878580643</c:v>
                </c:pt>
              </c:numCache>
            </c:numRef>
          </c:yVal>
          <c:smooth val="0"/>
        </c:ser>
        <c:ser>
          <c:idx val="3"/>
          <c:order val="3"/>
          <c:tx>
            <c:v>SP6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'COURBES BON UTA'!$C$51:$C$53</c:f>
              <c:numCache>
                <c:formatCode>General</c:formatCode>
                <c:ptCount val="3"/>
                <c:pt idx="0">
                  <c:v>0.79999999999999993</c:v>
                </c:pt>
                <c:pt idx="1">
                  <c:v>0.53958168929537376</c:v>
                </c:pt>
                <c:pt idx="2">
                  <c:v>1.0791633785907475</c:v>
                </c:pt>
              </c:numCache>
            </c:numRef>
          </c:xVal>
          <c:yVal>
            <c:numRef>
              <c:f>'COURBES BON UTA'!$D$51:$D$53</c:f>
              <c:numCache>
                <c:formatCode>General</c:formatCode>
                <c:ptCount val="3"/>
                <c:pt idx="0">
                  <c:v>40542.432209406797</c:v>
                </c:pt>
                <c:pt idx="1">
                  <c:v>37811.223444917581</c:v>
                </c:pt>
                <c:pt idx="2">
                  <c:v>43470.235036590224</c:v>
                </c:pt>
              </c:numCache>
            </c:numRef>
          </c:yVal>
          <c:smooth val="0"/>
        </c:ser>
        <c:ser>
          <c:idx val="4"/>
          <c:order val="4"/>
          <c:tx>
            <c:v>SP7a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'COURBES BON UTA'!$C$57:$C$59</c:f>
              <c:numCache>
                <c:formatCode>General</c:formatCode>
                <c:ptCount val="3"/>
                <c:pt idx="0">
                  <c:v>0.53333333333333333</c:v>
                </c:pt>
                <c:pt idx="1">
                  <c:v>0.26979084464768677</c:v>
                </c:pt>
                <c:pt idx="2">
                  <c:v>0.53958168929537376</c:v>
                </c:pt>
              </c:numCache>
            </c:numRef>
          </c:xVal>
          <c:yVal>
            <c:numRef>
              <c:f>'COURBES BON UTA'!$D$57:$D$59</c:f>
              <c:numCache>
                <c:formatCode>General</c:formatCode>
                <c:ptCount val="3"/>
                <c:pt idx="0">
                  <c:v>66615.692090686251</c:v>
                </c:pt>
                <c:pt idx="1">
                  <c:v>57148.542615970167</c:v>
                </c:pt>
                <c:pt idx="2">
                  <c:v>66592.173311477789</c:v>
                </c:pt>
              </c:numCache>
            </c:numRef>
          </c:yVal>
          <c:smooth val="0"/>
        </c:ser>
        <c:ser>
          <c:idx val="5"/>
          <c:order val="5"/>
          <c:tx>
            <c:v>SP7b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'COURBES BON UTA'!$C$63:$C$65</c:f>
              <c:numCache>
                <c:formatCode>General</c:formatCode>
                <c:ptCount val="3"/>
                <c:pt idx="0">
                  <c:v>0.61538461538461564</c:v>
                </c:pt>
                <c:pt idx="1">
                  <c:v>0.31129712843963869</c:v>
                </c:pt>
                <c:pt idx="2">
                  <c:v>0.62259425687927916</c:v>
                </c:pt>
              </c:numCache>
            </c:numRef>
          </c:xVal>
          <c:yVal>
            <c:numRef>
              <c:f>'COURBES BON UTA'!$D$63:$D$65</c:f>
              <c:numCache>
                <c:formatCode>General</c:formatCode>
                <c:ptCount val="3"/>
                <c:pt idx="0">
                  <c:v>42268.106258484258</c:v>
                </c:pt>
                <c:pt idx="1">
                  <c:v>31344.472249196217</c:v>
                </c:pt>
                <c:pt idx="2">
                  <c:v>42240.969205551199</c:v>
                </c:pt>
              </c:numCache>
            </c:numRef>
          </c:yVal>
          <c:smooth val="0"/>
        </c:ser>
        <c:ser>
          <c:idx val="6"/>
          <c:order val="6"/>
          <c:tx>
            <c:v>SP7c</c:v>
          </c:tx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'COURBES BON UTA'!$C$69:$C$71</c:f>
              <c:numCache>
                <c:formatCode>General</c:formatCode>
                <c:ptCount val="3"/>
                <c:pt idx="0">
                  <c:v>1.6</c:v>
                </c:pt>
                <c:pt idx="1">
                  <c:v>0.40468626697153032</c:v>
                </c:pt>
                <c:pt idx="2">
                  <c:v>1.6187450678861242</c:v>
                </c:pt>
              </c:numCache>
            </c:numRef>
          </c:xVal>
          <c:yVal>
            <c:numRef>
              <c:f>'COURBES BON UTA'!$D$69:$D$71</c:f>
              <c:numCache>
                <c:formatCode>General</c:formatCode>
                <c:ptCount val="3"/>
                <c:pt idx="0">
                  <c:v>76004.527050000004</c:v>
                </c:pt>
                <c:pt idx="1">
                  <c:v>18599.938348576496</c:v>
                </c:pt>
                <c:pt idx="2">
                  <c:v>76904.753394306041</c:v>
                </c:pt>
              </c:numCache>
            </c:numRef>
          </c:yVal>
          <c:smooth val="0"/>
        </c:ser>
        <c:ser>
          <c:idx val="7"/>
          <c:order val="7"/>
          <c:tx>
            <c:v>SP8b</c:v>
          </c:tx>
          <c:spPr>
            <a:ln>
              <a:solidFill>
                <a:srgbClr val="00FF00"/>
              </a:solidFill>
            </a:ln>
          </c:spPr>
          <c:marker>
            <c:symbol val="none"/>
          </c:marker>
          <c:xVal>
            <c:numRef>
              <c:f>'COURBES BON UTA'!$C$79:$C$81</c:f>
              <c:numCache>
                <c:formatCode>General</c:formatCode>
                <c:ptCount val="3"/>
                <c:pt idx="0">
                  <c:v>0</c:v>
                </c:pt>
                <c:pt idx="1">
                  <c:v>1.0000000000000031E-3</c:v>
                </c:pt>
                <c:pt idx="2">
                  <c:v>1.0000000000000005E-2</c:v>
                </c:pt>
              </c:numCache>
            </c:numRef>
          </c:xVal>
          <c:yVal>
            <c:numRef>
              <c:f>'COURBES BON UTA'!$D$79:$D$81</c:f>
              <c:numCache>
                <c:formatCode>General</c:formatCode>
                <c:ptCount val="3"/>
                <c:pt idx="0">
                  <c:v>32848.600624615297</c:v>
                </c:pt>
                <c:pt idx="1">
                  <c:v>32848.600624615297</c:v>
                </c:pt>
                <c:pt idx="2">
                  <c:v>32848.600624615297</c:v>
                </c:pt>
              </c:numCache>
            </c:numRef>
          </c:yVal>
          <c:smooth val="0"/>
        </c:ser>
        <c:ser>
          <c:idx val="8"/>
          <c:order val="8"/>
          <c:tx>
            <c:v>seuil pauvreté (gvnmt)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'COURBES BON UTA'!$A$85:$A$86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'COURBES BON UTA'!$B$85:$B$86</c:f>
              <c:numCache>
                <c:formatCode>General</c:formatCode>
                <c:ptCount val="2"/>
                <c:pt idx="0">
                  <c:v>23360</c:v>
                </c:pt>
                <c:pt idx="1">
                  <c:v>23360</c:v>
                </c:pt>
              </c:numCache>
            </c:numRef>
          </c:yVal>
          <c:smooth val="0"/>
        </c:ser>
        <c:ser>
          <c:idx val="9"/>
          <c:order val="9"/>
          <c:tx>
            <c:v>Seuil pauvreté (BPL card)</c:v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'COURBES BON UTA'!$A$95:$A$96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'COURBES BON UTA'!$B$95:$B$96</c:f>
              <c:numCache>
                <c:formatCode>General</c:formatCode>
                <c:ptCount val="2"/>
                <c:pt idx="0">
                  <c:v>13260</c:v>
                </c:pt>
                <c:pt idx="1">
                  <c:v>13260</c:v>
                </c:pt>
              </c:numCache>
            </c:numRef>
          </c:yVal>
          <c:smooth val="0"/>
        </c:ser>
        <c:ser>
          <c:idx val="10"/>
          <c:order val="10"/>
          <c:tx>
            <c:v>Seuil de reporduction</c:v>
          </c:tx>
          <c:spPr>
            <a:ln>
              <a:solidFill>
                <a:schemeClr val="bg1">
                  <a:lumMod val="50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'COURBES BON UTA'!$A$101:$A$102</c:f>
              <c:numCache>
                <c:formatCode>General</c:formatCode>
                <c:ptCount val="2"/>
                <c:pt idx="0">
                  <c:v>0</c:v>
                </c:pt>
                <c:pt idx="1">
                  <c:v>2.5</c:v>
                </c:pt>
              </c:numCache>
            </c:numRef>
          </c:xVal>
          <c:yVal>
            <c:numRef>
              <c:f>'COURBES BON UTA'!$B$101:$B$102</c:f>
              <c:numCache>
                <c:formatCode>General</c:formatCode>
                <c:ptCount val="2"/>
                <c:pt idx="0">
                  <c:v>48000</c:v>
                </c:pt>
                <c:pt idx="1">
                  <c:v>48000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32832"/>
        <c:axId val="42247296"/>
      </c:scatterChart>
      <c:valAx>
        <c:axId val="42232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SAU / UTF (ha)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2247296"/>
        <c:crosses val="autoZero"/>
        <c:crossBetween val="midCat"/>
      </c:valAx>
      <c:valAx>
        <c:axId val="42247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 / UTF (Rs)</a:t>
                </a:r>
              </a:p>
            </c:rich>
          </c:tx>
          <c:layout/>
          <c:overlay val="0"/>
        </c:title>
        <c:numFmt formatCode="#,##0;\-#,##0" sourceLinked="0"/>
        <c:majorTickMark val="out"/>
        <c:minorTickMark val="none"/>
        <c:tickLblPos val="nextTo"/>
        <c:crossAx val="42232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049995395312432"/>
          <c:y val="4.0900087439104905E-3"/>
          <c:w val="0.34365212522493038"/>
          <c:h val="0.87058546291858685"/>
        </c:manualLayout>
      </c:layout>
      <c:overlay val="0"/>
      <c:txPr>
        <a:bodyPr/>
        <a:lstStyle/>
        <a:p>
          <a:pPr>
            <a:defRPr sz="1100" b="0" i="0" baseline="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320" b="1" i="0" baseline="0"/>
      </a:pPr>
      <a:endParaRPr lang="fr-F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0.33333</cdr:x>
      <cdr:y>0.33806</cdr:y>
    </cdr:from>
    <cdr:to>
      <cdr:x>0.46667</cdr:x>
      <cdr:y>0.59929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43140" y="1571636"/>
          <a:ext cx="857256" cy="121444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A40AB-15FC-419B-90A0-66BCA3902EA5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94BD9-5D45-4E8F-9A2E-4285C4112F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33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Ici</a:t>
            </a:r>
            <a:r>
              <a:rPr lang="fr-FR" baseline="0" dirty="0" smtClean="0"/>
              <a:t> il faut que je parle des surfaces irriguées à l’est et ouest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Adoption des engrais chimiques encouragée par:</a:t>
            </a:r>
          </a:p>
          <a:p>
            <a:r>
              <a:rPr lang="fr-FR" dirty="0" smtClean="0"/>
              <a:t>Des subventions</a:t>
            </a:r>
            <a:r>
              <a:rPr lang="fr-FR" baseline="0" dirty="0" smtClean="0"/>
              <a:t> qui font qu’ils arrivent à des prix abordables pour les agriculteurs</a:t>
            </a:r>
          </a:p>
          <a:p>
            <a:r>
              <a:rPr lang="fr-FR" baseline="0" dirty="0" smtClean="0"/>
              <a:t>Mais aussi par la réduction des troupeaux du fait de la diminution des surfaces de pâturage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Insister sur le fait que le gros propriétaire peut ainsi optimiser son moulin à jagre sur une plus grande partie de l’année et a</a:t>
            </a:r>
            <a:r>
              <a:rPr lang="fr-FR" baseline="0" dirty="0" smtClean="0"/>
              <a:t> deux choix possibles de débouchés, selon le prix le plus optimal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4BD9-5D45-4E8F-9A2E-4285C4112F4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86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01291-C595-4693-B453-1E0D7AD05E56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2C8A-C0E9-4CEE-9B80-91A64B7843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12472"/>
          <a:stretch>
            <a:fillRect/>
          </a:stretch>
        </p:blipFill>
        <p:spPr bwMode="auto">
          <a:xfrm>
            <a:off x="1" y="1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" y="1"/>
            <a:ext cx="9144000" cy="1181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Agrarian</a:t>
            </a: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system </a:t>
            </a:r>
            <a:r>
              <a:rPr lang="fr-FR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diagnosis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 a semi </a:t>
            </a:r>
            <a:r>
              <a:rPr kumimoji="0" lang="fr-F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arid</a:t>
            </a: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zone</a:t>
            </a:r>
            <a:r>
              <a:rPr kumimoji="0" lang="fr-F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kumimoji="0" lang="fr-FR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Southern</a:t>
            </a:r>
            <a:r>
              <a:rPr kumimoji="0" lang="fr-F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India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535782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Chloé FISCHER </a:t>
            </a:r>
          </a:p>
          <a:p>
            <a:pPr algn="ctr"/>
            <a:r>
              <a:rPr lang="fr-FR" sz="1600" b="1" i="1" dirty="0" smtClean="0"/>
              <a:t>Développement agricole et agriculture comparée</a:t>
            </a:r>
          </a:p>
          <a:p>
            <a:pPr algn="ctr"/>
            <a:r>
              <a:rPr lang="fr-FR" sz="1600" b="1" dirty="0" smtClean="0"/>
              <a:t>20 octobre 2016 Montpellier</a:t>
            </a:r>
            <a:endParaRPr lang="fr-FR" sz="1600" b="1" dirty="0"/>
          </a:p>
        </p:txBody>
      </p:sp>
      <p:pic>
        <p:nvPicPr>
          <p:cNvPr id="8" name="Image 7" descr="Afficher l'image d'origin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5500702"/>
            <a:ext cx="128588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Afficher l'image d'origin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6143644"/>
            <a:ext cx="142876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714975" y="5072074"/>
            <a:ext cx="3429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/>
              <a:t>Mars – Aout 2016</a:t>
            </a:r>
            <a:endParaRPr lang="fr-FR" sz="1600" b="1" i="1" dirty="0"/>
          </a:p>
        </p:txBody>
      </p:sp>
      <p:pic>
        <p:nvPicPr>
          <p:cNvPr id="11" name="Image 10" descr="Afficher l'image d'origin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6143644"/>
            <a:ext cx="250033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Afficher l'image d'origine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9" y="5551714"/>
            <a:ext cx="1285884" cy="109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7504" y="5003884"/>
            <a:ext cx="551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Encadrement Claire </a:t>
            </a:r>
            <a:r>
              <a:rPr lang="fr-FR" dirty="0" err="1" smtClean="0">
                <a:solidFill>
                  <a:schemeClr val="bg1"/>
                </a:solidFill>
              </a:rPr>
              <a:t>Aubron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>
                <a:solidFill>
                  <a:schemeClr val="bg1"/>
                </a:solidFill>
              </a:rPr>
              <a:t>Aurélie </a:t>
            </a:r>
            <a:r>
              <a:rPr lang="fr-FR" dirty="0" smtClean="0">
                <a:solidFill>
                  <a:schemeClr val="bg1"/>
                </a:solidFill>
              </a:rPr>
              <a:t>Trouvé, Laurent Ruiz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1974: « </a:t>
            </a:r>
            <a:r>
              <a:rPr lang="fr-FR" sz="2400" b="1" i="1" dirty="0" smtClean="0"/>
              <a:t>Tiger </a:t>
            </a:r>
            <a:r>
              <a:rPr lang="fr-FR" sz="2400" b="1" i="1" dirty="0" err="1" smtClean="0"/>
              <a:t>project</a:t>
            </a:r>
            <a:r>
              <a:rPr lang="fr-FR" sz="2400" b="1" dirty="0" smtClean="0"/>
              <a:t> »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Restricted</a:t>
            </a:r>
            <a:r>
              <a:rPr lang="fr-FR" sz="2400" dirty="0" smtClean="0"/>
              <a:t>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to </a:t>
            </a:r>
            <a:r>
              <a:rPr lang="fr-FR" sz="2400" dirty="0" err="1" smtClean="0"/>
              <a:t>forest</a:t>
            </a:r>
            <a:r>
              <a:rPr lang="fr-FR" sz="2400" dirty="0" smtClean="0"/>
              <a:t> = </a:t>
            </a:r>
            <a:r>
              <a:rPr lang="fr-FR" sz="2400" dirty="0" err="1" smtClean="0"/>
              <a:t>less</a:t>
            </a:r>
            <a:r>
              <a:rPr lang="fr-FR" sz="2400" dirty="0" smtClean="0"/>
              <a:t> </a:t>
            </a:r>
            <a:r>
              <a:rPr lang="fr-FR" sz="2400" dirty="0" err="1" smtClean="0"/>
              <a:t>cattle</a:t>
            </a:r>
            <a:r>
              <a:rPr lang="fr-FR" sz="2400" dirty="0" smtClean="0"/>
              <a:t> = </a:t>
            </a:r>
            <a:r>
              <a:rPr lang="fr-FR" sz="2400" dirty="0" err="1" smtClean="0"/>
              <a:t>less</a:t>
            </a:r>
            <a:r>
              <a:rPr lang="fr-FR" sz="2400" dirty="0" smtClean="0"/>
              <a:t> </a:t>
            </a:r>
            <a:r>
              <a:rPr lang="fr-FR" sz="2400" dirty="0" err="1" smtClean="0"/>
              <a:t>fertility</a:t>
            </a:r>
            <a:r>
              <a:rPr lang="fr-FR" sz="2400" dirty="0" smtClean="0"/>
              <a:t> transfert</a:t>
            </a:r>
            <a:br>
              <a:rPr lang="fr-FR" sz="2400" dirty="0" smtClean="0"/>
            </a:br>
            <a:endParaRPr lang="fr-FR" sz="2400" dirty="0"/>
          </a:p>
        </p:txBody>
      </p:sp>
      <p:pic>
        <p:nvPicPr>
          <p:cNvPr id="4" name="Image 3" descr="C:\Users\Chloe\Desktop\photo inde\JULY\20161014_1227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14752"/>
            <a:ext cx="4881499" cy="292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37320" y="0"/>
            <a:ext cx="74772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70754" y="1285860"/>
            <a:ext cx="1857388" cy="17859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870754" y="3143248"/>
            <a:ext cx="1857388" cy="171451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870754" y="142852"/>
            <a:ext cx="1857388" cy="785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728142" y="214290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Local </a:t>
            </a:r>
            <a:r>
              <a:rPr lang="fr-FR" b="1" dirty="0" err="1" smtClean="0">
                <a:solidFill>
                  <a:schemeClr val="accent5"/>
                </a:solidFill>
              </a:rPr>
              <a:t>cows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28142" y="1571612"/>
            <a:ext cx="164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5"/>
                </a:solidFill>
              </a:rPr>
              <a:t>Specialisation</a:t>
            </a:r>
            <a:r>
              <a:rPr lang="fr-FR" b="1" dirty="0" smtClean="0">
                <a:solidFill>
                  <a:schemeClr val="accent5"/>
                </a:solidFill>
              </a:rPr>
              <a:t> in </a:t>
            </a:r>
            <a:r>
              <a:rPr lang="fr-FR" b="1" dirty="0" err="1" smtClean="0">
                <a:solidFill>
                  <a:schemeClr val="accent5"/>
                </a:solidFill>
              </a:rPr>
              <a:t>crops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smtClean="0">
                <a:solidFill>
                  <a:schemeClr val="accent5"/>
                </a:solidFill>
              </a:rPr>
              <a:t>irrigation 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Stop </a:t>
            </a:r>
            <a:r>
              <a:rPr lang="fr-FR" b="1" dirty="0" err="1" smtClean="0">
                <a:solidFill>
                  <a:srgbClr val="FF0000"/>
                </a:solidFill>
              </a:rPr>
              <a:t>breeding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28142" y="3500438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5"/>
                </a:solidFill>
              </a:rPr>
              <a:t>Decrese</a:t>
            </a:r>
            <a:r>
              <a:rPr lang="fr-FR" b="1" dirty="0" smtClean="0">
                <a:solidFill>
                  <a:schemeClr val="accent5"/>
                </a:solidFill>
              </a:rPr>
              <a:t> of nb of local </a:t>
            </a:r>
            <a:r>
              <a:rPr lang="fr-FR" b="1" dirty="0" err="1" smtClean="0">
                <a:solidFill>
                  <a:schemeClr val="accent5"/>
                </a:solidFill>
              </a:rPr>
              <a:t>cows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13366" y="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1970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656572" y="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1990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-2772816" y="0"/>
            <a:ext cx="349188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3060848" y="-9939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90’s: irrigation by tube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09630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764704"/>
            <a:ext cx="8501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200" dirty="0" smtClean="0"/>
              <a:t> </a:t>
            </a:r>
            <a:r>
              <a:rPr lang="fr-FR" sz="2200" dirty="0" err="1" smtClean="0"/>
              <a:t>Sugar</a:t>
            </a:r>
            <a:r>
              <a:rPr lang="fr-FR" sz="2200" dirty="0" smtClean="0"/>
              <a:t> cane </a:t>
            </a:r>
            <a:r>
              <a:rPr lang="fr-FR" sz="2200" dirty="0" err="1" smtClean="0"/>
              <a:t>factory</a:t>
            </a:r>
            <a:r>
              <a:rPr lang="fr-FR" sz="2200" dirty="0" smtClean="0"/>
              <a:t> in </a:t>
            </a:r>
            <a:r>
              <a:rPr lang="fr-FR" sz="2200" dirty="0" err="1" smtClean="0"/>
              <a:t>Nandjangud</a:t>
            </a:r>
            <a:r>
              <a:rPr lang="fr-FR" sz="2200" dirty="0" smtClean="0"/>
              <a:t>, </a:t>
            </a:r>
            <a:r>
              <a:rPr lang="fr-FR" sz="2200" dirty="0" err="1" smtClean="0"/>
              <a:t>developpement</a:t>
            </a:r>
            <a:r>
              <a:rPr lang="fr-FR" sz="2200" dirty="0" smtClean="0"/>
              <a:t> of </a:t>
            </a:r>
            <a:r>
              <a:rPr lang="fr-FR" sz="2200" dirty="0" err="1" smtClean="0"/>
              <a:t>crop</a:t>
            </a:r>
            <a:r>
              <a:rPr lang="fr-FR" sz="2200" dirty="0" smtClean="0"/>
              <a:t> marketing</a:t>
            </a:r>
          </a:p>
          <a:p>
            <a:pPr>
              <a:buFont typeface="Wingdings" pitchFamily="2" charset="2"/>
              <a:buChar char="ü"/>
            </a:pPr>
            <a:r>
              <a:rPr lang="fr-FR" sz="2200" dirty="0"/>
              <a:t> </a:t>
            </a:r>
            <a:r>
              <a:rPr lang="fr-FR" sz="2200" dirty="0" smtClean="0"/>
              <a:t>Free </a:t>
            </a:r>
            <a:r>
              <a:rPr lang="fr-FR" sz="2200" dirty="0" err="1" smtClean="0"/>
              <a:t>electricity</a:t>
            </a:r>
            <a:r>
              <a:rPr lang="fr-FR" sz="2200" dirty="0" smtClean="0"/>
              <a:t> for irrigation -1992 (but </a:t>
            </a:r>
            <a:r>
              <a:rPr lang="fr-FR" sz="2200" dirty="0" err="1" smtClean="0"/>
              <a:t>limited</a:t>
            </a:r>
            <a:r>
              <a:rPr lang="fr-FR" sz="2200" dirty="0" smtClean="0"/>
              <a:t> time)</a:t>
            </a:r>
            <a:endParaRPr lang="fr-FR" sz="2200" dirty="0" smtClean="0"/>
          </a:p>
          <a:p>
            <a:pPr>
              <a:buFont typeface="Wingdings" pitchFamily="2" charset="2"/>
              <a:buChar char="ü"/>
            </a:pPr>
            <a:r>
              <a:rPr lang="fr-FR" sz="2200" dirty="0" smtClean="0"/>
              <a:t> </a:t>
            </a:r>
            <a:r>
              <a:rPr lang="fr-FR" sz="2200" dirty="0" err="1" smtClean="0"/>
              <a:t>Borewells</a:t>
            </a:r>
            <a:r>
              <a:rPr lang="fr-FR" sz="2200" dirty="0" smtClean="0"/>
              <a:t> </a:t>
            </a:r>
            <a:r>
              <a:rPr lang="fr-FR" sz="2200" dirty="0" err="1" smtClean="0"/>
              <a:t>with</a:t>
            </a:r>
            <a:r>
              <a:rPr lang="fr-FR" sz="2200" dirty="0" smtClean="0"/>
              <a:t> submersible </a:t>
            </a:r>
            <a:r>
              <a:rPr lang="fr-FR" sz="2200" dirty="0" err="1" smtClean="0"/>
              <a:t>pumps</a:t>
            </a:r>
            <a:endParaRPr lang="fr-FR" sz="2200" dirty="0" smtClean="0"/>
          </a:p>
          <a:p>
            <a:pPr>
              <a:buFont typeface="Wingdings" pitchFamily="2" charset="2"/>
              <a:buChar char="ü"/>
            </a:pPr>
            <a:r>
              <a:rPr lang="fr-FR" sz="2200" dirty="0" smtClean="0"/>
              <a:t>Good </a:t>
            </a:r>
            <a:r>
              <a:rPr lang="fr-FR" sz="2200" dirty="0" err="1" smtClean="0"/>
              <a:t>prices</a:t>
            </a:r>
            <a:r>
              <a:rPr lang="fr-FR" sz="2200" dirty="0" smtClean="0"/>
              <a:t> for </a:t>
            </a:r>
            <a:r>
              <a:rPr lang="fr-FR" sz="2200" dirty="0" err="1" smtClean="0"/>
              <a:t>irrigated</a:t>
            </a:r>
            <a:r>
              <a:rPr lang="fr-FR" sz="2200" dirty="0" smtClean="0"/>
              <a:t> </a:t>
            </a:r>
            <a:r>
              <a:rPr lang="fr-FR" sz="2200" dirty="0" err="1" smtClean="0"/>
              <a:t>crops</a:t>
            </a:r>
            <a:endParaRPr lang="fr-FR" sz="2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143248"/>
            <a:ext cx="193416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214554"/>
            <a:ext cx="5429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5643578"/>
            <a:ext cx="5072098" cy="2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0" y="5929330"/>
            <a:ext cx="771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Evolution de l’indice mensuel des prix de gros (base 100 = 1993 -1994)</a:t>
            </a:r>
            <a:endParaRPr lang="fr-FR" b="1" u="sng" dirty="0"/>
          </a:p>
        </p:txBody>
      </p:sp>
      <p:sp>
        <p:nvSpPr>
          <p:cNvPr id="9" name="ZoneTexte 8"/>
          <p:cNvSpPr txBox="1"/>
          <p:nvPr/>
        </p:nvSpPr>
        <p:spPr>
          <a:xfrm>
            <a:off x="2357422" y="6488668"/>
            <a:ext cx="678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Source: </a:t>
            </a:r>
            <a:r>
              <a:rPr lang="fr-FR" i="1" dirty="0" err="1" smtClean="0"/>
              <a:t>Ministry</a:t>
            </a:r>
            <a:r>
              <a:rPr lang="fr-FR" i="1" dirty="0" smtClean="0"/>
              <a:t> of Commerce and </a:t>
            </a:r>
            <a:r>
              <a:rPr lang="fr-FR" i="1" dirty="0" err="1" smtClean="0"/>
              <a:t>Industry</a:t>
            </a:r>
            <a:r>
              <a:rPr lang="fr-FR" i="1" dirty="0" smtClean="0"/>
              <a:t> – </a:t>
            </a:r>
            <a:r>
              <a:rPr lang="fr-FR" i="1" dirty="0" err="1" smtClean="0"/>
              <a:t>Government</a:t>
            </a:r>
            <a:r>
              <a:rPr lang="fr-FR" i="1" dirty="0" smtClean="0"/>
              <a:t> of </a:t>
            </a:r>
            <a:r>
              <a:rPr lang="fr-FR" i="1" dirty="0" err="1" smtClean="0"/>
              <a:t>India</a:t>
            </a:r>
            <a:endParaRPr lang="fr-FR" i="1" dirty="0" smtClean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sz="4000" b="1" dirty="0" err="1" smtClean="0"/>
              <a:t>Incentives</a:t>
            </a:r>
            <a:r>
              <a:rPr lang="fr-FR" sz="4000" b="1" dirty="0" smtClean="0"/>
              <a:t> for irrigation</a:t>
            </a:r>
            <a:endParaRPr lang="fr-F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571473" y="2857496"/>
            <a:ext cx="22860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farms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Irrigated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70s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572132" y="2857496"/>
            <a:ext cx="321471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Small and medium </a:t>
            </a:r>
            <a:r>
              <a:rPr lang="fr-FR" dirty="0" err="1" smtClean="0"/>
              <a:t>farms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New irrigation </a:t>
            </a:r>
            <a:r>
              <a:rPr lang="fr-FR" dirty="0" err="1" smtClean="0"/>
              <a:t>users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500431" y="2428869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Hypothèque de la terre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Parallélogramme 15"/>
          <p:cNvSpPr/>
          <p:nvPr/>
        </p:nvSpPr>
        <p:spPr>
          <a:xfrm>
            <a:off x="3143240" y="4143380"/>
            <a:ext cx="2071702" cy="1857388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786315" y="4214819"/>
            <a:ext cx="285752" cy="285752"/>
          </a:xfrm>
          <a:prstGeom prst="ellipse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786051" y="600076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Parcelle hypothéquée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71868" y="4572009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Sugar</a:t>
            </a:r>
            <a:r>
              <a:rPr lang="fr-FR" dirty="0" smtClean="0"/>
              <a:t> cane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214711" y="5429264"/>
            <a:ext cx="156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METAYAGE</a:t>
            </a:r>
          </a:p>
          <a:p>
            <a:r>
              <a:rPr lang="fr-FR" b="1" dirty="0" smtClean="0"/>
              <a:t>(</a:t>
            </a:r>
            <a:r>
              <a:rPr lang="fr-FR" b="1" dirty="0" err="1" smtClean="0"/>
              <a:t>crop</a:t>
            </a:r>
            <a:r>
              <a:rPr lang="fr-FR" b="1" dirty="0" smtClean="0"/>
              <a:t>-sharing)</a:t>
            </a:r>
            <a:endParaRPr lang="fr-FR" b="1" dirty="0"/>
          </a:p>
        </p:txBody>
      </p:sp>
      <p:sp>
        <p:nvSpPr>
          <p:cNvPr id="24" name="Flèche gauche 23"/>
          <p:cNvSpPr/>
          <p:nvPr/>
        </p:nvSpPr>
        <p:spPr>
          <a:xfrm>
            <a:off x="2928926" y="3000372"/>
            <a:ext cx="2571768" cy="28575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gauche 24"/>
          <p:cNvSpPr/>
          <p:nvPr/>
        </p:nvSpPr>
        <p:spPr>
          <a:xfrm rot="11886002">
            <a:off x="2709447" y="3675745"/>
            <a:ext cx="2078897" cy="297873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071670" y="3786191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</a:rPr>
              <a:t>Capital pour le forage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13293335">
            <a:off x="1069736" y="4899381"/>
            <a:ext cx="1714512" cy="21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214414" y="4786323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50 % production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Flèche droite 28"/>
          <p:cNvSpPr/>
          <p:nvPr/>
        </p:nvSpPr>
        <p:spPr>
          <a:xfrm rot="19297877">
            <a:off x="5453508" y="4723792"/>
            <a:ext cx="1714512" cy="21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5715008" y="4643447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50 % production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2493945">
            <a:off x="1569715" y="4542293"/>
            <a:ext cx="1714512" cy="21431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857356" y="435769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50% intrants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" name="Flèche droite 32"/>
          <p:cNvSpPr/>
          <p:nvPr/>
        </p:nvSpPr>
        <p:spPr>
          <a:xfrm rot="8345393">
            <a:off x="5004285" y="4249973"/>
            <a:ext cx="1714512" cy="21431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5214942" y="3929067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50% intrants + travail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57158" y="3857628"/>
            <a:ext cx="1071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Moulin à jagre + usine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929454" y="4071943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Usine de canne</a:t>
            </a:r>
            <a:endParaRPr lang="fr-FR" dirty="0"/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sz="4000" b="1" dirty="0" err="1" smtClean="0"/>
              <a:t>Mechanism</a:t>
            </a:r>
            <a:r>
              <a:rPr lang="fr-FR" sz="4000" b="1" dirty="0" smtClean="0"/>
              <a:t> for </a:t>
            </a:r>
            <a:r>
              <a:rPr lang="fr-FR" sz="4000" b="1" dirty="0" err="1" smtClean="0"/>
              <a:t>access</a:t>
            </a:r>
            <a:r>
              <a:rPr lang="fr-FR" sz="4000" b="1" dirty="0" smtClean="0"/>
              <a:t> to irrigation</a:t>
            </a:r>
            <a:endParaRPr lang="fr-FR" sz="40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0" y="1000108"/>
            <a:ext cx="85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800" dirty="0" smtClean="0"/>
              <a:t> Mobilisation </a:t>
            </a:r>
            <a:r>
              <a:rPr lang="fr-FR" sz="2800" dirty="0" smtClean="0"/>
              <a:t>of land and </a:t>
            </a:r>
            <a:r>
              <a:rPr lang="fr-FR" sz="2800" dirty="0" err="1" smtClean="0"/>
              <a:t>livestock</a:t>
            </a:r>
            <a:endParaRPr lang="fr-FR" sz="2800" dirty="0" smtClean="0"/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 </a:t>
            </a:r>
            <a:r>
              <a:rPr lang="fr-FR" sz="2800" dirty="0" err="1" smtClean="0"/>
              <a:t>mortgage</a:t>
            </a:r>
            <a:endParaRPr lang="fr-FR" sz="2800" dirty="0" smtClean="0"/>
          </a:p>
        </p:txBody>
      </p:sp>
      <p:sp>
        <p:nvSpPr>
          <p:cNvPr id="40" name="ZoneTexte 39"/>
          <p:cNvSpPr txBox="1"/>
          <p:nvPr/>
        </p:nvSpPr>
        <p:spPr>
          <a:xfrm>
            <a:off x="0" y="2071678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Mécanisme </a:t>
            </a:r>
            <a:r>
              <a:rPr lang="fr-FR" sz="2000" i="1" dirty="0" smtClean="0"/>
              <a:t>of </a:t>
            </a:r>
            <a:r>
              <a:rPr lang="fr-FR" sz="2000" i="1" dirty="0" err="1" smtClean="0"/>
              <a:t>mortgage</a:t>
            </a:r>
            <a:endParaRPr lang="fr-FR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1" grpId="0"/>
      <p:bldP spid="23" grpId="0"/>
      <p:bldP spid="24" grpId="0" animBg="1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White </a:t>
            </a:r>
            <a:r>
              <a:rPr lang="fr-FR" sz="3600" b="1" dirty="0" err="1" smtClean="0"/>
              <a:t>Revolution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57158" y="1285860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Milk Collection in </a:t>
            </a:r>
            <a:r>
              <a:rPr lang="fr-FR" sz="2000" i="1" dirty="0" err="1" smtClean="0"/>
              <a:t>every</a:t>
            </a:r>
            <a:r>
              <a:rPr lang="fr-FR" sz="2000" i="1" dirty="0" smtClean="0"/>
              <a:t> village</a:t>
            </a:r>
          </a:p>
          <a:p>
            <a:pPr algn="ctr"/>
            <a:r>
              <a:rPr lang="fr-FR" sz="2000" i="1" dirty="0" smtClean="0"/>
              <a:t>(</a:t>
            </a:r>
            <a:r>
              <a:rPr lang="fr-FR" sz="2000" i="1" dirty="0" err="1" smtClean="0"/>
              <a:t>cooperatives</a:t>
            </a:r>
            <a:r>
              <a:rPr lang="fr-FR" sz="2000" i="1" dirty="0" smtClean="0"/>
              <a:t>)</a:t>
            </a:r>
            <a:endParaRPr lang="fr-FR" sz="20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3143248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encourager et augmenter la production laitière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4585" r="33243" b="31634"/>
          <a:stretch>
            <a:fillRect/>
          </a:stretch>
        </p:blipFill>
        <p:spPr bwMode="auto">
          <a:xfrm>
            <a:off x="428596" y="2571744"/>
            <a:ext cx="28575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1" y="3214686"/>
            <a:ext cx="4869593" cy="292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428596" y="6357958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Production </a:t>
            </a:r>
            <a:r>
              <a:rPr lang="fr-FR" sz="2000" i="1" dirty="0" smtClean="0"/>
              <a:t>= irrigation </a:t>
            </a:r>
            <a:r>
              <a:rPr lang="fr-FR" sz="2000" i="1" dirty="0" err="1" smtClean="0"/>
              <a:t>users</a:t>
            </a:r>
            <a:r>
              <a:rPr lang="fr-FR" sz="2000" i="1" dirty="0" smtClean="0"/>
              <a:t>, </a:t>
            </a:r>
            <a:r>
              <a:rPr lang="fr-FR" sz="2000" i="1" dirty="0" err="1" smtClean="0"/>
              <a:t>rainfed</a:t>
            </a:r>
            <a:r>
              <a:rPr lang="fr-FR" sz="2000" i="1" dirty="0" smtClean="0"/>
              <a:t> and </a:t>
            </a:r>
            <a:r>
              <a:rPr lang="fr-FR" sz="2000" i="1" dirty="0" err="1" smtClean="0"/>
              <a:t>landless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farmers</a:t>
            </a:r>
            <a:endParaRPr lang="fr-FR" sz="2000" i="1" dirty="0" smtClean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 t="18367" r="23264" b="22449"/>
          <a:stretch>
            <a:fillRect/>
          </a:stretch>
        </p:blipFill>
        <p:spPr bwMode="auto">
          <a:xfrm>
            <a:off x="3857620" y="857232"/>
            <a:ext cx="4643470" cy="214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6141"/>
          <a:stretch>
            <a:fillRect/>
          </a:stretch>
        </p:blipFill>
        <p:spPr bwMode="auto">
          <a:xfrm>
            <a:off x="285720" y="214290"/>
            <a:ext cx="645881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6786578" y="1428736"/>
            <a:ext cx="2357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5"/>
                </a:solidFill>
              </a:rPr>
              <a:t>Dairy</a:t>
            </a:r>
            <a:r>
              <a:rPr lang="fr-FR" b="1" dirty="0" smtClean="0">
                <a:solidFill>
                  <a:schemeClr val="accent5"/>
                </a:solidFill>
              </a:rPr>
              <a:t> production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smtClean="0">
                <a:solidFill>
                  <a:schemeClr val="accent5"/>
                </a:solidFill>
              </a:rPr>
              <a:t>Cane </a:t>
            </a:r>
            <a:r>
              <a:rPr lang="fr-FR" b="1" dirty="0" err="1" smtClean="0">
                <a:solidFill>
                  <a:schemeClr val="accent5"/>
                </a:solidFill>
              </a:rPr>
              <a:t>residues</a:t>
            </a:r>
            <a:r>
              <a:rPr lang="fr-FR" b="1" dirty="0" smtClean="0">
                <a:solidFill>
                  <a:schemeClr val="accent5"/>
                </a:solidFill>
              </a:rPr>
              <a:t>,</a:t>
            </a:r>
          </a:p>
          <a:p>
            <a:r>
              <a:rPr lang="fr-FR" b="1" dirty="0" err="1" smtClean="0">
                <a:solidFill>
                  <a:schemeClr val="accent5"/>
                </a:solidFill>
              </a:rPr>
              <a:t>Crop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b="1" dirty="0" err="1" smtClean="0">
                <a:solidFill>
                  <a:schemeClr val="accent5"/>
                </a:solidFill>
              </a:rPr>
              <a:t>residues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smtClean="0">
                <a:solidFill>
                  <a:schemeClr val="accent5"/>
                </a:solidFill>
              </a:rPr>
              <a:t>And </a:t>
            </a:r>
            <a:r>
              <a:rPr lang="fr-FR" b="1" dirty="0" err="1" smtClean="0">
                <a:solidFill>
                  <a:schemeClr val="accent5"/>
                </a:solidFill>
              </a:rPr>
              <a:t>concentrate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3504" y="357166"/>
            <a:ext cx="1643074" cy="328614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143504" y="3643314"/>
            <a:ext cx="1643074" cy="14287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00868" y="4357694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5"/>
                </a:solidFill>
              </a:rPr>
              <a:t>Dairy</a:t>
            </a:r>
            <a:r>
              <a:rPr lang="fr-FR" b="1" dirty="0">
                <a:solidFill>
                  <a:schemeClr val="accent5"/>
                </a:solidFill>
              </a:rPr>
              <a:t> production</a:t>
            </a:r>
          </a:p>
          <a:p>
            <a:r>
              <a:rPr lang="fr-FR" b="1" dirty="0" err="1" smtClean="0">
                <a:solidFill>
                  <a:schemeClr val="accent5"/>
                </a:solidFill>
              </a:rPr>
              <a:t>Grazing</a:t>
            </a:r>
            <a:endParaRPr lang="fr-FR" b="1" dirty="0">
              <a:solidFill>
                <a:schemeClr val="accent5"/>
              </a:solidFill>
            </a:endParaRPr>
          </a:p>
          <a:p>
            <a:r>
              <a:rPr lang="fr-FR" b="1" dirty="0" err="1">
                <a:solidFill>
                  <a:schemeClr val="accent5"/>
                </a:solidFill>
              </a:rPr>
              <a:t>Crop</a:t>
            </a:r>
            <a:r>
              <a:rPr lang="fr-FR" b="1" dirty="0">
                <a:solidFill>
                  <a:schemeClr val="accent5"/>
                </a:solidFill>
              </a:rPr>
              <a:t> </a:t>
            </a:r>
            <a:r>
              <a:rPr lang="fr-FR" b="1" dirty="0" err="1">
                <a:solidFill>
                  <a:schemeClr val="accent5"/>
                </a:solidFill>
              </a:rPr>
              <a:t>residues</a:t>
            </a:r>
            <a:endParaRPr lang="fr-FR" b="1" dirty="0">
              <a:solidFill>
                <a:schemeClr val="accent5"/>
              </a:solidFill>
            </a:endParaRPr>
          </a:p>
          <a:p>
            <a:r>
              <a:rPr lang="fr-FR" b="1" dirty="0">
                <a:solidFill>
                  <a:schemeClr val="accent5"/>
                </a:solidFill>
              </a:rPr>
              <a:t>And </a:t>
            </a:r>
            <a:r>
              <a:rPr lang="fr-FR" b="1" dirty="0" err="1">
                <a:solidFill>
                  <a:schemeClr val="accent5"/>
                </a:solidFill>
              </a:rPr>
              <a:t>concentrate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3504" y="5143512"/>
            <a:ext cx="1643074" cy="785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285852" y="14285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1970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428992" y="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1990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643570" y="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2005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-2772816" y="-9939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depletion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001056" cy="480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2984"/>
          </a:xfrm>
        </p:spPr>
        <p:txBody>
          <a:bodyPr>
            <a:normAutofit/>
          </a:bodyPr>
          <a:lstStyle/>
          <a:p>
            <a:r>
              <a:rPr lang="fr-FR" b="1" dirty="0" smtClean="0"/>
              <a:t>Adaptation </a:t>
            </a:r>
            <a:r>
              <a:rPr lang="fr-FR" b="1" dirty="0" smtClean="0"/>
              <a:t>of techniques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1"/>
            <a:ext cx="385765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4286248" y="1285860"/>
            <a:ext cx="935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furrow</a:t>
            </a:r>
            <a:r>
              <a:rPr lang="fr-FR" sz="2400" dirty="0" smtClean="0"/>
              <a:t> irrigation …</a:t>
            </a:r>
            <a:endParaRPr lang="fr-F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b="19115"/>
          <a:stretch>
            <a:fillRect/>
          </a:stretch>
        </p:blipFill>
        <p:spPr bwMode="auto">
          <a:xfrm>
            <a:off x="4000496" y="2357430"/>
            <a:ext cx="485765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21009" t="42017" r="21848"/>
          <a:stretch>
            <a:fillRect/>
          </a:stretch>
        </p:blipFill>
        <p:spPr bwMode="auto">
          <a:xfrm>
            <a:off x="214282" y="3876322"/>
            <a:ext cx="4357718" cy="26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142844" y="3071810"/>
            <a:ext cx="935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To </a:t>
            </a:r>
            <a:r>
              <a:rPr lang="fr-FR" sz="2400" dirty="0" err="1" smtClean="0"/>
              <a:t>spriklers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4643438" y="5214950"/>
            <a:ext cx="935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Then</a:t>
            </a:r>
            <a:r>
              <a:rPr lang="fr-FR" sz="2400" dirty="0" smtClean="0"/>
              <a:t> </a:t>
            </a:r>
            <a:r>
              <a:rPr lang="fr-FR" sz="2400" dirty="0" err="1" smtClean="0"/>
              <a:t>drip</a:t>
            </a:r>
            <a:r>
              <a:rPr lang="fr-FR" sz="2400" dirty="0" smtClean="0"/>
              <a:t> irrigation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2984"/>
          </a:xfrm>
        </p:spPr>
        <p:txBody>
          <a:bodyPr>
            <a:normAutofit/>
          </a:bodyPr>
          <a:lstStyle/>
          <a:p>
            <a:r>
              <a:rPr lang="fr-FR" b="1" dirty="0" smtClean="0"/>
              <a:t>Adaptation </a:t>
            </a:r>
            <a:r>
              <a:rPr lang="fr-FR" b="1" dirty="0" smtClean="0"/>
              <a:t>of </a:t>
            </a:r>
            <a:r>
              <a:rPr lang="fr-FR" b="1" dirty="0" err="1" smtClean="0"/>
              <a:t>crops</a:t>
            </a:r>
            <a:endParaRPr lang="fr-FR" b="1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 b="13580"/>
          <a:stretch>
            <a:fillRect/>
          </a:stretch>
        </p:blipFill>
        <p:spPr bwMode="auto">
          <a:xfrm>
            <a:off x="214282" y="2857496"/>
            <a:ext cx="38576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 r="34065"/>
          <a:stretch>
            <a:fillRect/>
          </a:stretch>
        </p:blipFill>
        <p:spPr bwMode="auto">
          <a:xfrm>
            <a:off x="6000760" y="2071678"/>
            <a:ext cx="2857520" cy="260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 r="10000" b="35351"/>
          <a:stretch>
            <a:fillRect/>
          </a:stretch>
        </p:blipFill>
        <p:spPr bwMode="auto">
          <a:xfrm>
            <a:off x="4620562" y="4929198"/>
            <a:ext cx="4023404" cy="173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3428992" y="1285860"/>
            <a:ext cx="571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Décline of </a:t>
            </a:r>
            <a:r>
              <a:rPr lang="fr-FR" sz="2400" i="1" dirty="0" err="1" smtClean="0"/>
              <a:t>sugar</a:t>
            </a:r>
            <a:r>
              <a:rPr lang="fr-FR" sz="2400" i="1" dirty="0" smtClean="0"/>
              <a:t> cane, </a:t>
            </a:r>
          </a:p>
          <a:p>
            <a:r>
              <a:rPr lang="fr-FR" sz="2400" i="1" dirty="0" err="1" smtClean="0"/>
              <a:t>Increase</a:t>
            </a:r>
            <a:r>
              <a:rPr lang="fr-FR" sz="2400" i="1" dirty="0" smtClean="0"/>
              <a:t> of </a:t>
            </a:r>
            <a:r>
              <a:rPr lang="fr-FR" sz="2400" i="1" dirty="0" err="1" smtClean="0"/>
              <a:t>turmeric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with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associated</a:t>
            </a:r>
            <a:r>
              <a:rPr lang="fr-FR" sz="2400" i="1" dirty="0"/>
              <a:t> </a:t>
            </a:r>
            <a:r>
              <a:rPr lang="fr-FR" sz="2400" i="1" dirty="0" err="1" smtClean="0"/>
              <a:t>crop</a:t>
            </a:r>
            <a:endParaRPr lang="fr-FR" sz="2400" i="1" dirty="0" smtClean="0"/>
          </a:p>
          <a:p>
            <a:r>
              <a:rPr lang="fr-FR" sz="2400" i="1" dirty="0" smtClean="0"/>
              <a:t>(</a:t>
            </a:r>
            <a:r>
              <a:rPr lang="fr-FR" sz="2400" i="1" dirty="0" err="1" smtClean="0"/>
              <a:t>garlic</a:t>
            </a:r>
            <a:r>
              <a:rPr lang="fr-FR" sz="2400" i="1" dirty="0" smtClean="0"/>
              <a:t>, </a:t>
            </a:r>
            <a:r>
              <a:rPr lang="fr-FR" sz="2400" i="1" dirty="0" err="1" smtClean="0"/>
              <a:t>onion</a:t>
            </a:r>
            <a:r>
              <a:rPr lang="fr-FR" sz="2400" i="1" dirty="0" smtClean="0"/>
              <a:t>, </a:t>
            </a:r>
            <a:r>
              <a:rPr lang="fr-FR" sz="2400" i="1" dirty="0" err="1" smtClean="0"/>
              <a:t>chilly</a:t>
            </a:r>
            <a:r>
              <a:rPr lang="fr-FR" sz="2400" i="1" dirty="0" smtClean="0"/>
              <a:t>)</a:t>
            </a:r>
            <a:endParaRPr lang="fr-FR" sz="2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143372" y="3286124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Horticulture</a:t>
            </a:r>
            <a:endParaRPr lang="fr-FR" sz="20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142976" y="535782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Banana</a:t>
            </a:r>
            <a:endParaRPr lang="fr-F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1" cy="1143000"/>
          </a:xfrm>
        </p:spPr>
        <p:txBody>
          <a:bodyPr>
            <a:normAutofit fontScale="90000"/>
          </a:bodyPr>
          <a:lstStyle/>
          <a:p>
            <a:r>
              <a:rPr lang="fr-FR" b="1" dirty="0" err="1"/>
              <a:t>Agrarian</a:t>
            </a:r>
            <a:r>
              <a:rPr lang="fr-FR" b="1" dirty="0"/>
              <a:t> system </a:t>
            </a:r>
            <a:r>
              <a:rPr lang="fr-FR" b="1" dirty="0" err="1"/>
              <a:t>diagnosis</a:t>
            </a: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3214686"/>
            <a:ext cx="8229601" cy="4525963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fr-FR" dirty="0" err="1" smtClean="0"/>
              <a:t>Landscape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marL="571500" indent="-571500">
              <a:buAutoNum type="romanUcPeriod"/>
            </a:pPr>
            <a:r>
              <a:rPr lang="fr-FR" dirty="0" err="1" smtClean="0"/>
              <a:t>Agrarian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and </a:t>
            </a:r>
            <a:r>
              <a:rPr lang="fr-FR" dirty="0" err="1" smtClean="0"/>
              <a:t>trajectory</a:t>
            </a:r>
            <a:r>
              <a:rPr lang="fr-FR" dirty="0" smtClean="0"/>
              <a:t> of production </a:t>
            </a:r>
            <a:r>
              <a:rPr lang="fr-FR" dirty="0" err="1" smtClean="0"/>
              <a:t>systems</a:t>
            </a:r>
            <a:r>
              <a:rPr lang="fr-FR" dirty="0" smtClean="0"/>
              <a:t> </a:t>
            </a:r>
          </a:p>
          <a:p>
            <a:pPr marL="571500" indent="-571500">
              <a:buAutoNum type="romanUcPeriod"/>
            </a:pPr>
            <a:r>
              <a:rPr lang="fr-FR" dirty="0" err="1" smtClean="0"/>
              <a:t>Compared</a:t>
            </a:r>
            <a:r>
              <a:rPr lang="fr-FR" dirty="0" smtClean="0"/>
              <a:t>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a</a:t>
            </a:r>
            <a:r>
              <a:rPr lang="fr-FR" dirty="0" err="1" smtClean="0"/>
              <a:t>nalysis</a:t>
            </a:r>
            <a:r>
              <a:rPr lang="fr-FR" dirty="0" smtClean="0"/>
              <a:t> of production </a:t>
            </a:r>
            <a:r>
              <a:rPr lang="fr-FR" dirty="0" err="1" smtClean="0"/>
              <a:t>systems</a:t>
            </a: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3030" b="27721"/>
          <a:stretch>
            <a:fillRect/>
          </a:stretch>
        </p:blipFill>
        <p:spPr bwMode="auto">
          <a:xfrm>
            <a:off x="-1" y="928670"/>
            <a:ext cx="9144001" cy="215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214422"/>
          </a:xfrm>
        </p:spPr>
        <p:txBody>
          <a:bodyPr>
            <a:noAutofit/>
          </a:bodyPr>
          <a:lstStyle/>
          <a:p>
            <a:r>
              <a:rPr lang="fr-FR" sz="3600" dirty="0" smtClean="0"/>
              <a:t>More capital intensive… </a:t>
            </a:r>
            <a:r>
              <a:rPr lang="fr-FR" sz="3600" dirty="0" err="1" smtClean="0"/>
              <a:t>small</a:t>
            </a:r>
            <a:r>
              <a:rPr lang="fr-FR" sz="3600" dirty="0" smtClean="0"/>
              <a:t> irrigation </a:t>
            </a:r>
            <a:r>
              <a:rPr lang="fr-FR" sz="3600" dirty="0" err="1" smtClean="0"/>
              <a:t>users</a:t>
            </a:r>
            <a:r>
              <a:rPr lang="fr-FR" sz="3600" dirty="0" smtClean="0"/>
              <a:t> </a:t>
            </a:r>
            <a:r>
              <a:rPr lang="fr-FR" sz="3600" dirty="0" err="1" smtClean="0"/>
              <a:t>can’t</a:t>
            </a:r>
            <a:r>
              <a:rPr lang="fr-FR" sz="3600" dirty="0" smtClean="0"/>
              <a:t> </a:t>
            </a:r>
            <a:r>
              <a:rPr lang="fr-FR" sz="3600" dirty="0" err="1" smtClean="0"/>
              <a:t>follow</a:t>
            </a:r>
            <a:r>
              <a:rPr lang="fr-FR" sz="3600" dirty="0" smtClean="0"/>
              <a:t>…</a:t>
            </a:r>
            <a:endParaRPr lang="fr-FR" sz="3600" dirty="0"/>
          </a:p>
        </p:txBody>
      </p:sp>
      <p:pic>
        <p:nvPicPr>
          <p:cNvPr id="6" name="Image 5" descr="C:\Users\Chloe\Desktop\photo inde\juillet oaut\20160726_122946.jpg"/>
          <p:cNvPicPr/>
          <p:nvPr/>
        </p:nvPicPr>
        <p:blipFill>
          <a:blip r:embed="rId2" cstate="print"/>
          <a:srcRect t="5067" b="27368"/>
          <a:stretch>
            <a:fillRect/>
          </a:stretch>
        </p:blipFill>
        <p:spPr bwMode="auto">
          <a:xfrm>
            <a:off x="642910" y="1628800"/>
            <a:ext cx="785818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8840" y="116632"/>
            <a:ext cx="76903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-3708920" y="11663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788024" y="138582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Big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irrigated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farms</a:t>
            </a:r>
            <a:endParaRPr lang="fr-FR" b="1" u="sng" dirty="0"/>
          </a:p>
        </p:txBody>
      </p:sp>
      <p:sp>
        <p:nvSpPr>
          <p:cNvPr id="2" name="Rectangle 1"/>
          <p:cNvSpPr/>
          <p:nvPr/>
        </p:nvSpPr>
        <p:spPr>
          <a:xfrm>
            <a:off x="6228184" y="508030"/>
            <a:ext cx="264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SP1=about </a:t>
            </a:r>
            <a:r>
              <a:rPr lang="fr-FR" b="1" dirty="0"/>
              <a:t>10 </a:t>
            </a:r>
            <a:r>
              <a:rPr lang="fr-FR" b="1" dirty="0" err="1"/>
              <a:t>households</a:t>
            </a:r>
            <a:endParaRPr lang="fr-FR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r="5713" b="27142"/>
          <a:stretch>
            <a:fillRect/>
          </a:stretch>
        </p:blipFill>
        <p:spPr bwMode="auto">
          <a:xfrm>
            <a:off x="4932039" y="836712"/>
            <a:ext cx="3694293" cy="171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250" y="3140968"/>
            <a:ext cx="3786214" cy="22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5652120" y="2636912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SP3 =about 500 </a:t>
            </a:r>
            <a:r>
              <a:rPr lang="fr-FR" b="1" dirty="0" err="1"/>
              <a:t>households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1979712" y="-99392"/>
            <a:ext cx="3096344" cy="31056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67544" y="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2005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139250" y="-2738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present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335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8840" y="116632"/>
            <a:ext cx="76903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-3708920" y="11663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52136" y="2284175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Small </a:t>
            </a:r>
            <a:r>
              <a:rPr lang="fr-FR" b="1" u="sng" dirty="0" err="1" smtClean="0"/>
              <a:t>irrigated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farms</a:t>
            </a:r>
            <a:endParaRPr lang="fr-FR" b="1" u="sng" dirty="0"/>
          </a:p>
        </p:txBody>
      </p:sp>
      <p:sp>
        <p:nvSpPr>
          <p:cNvPr id="16" name="Rectangle 15"/>
          <p:cNvSpPr/>
          <p:nvPr/>
        </p:nvSpPr>
        <p:spPr>
          <a:xfrm>
            <a:off x="5652120" y="2636912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SP4 = about 1000 </a:t>
            </a:r>
            <a:r>
              <a:rPr lang="fr-FR" b="1" dirty="0" err="1"/>
              <a:t>households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051335" y="2821578"/>
            <a:ext cx="3096344" cy="10394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213" y="3284984"/>
            <a:ext cx="3786214" cy="22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07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8840" y="116632"/>
            <a:ext cx="76903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-3708920" y="11663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52136" y="1914843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Medium and Small </a:t>
            </a:r>
            <a:r>
              <a:rPr lang="fr-FR" b="1" u="sng" dirty="0" err="1" smtClean="0"/>
              <a:t>rainfed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farms</a:t>
            </a:r>
            <a:r>
              <a:rPr lang="fr-FR" b="1" u="sng" dirty="0" smtClean="0"/>
              <a:t> </a:t>
            </a:r>
          </a:p>
          <a:p>
            <a:r>
              <a:rPr lang="fr-FR" b="1" u="sng" dirty="0" smtClean="0"/>
              <a:t>and </a:t>
            </a:r>
            <a:r>
              <a:rPr lang="fr-FR" b="1" u="sng" dirty="0" err="1" smtClean="0"/>
              <a:t>landless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farmers</a:t>
            </a:r>
            <a:endParaRPr lang="fr-FR" b="1" u="sng" dirty="0"/>
          </a:p>
        </p:txBody>
      </p:sp>
      <p:sp>
        <p:nvSpPr>
          <p:cNvPr id="16" name="Rectangle 15"/>
          <p:cNvSpPr/>
          <p:nvPr/>
        </p:nvSpPr>
        <p:spPr>
          <a:xfrm>
            <a:off x="5381543" y="2636912"/>
            <a:ext cx="309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= </a:t>
            </a:r>
            <a:r>
              <a:rPr lang="fr-FR" b="1" dirty="0" err="1" smtClean="0"/>
              <a:t>several</a:t>
            </a:r>
            <a:r>
              <a:rPr lang="fr-FR" b="1" dirty="0" smtClean="0"/>
              <a:t> 1000s of  </a:t>
            </a:r>
            <a:r>
              <a:rPr lang="fr-FR" b="1" dirty="0" err="1"/>
              <a:t>households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1979712" y="3757682"/>
            <a:ext cx="3096344" cy="334372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213" y="3284984"/>
            <a:ext cx="3786214" cy="22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lipse 7"/>
          <p:cNvSpPr/>
          <p:nvPr/>
        </p:nvSpPr>
        <p:spPr>
          <a:xfrm>
            <a:off x="1443844" y="2151568"/>
            <a:ext cx="1399964" cy="40857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03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2736" y="500042"/>
            <a:ext cx="6715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590734" y="500042"/>
            <a:ext cx="2143140" cy="32147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590734" y="3714752"/>
            <a:ext cx="2143140" cy="271464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733874" y="1285860"/>
            <a:ext cx="20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Milk production </a:t>
            </a:r>
            <a:r>
              <a:rPr lang="fr-FR" b="1" dirty="0" smtClean="0">
                <a:solidFill>
                  <a:schemeClr val="accent5"/>
                </a:solidFill>
              </a:rPr>
              <a:t>: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err="1" smtClean="0">
                <a:solidFill>
                  <a:schemeClr val="accent5"/>
                </a:solidFill>
              </a:rPr>
              <a:t>Irrigated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b="1" dirty="0" err="1" smtClean="0">
                <a:solidFill>
                  <a:schemeClr val="accent5"/>
                </a:solidFill>
              </a:rPr>
              <a:t>fodder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b="1" dirty="0" err="1" smtClean="0">
                <a:solidFill>
                  <a:schemeClr val="accent5"/>
                </a:solidFill>
              </a:rPr>
              <a:t>crops</a:t>
            </a:r>
            <a:r>
              <a:rPr lang="fr-FR" b="1" dirty="0" smtClean="0">
                <a:solidFill>
                  <a:schemeClr val="accent5"/>
                </a:solidFill>
              </a:rPr>
              <a:t> &amp; </a:t>
            </a:r>
            <a:r>
              <a:rPr lang="fr-FR" b="1" dirty="0" err="1" smtClean="0">
                <a:solidFill>
                  <a:schemeClr val="accent5"/>
                </a:solidFill>
              </a:rPr>
              <a:t>concentrates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33874" y="4357694"/>
            <a:ext cx="2000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Milk production of </a:t>
            </a:r>
            <a:r>
              <a:rPr lang="fr-FR" b="1" dirty="0" err="1" smtClean="0">
                <a:solidFill>
                  <a:schemeClr val="accent5"/>
                </a:solidFill>
              </a:rPr>
              <a:t>rainfed</a:t>
            </a:r>
            <a:r>
              <a:rPr lang="fr-FR" b="1" dirty="0" smtClean="0">
                <a:solidFill>
                  <a:schemeClr val="accent5"/>
                </a:solidFill>
              </a:rPr>
              <a:t> and </a:t>
            </a:r>
            <a:r>
              <a:rPr lang="fr-FR" b="1" dirty="0" err="1" smtClean="0">
                <a:solidFill>
                  <a:schemeClr val="accent5"/>
                </a:solidFill>
              </a:rPr>
              <a:t>landless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b="1" dirty="0" err="1" smtClean="0">
                <a:solidFill>
                  <a:schemeClr val="accent5"/>
                </a:solidFill>
              </a:rPr>
              <a:t>farmers</a:t>
            </a:r>
            <a:r>
              <a:rPr lang="fr-FR" b="1" dirty="0" smtClean="0">
                <a:solidFill>
                  <a:schemeClr val="accent5"/>
                </a:solidFill>
              </a:rPr>
              <a:t> :</a:t>
            </a:r>
            <a:endParaRPr lang="fr-FR" b="1" dirty="0" smtClean="0">
              <a:solidFill>
                <a:schemeClr val="accent5"/>
              </a:solidFill>
            </a:endParaRPr>
          </a:p>
          <a:p>
            <a:r>
              <a:rPr lang="fr-FR" b="1" dirty="0" err="1" smtClean="0">
                <a:solidFill>
                  <a:schemeClr val="accent5"/>
                </a:solidFill>
              </a:rPr>
              <a:t>Grazing</a:t>
            </a:r>
            <a:r>
              <a:rPr lang="fr-FR" b="1" dirty="0" smtClean="0">
                <a:solidFill>
                  <a:schemeClr val="accent5"/>
                </a:solidFill>
              </a:rPr>
              <a:t>, </a:t>
            </a:r>
            <a:r>
              <a:rPr lang="fr-FR" b="1" dirty="0" err="1" smtClean="0">
                <a:solidFill>
                  <a:schemeClr val="accent5"/>
                </a:solidFill>
              </a:rPr>
              <a:t>crop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b="1" dirty="0" err="1" smtClean="0">
                <a:solidFill>
                  <a:schemeClr val="accent5"/>
                </a:solidFill>
              </a:rPr>
              <a:t>residue</a:t>
            </a:r>
            <a:r>
              <a:rPr lang="fr-FR" b="1" dirty="0" smtClean="0">
                <a:solidFill>
                  <a:schemeClr val="accent5"/>
                </a:solidFill>
              </a:rPr>
              <a:t>, </a:t>
            </a:r>
            <a:r>
              <a:rPr lang="fr-FR" b="1" dirty="0" err="1" smtClean="0">
                <a:solidFill>
                  <a:schemeClr val="accent5"/>
                </a:solidFill>
              </a:rPr>
              <a:t>concentrates</a:t>
            </a:r>
            <a:endParaRPr lang="fr-FR" b="1" dirty="0">
              <a:solidFill>
                <a:schemeClr val="accent5"/>
              </a:solidFill>
            </a:endParaRPr>
          </a:p>
        </p:txBody>
      </p:sp>
      <p:pic>
        <p:nvPicPr>
          <p:cNvPr id="16" name="Image 15" descr="C:\Users\Chloe\Desktop\photo inde\histoire\histoire semaine 1\20160407_1617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4624"/>
            <a:ext cx="3249444" cy="195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C:\Users\Chloe\Desktop\photo inde\juillet oaut\20160723_103447.jpg"/>
          <p:cNvPicPr/>
          <p:nvPr/>
        </p:nvPicPr>
        <p:blipFill>
          <a:blip r:embed="rId4" cstate="print"/>
          <a:srcRect b="13850"/>
          <a:stretch>
            <a:fillRect/>
          </a:stretch>
        </p:blipFill>
        <p:spPr bwMode="auto">
          <a:xfrm>
            <a:off x="-252536" y="1988840"/>
            <a:ext cx="3441197" cy="178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:\Users\Chloe\Desktop\photo inde\juillet oaut\20160726_1011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927" y="272927"/>
            <a:ext cx="3062079" cy="183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C:\Users\Chloe\Desktop\photo inde\juillet oaut\20160802_1247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221088"/>
            <a:ext cx="3212958" cy="18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C:\Users\Chloe\Desktop\photo inde\juillet oaut\20160729_1704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6473" y="2276872"/>
            <a:ext cx="3210533" cy="192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9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III.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of production </a:t>
            </a:r>
            <a:r>
              <a:rPr lang="fr-FR" dirty="0" err="1" smtClean="0"/>
              <a:t>systems</a:t>
            </a:r>
            <a:r>
              <a:rPr lang="fr-FR" dirty="0" smtClean="0"/>
              <a:t> (</a:t>
            </a:r>
            <a:r>
              <a:rPr lang="fr-FR" dirty="0" err="1" smtClean="0"/>
              <a:t>based</a:t>
            </a:r>
            <a:r>
              <a:rPr lang="fr-FR" dirty="0"/>
              <a:t> </a:t>
            </a:r>
            <a:r>
              <a:rPr lang="fr-FR" dirty="0" smtClean="0"/>
              <a:t>on </a:t>
            </a:r>
            <a:r>
              <a:rPr lang="fr-FR" dirty="0" err="1" smtClean="0"/>
              <a:t>modelled</a:t>
            </a:r>
            <a:r>
              <a:rPr lang="fr-FR" dirty="0" smtClean="0"/>
              <a:t> types)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8143900" cy="488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763688" y="-27384"/>
            <a:ext cx="7833630" cy="6728023"/>
            <a:chOff x="700830" y="-315416"/>
            <a:chExt cx="9775826" cy="85282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30" y="-315416"/>
              <a:ext cx="9775826" cy="246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87" y="2132856"/>
              <a:ext cx="6638925" cy="340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87" y="5517232"/>
              <a:ext cx="6638925" cy="269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65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7544" y="44512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rgbClr val="0070C0"/>
                </a:solidFill>
              </a:rPr>
              <a:t>Very</a:t>
            </a:r>
            <a:r>
              <a:rPr lang="fr-FR" sz="2400" i="1" dirty="0" smtClean="0">
                <a:solidFill>
                  <a:srgbClr val="0070C0"/>
                </a:solidFill>
              </a:rPr>
              <a:t> </a:t>
            </a:r>
            <a:r>
              <a:rPr lang="fr-FR" sz="2400" i="1" dirty="0" err="1" smtClean="0">
                <a:solidFill>
                  <a:srgbClr val="0070C0"/>
                </a:solidFill>
              </a:rPr>
              <a:t>small</a:t>
            </a:r>
            <a:r>
              <a:rPr lang="fr-FR" sz="2400" i="1" dirty="0" smtClean="0">
                <a:solidFill>
                  <a:srgbClr val="0070C0"/>
                </a:solidFill>
              </a:rPr>
              <a:t> </a:t>
            </a:r>
            <a:r>
              <a:rPr lang="fr-FR" sz="2400" i="1" dirty="0" err="1" smtClean="0">
                <a:solidFill>
                  <a:srgbClr val="0070C0"/>
                </a:solidFill>
              </a:rPr>
              <a:t>added</a:t>
            </a:r>
            <a:r>
              <a:rPr lang="fr-FR" sz="2400" i="1" dirty="0" smtClean="0">
                <a:solidFill>
                  <a:srgbClr val="0070C0"/>
                </a:solidFill>
              </a:rPr>
              <a:t> value per </a:t>
            </a:r>
            <a:r>
              <a:rPr lang="fr-FR" sz="2400" i="1" dirty="0" err="1" smtClean="0">
                <a:solidFill>
                  <a:srgbClr val="0070C0"/>
                </a:solidFill>
              </a:rPr>
              <a:t>work</a:t>
            </a:r>
            <a:r>
              <a:rPr lang="fr-FR" sz="2400" i="1" dirty="0" smtClean="0">
                <a:solidFill>
                  <a:srgbClr val="0070C0"/>
                </a:solidFill>
              </a:rPr>
              <a:t> unit in </a:t>
            </a:r>
            <a:r>
              <a:rPr lang="fr-FR" sz="2400" i="1" dirty="0" err="1" smtClean="0">
                <a:solidFill>
                  <a:srgbClr val="0070C0"/>
                </a:solidFill>
              </a:rPr>
              <a:t>rainfed</a:t>
            </a:r>
            <a:r>
              <a:rPr lang="fr-FR" sz="2400" i="1" dirty="0" smtClean="0">
                <a:solidFill>
                  <a:srgbClr val="0070C0"/>
                </a:solidFill>
              </a:rPr>
              <a:t> </a:t>
            </a:r>
            <a:r>
              <a:rPr lang="fr-FR" sz="2400" i="1" dirty="0" err="1" smtClean="0">
                <a:solidFill>
                  <a:srgbClr val="0070C0"/>
                </a:solidFill>
              </a:rPr>
              <a:t>farms</a:t>
            </a:r>
            <a:endParaRPr lang="fr-FR" sz="2400" i="1" dirty="0">
              <a:solidFill>
                <a:srgbClr val="0070C0"/>
              </a:solidFill>
            </a:endParaRPr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2801701129"/>
              </p:ext>
            </p:extLst>
          </p:nvPr>
        </p:nvGraphicFramePr>
        <p:xfrm>
          <a:off x="611560" y="1045288"/>
          <a:ext cx="7516796" cy="541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214678" y="2143116"/>
            <a:ext cx="3910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Capitalistic</a:t>
            </a:r>
            <a:r>
              <a:rPr kumimoji="0" lang="fr-FR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farms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Connecteur droit avec flèche 11"/>
          <p:cNvCxnSpPr>
            <a:stCxn id="9219" idx="1"/>
          </p:cNvCxnSpPr>
          <p:nvPr/>
        </p:nvCxnSpPr>
        <p:spPr>
          <a:xfrm flipH="1">
            <a:off x="2627784" y="2327782"/>
            <a:ext cx="586894" cy="296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098246" y="2357431"/>
            <a:ext cx="418986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 rot="21037968">
            <a:off x="1811750" y="5179675"/>
            <a:ext cx="1357322" cy="428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43240" y="5072074"/>
            <a:ext cx="3910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Rainfed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farms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331640" y="6011996"/>
            <a:ext cx="646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UAA (</a:t>
            </a:r>
            <a:r>
              <a:rPr lang="fr-FR" b="1" dirty="0" err="1"/>
              <a:t>utilised</a:t>
            </a:r>
            <a:r>
              <a:rPr lang="fr-FR" b="1" dirty="0"/>
              <a:t> agricultural </a:t>
            </a:r>
            <a:r>
              <a:rPr lang="fr-FR" b="1" dirty="0" smtClean="0"/>
              <a:t>area ha)</a:t>
            </a:r>
            <a:r>
              <a:rPr lang="fr-FR" b="1" u="sng" dirty="0" smtClean="0"/>
              <a:t>/</a:t>
            </a:r>
            <a:r>
              <a:rPr lang="fr-FR" b="1" dirty="0"/>
              <a:t>agricultural </a:t>
            </a:r>
            <a:r>
              <a:rPr lang="fr-FR" b="1" dirty="0" err="1"/>
              <a:t>work</a:t>
            </a:r>
            <a:r>
              <a:rPr lang="fr-FR" b="1" dirty="0"/>
              <a:t> unit (AWU)</a:t>
            </a:r>
            <a:endParaRPr lang="fr-FR" b="1" u="sng" dirty="0"/>
          </a:p>
        </p:txBody>
      </p:sp>
      <p:sp>
        <p:nvSpPr>
          <p:cNvPr id="2" name="Rectangle 1"/>
          <p:cNvSpPr/>
          <p:nvPr/>
        </p:nvSpPr>
        <p:spPr>
          <a:xfrm>
            <a:off x="1403648" y="980728"/>
            <a:ext cx="4748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Net </a:t>
            </a:r>
            <a:r>
              <a:rPr lang="fr-FR" b="1" dirty="0" err="1" smtClean="0"/>
              <a:t>Added</a:t>
            </a:r>
            <a:r>
              <a:rPr lang="fr-FR" b="1" dirty="0" smtClean="0"/>
              <a:t> Value / agricultural </a:t>
            </a:r>
            <a:r>
              <a:rPr lang="fr-FR" b="1" dirty="0" err="1"/>
              <a:t>work</a:t>
            </a:r>
            <a:r>
              <a:rPr lang="fr-FR" b="1" dirty="0"/>
              <a:t> unit (AWU)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6818" y="428604"/>
            <a:ext cx="892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>
                <a:solidFill>
                  <a:srgbClr val="0070C0"/>
                </a:solidFill>
              </a:rPr>
              <a:t>irrigation </a:t>
            </a:r>
            <a:r>
              <a:rPr lang="fr-FR" sz="2800" i="1" dirty="0" err="1" smtClean="0">
                <a:solidFill>
                  <a:srgbClr val="0070C0"/>
                </a:solidFill>
              </a:rPr>
              <a:t>seems</a:t>
            </a:r>
            <a:r>
              <a:rPr lang="fr-FR" sz="2800" i="1" dirty="0" smtClean="0">
                <a:solidFill>
                  <a:srgbClr val="0070C0"/>
                </a:solidFill>
              </a:rPr>
              <a:t> to </a:t>
            </a:r>
            <a:r>
              <a:rPr lang="fr-FR" sz="2800" i="1" dirty="0" err="1" smtClean="0">
                <a:solidFill>
                  <a:srgbClr val="0070C0"/>
                </a:solidFill>
              </a:rPr>
              <a:t>be</a:t>
            </a:r>
            <a:r>
              <a:rPr lang="fr-FR" sz="2800" i="1" dirty="0" smtClean="0">
                <a:solidFill>
                  <a:srgbClr val="0070C0"/>
                </a:solidFill>
              </a:rPr>
              <a:t> the </a:t>
            </a:r>
            <a:r>
              <a:rPr lang="fr-FR" sz="2800" i="1" dirty="0" err="1" smtClean="0">
                <a:solidFill>
                  <a:srgbClr val="0070C0"/>
                </a:solidFill>
              </a:rPr>
              <a:t>only</a:t>
            </a:r>
            <a:r>
              <a:rPr lang="fr-FR" sz="2800" i="1" dirty="0" smtClean="0">
                <a:solidFill>
                  <a:srgbClr val="0070C0"/>
                </a:solidFill>
              </a:rPr>
              <a:t> </a:t>
            </a:r>
            <a:r>
              <a:rPr lang="fr-FR" sz="2800" i="1" dirty="0" err="1" smtClean="0">
                <a:solidFill>
                  <a:srgbClr val="0070C0"/>
                </a:solidFill>
              </a:rPr>
              <a:t>way</a:t>
            </a:r>
            <a:r>
              <a:rPr lang="fr-FR" sz="2800" i="1" dirty="0" smtClean="0">
                <a:solidFill>
                  <a:srgbClr val="0070C0"/>
                </a:solidFill>
              </a:rPr>
              <a:t> to </a:t>
            </a:r>
            <a:r>
              <a:rPr lang="fr-FR" sz="2800" i="1" dirty="0" err="1" smtClean="0">
                <a:solidFill>
                  <a:srgbClr val="0070C0"/>
                </a:solidFill>
              </a:rPr>
              <a:t>increase</a:t>
            </a:r>
            <a:r>
              <a:rPr lang="fr-FR" sz="2800" i="1" dirty="0" smtClean="0">
                <a:solidFill>
                  <a:srgbClr val="0070C0"/>
                </a:solidFill>
              </a:rPr>
              <a:t> </a:t>
            </a:r>
            <a:r>
              <a:rPr lang="fr-FR" sz="2800" i="1" dirty="0" err="1" smtClean="0">
                <a:solidFill>
                  <a:srgbClr val="0070C0"/>
                </a:solidFill>
              </a:rPr>
              <a:t>work</a:t>
            </a:r>
            <a:r>
              <a:rPr lang="fr-FR" sz="2800" i="1" dirty="0" smtClean="0">
                <a:solidFill>
                  <a:srgbClr val="0070C0"/>
                </a:solidFill>
              </a:rPr>
              <a:t> </a:t>
            </a:r>
            <a:r>
              <a:rPr lang="fr-FR" sz="2800" i="1" dirty="0" err="1" smtClean="0">
                <a:solidFill>
                  <a:srgbClr val="0070C0"/>
                </a:solidFill>
              </a:rPr>
              <a:t>productivity</a:t>
            </a:r>
            <a:r>
              <a:rPr lang="fr-FR" sz="2800" i="1" dirty="0" smtClean="0">
                <a:solidFill>
                  <a:srgbClr val="0070C0"/>
                </a:solidFill>
              </a:rPr>
              <a:t> in </a:t>
            </a:r>
            <a:r>
              <a:rPr lang="fr-FR" sz="2800" i="1" dirty="0" err="1" smtClean="0">
                <a:solidFill>
                  <a:srgbClr val="0070C0"/>
                </a:solidFill>
              </a:rPr>
              <a:t>small</a:t>
            </a:r>
            <a:r>
              <a:rPr lang="fr-FR" sz="2800" i="1" dirty="0" smtClean="0">
                <a:solidFill>
                  <a:srgbClr val="0070C0"/>
                </a:solidFill>
              </a:rPr>
              <a:t> </a:t>
            </a:r>
            <a:r>
              <a:rPr lang="fr-FR" sz="2800" i="1" dirty="0" err="1" smtClean="0">
                <a:solidFill>
                  <a:srgbClr val="0070C0"/>
                </a:solidFill>
              </a:rPr>
              <a:t>farms</a:t>
            </a:r>
            <a:r>
              <a:rPr lang="fr-FR" sz="2800" i="1" dirty="0" smtClean="0">
                <a:solidFill>
                  <a:srgbClr val="0070C0"/>
                </a:solidFill>
              </a:rPr>
              <a:t>….</a:t>
            </a:r>
            <a:endParaRPr lang="fr-FR" sz="2800" i="1" dirty="0">
              <a:solidFill>
                <a:srgbClr val="0070C0"/>
              </a:solidFill>
            </a:endParaRPr>
          </a:p>
        </p:txBody>
      </p:sp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2046254299"/>
              </p:ext>
            </p:extLst>
          </p:nvPr>
        </p:nvGraphicFramePr>
        <p:xfrm>
          <a:off x="1214414" y="1714488"/>
          <a:ext cx="6429420" cy="464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466818" y="1484784"/>
            <a:ext cx="4748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Net </a:t>
            </a:r>
            <a:r>
              <a:rPr lang="fr-FR" b="1" dirty="0" err="1" smtClean="0"/>
              <a:t>Added</a:t>
            </a:r>
            <a:r>
              <a:rPr lang="fr-FR" b="1" dirty="0" smtClean="0"/>
              <a:t> Value / agricultural </a:t>
            </a:r>
            <a:r>
              <a:rPr lang="fr-FR" b="1" dirty="0" err="1"/>
              <a:t>work</a:t>
            </a:r>
            <a:r>
              <a:rPr lang="fr-FR" b="1" dirty="0"/>
              <a:t> unit (AWU)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35696" y="5949280"/>
            <a:ext cx="646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UAA (</a:t>
            </a:r>
            <a:r>
              <a:rPr lang="fr-FR" b="1" dirty="0" err="1"/>
              <a:t>utilised</a:t>
            </a:r>
            <a:r>
              <a:rPr lang="fr-FR" b="1" dirty="0"/>
              <a:t> agricultural </a:t>
            </a:r>
            <a:r>
              <a:rPr lang="fr-FR" b="1" dirty="0" smtClean="0"/>
              <a:t>area ha)</a:t>
            </a:r>
            <a:r>
              <a:rPr lang="fr-FR" b="1" u="sng" dirty="0" smtClean="0"/>
              <a:t>/</a:t>
            </a:r>
            <a:r>
              <a:rPr lang="fr-FR" b="1" dirty="0"/>
              <a:t>agricultural </a:t>
            </a:r>
            <a:r>
              <a:rPr lang="fr-FR" b="1" dirty="0" err="1"/>
              <a:t>work</a:t>
            </a:r>
            <a:r>
              <a:rPr lang="fr-FR" b="1" dirty="0"/>
              <a:t> unit (AWU)</a:t>
            </a:r>
            <a:endParaRPr lang="fr-FR" b="1" u="sng" dirty="0"/>
          </a:p>
        </p:txBody>
      </p:sp>
      <p:sp>
        <p:nvSpPr>
          <p:cNvPr id="9" name="Ellipse 8"/>
          <p:cNvSpPr/>
          <p:nvPr/>
        </p:nvSpPr>
        <p:spPr>
          <a:xfrm>
            <a:off x="6660232" y="1669450"/>
            <a:ext cx="792088" cy="7514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419872" y="2045169"/>
            <a:ext cx="3240360" cy="663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14073"/>
              </p:ext>
            </p:extLst>
          </p:nvPr>
        </p:nvGraphicFramePr>
        <p:xfrm>
          <a:off x="0" y="1000108"/>
          <a:ext cx="8686800" cy="504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lèche vers le bas 5"/>
          <p:cNvSpPr/>
          <p:nvPr/>
        </p:nvSpPr>
        <p:spPr>
          <a:xfrm rot="959502">
            <a:off x="1859112" y="2457172"/>
            <a:ext cx="285752" cy="57150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38100" y="1934956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</a:rPr>
              <a:t>Loans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</a:rPr>
              <a:t>interests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8001024" y="4286256"/>
            <a:ext cx="214314" cy="100013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196788" y="4429132"/>
            <a:ext cx="114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For a </a:t>
            </a:r>
          </a:p>
          <a:p>
            <a:r>
              <a:rPr lang="fr-FR" sz="1200" dirty="0" err="1" smtClean="0"/>
              <a:t>family</a:t>
            </a:r>
            <a:r>
              <a:rPr lang="fr-FR" sz="1200" dirty="0" smtClean="0"/>
              <a:t> of 4,</a:t>
            </a:r>
          </a:p>
          <a:p>
            <a:r>
              <a:rPr lang="fr-FR" sz="1200" dirty="0" smtClean="0"/>
              <a:t>2 active, </a:t>
            </a:r>
          </a:p>
          <a:p>
            <a:r>
              <a:rPr lang="fr-FR" sz="1200" dirty="0" smtClean="0"/>
              <a:t>2 </a:t>
            </a:r>
            <a:r>
              <a:rPr lang="fr-FR" sz="1200" dirty="0" err="1" smtClean="0"/>
              <a:t>children</a:t>
            </a:r>
            <a:endParaRPr lang="fr-FR" sz="1200" dirty="0"/>
          </a:p>
        </p:txBody>
      </p:sp>
      <p:sp>
        <p:nvSpPr>
          <p:cNvPr id="11" name="Accolade fermante 10"/>
          <p:cNvSpPr/>
          <p:nvPr/>
        </p:nvSpPr>
        <p:spPr>
          <a:xfrm>
            <a:off x="8100392" y="2357430"/>
            <a:ext cx="214314" cy="17859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286776" y="2714620"/>
            <a:ext cx="85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Income</a:t>
            </a:r>
            <a:endParaRPr lang="fr-FR" sz="1200" dirty="0" smtClean="0"/>
          </a:p>
          <a:p>
            <a:r>
              <a:rPr lang="fr-FR" sz="1200" dirty="0"/>
              <a:t>c</a:t>
            </a:r>
            <a:r>
              <a:rPr lang="fr-FR" sz="1200" dirty="0" smtClean="0"/>
              <a:t>omprises</a:t>
            </a:r>
          </a:p>
          <a:p>
            <a:r>
              <a:rPr lang="fr-FR" sz="1200" dirty="0" err="1" smtClean="0"/>
              <a:t>w</a:t>
            </a:r>
            <a:r>
              <a:rPr lang="fr-FR" sz="1200" dirty="0" err="1" smtClean="0"/>
              <a:t>ages</a:t>
            </a:r>
            <a:endParaRPr lang="fr-FR" sz="1200" dirty="0" smtClean="0"/>
          </a:p>
          <a:p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786578" y="4429132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300 €/an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0" y="214290"/>
            <a:ext cx="89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>
                <a:solidFill>
                  <a:srgbClr val="0070C0"/>
                </a:solidFill>
              </a:rPr>
              <a:t>… </a:t>
            </a:r>
            <a:r>
              <a:rPr lang="fr-FR" sz="2800" i="1" dirty="0">
                <a:solidFill>
                  <a:srgbClr val="0070C0"/>
                </a:solidFill>
              </a:rPr>
              <a:t>and agricultural </a:t>
            </a:r>
            <a:r>
              <a:rPr lang="fr-FR" sz="2800" i="1" dirty="0" err="1" smtClean="0">
                <a:solidFill>
                  <a:srgbClr val="0070C0"/>
                </a:solidFill>
              </a:rPr>
              <a:t>income</a:t>
            </a:r>
            <a:r>
              <a:rPr lang="fr-FR" sz="2800" i="1" dirty="0" smtClean="0">
                <a:solidFill>
                  <a:srgbClr val="0070C0"/>
                </a:solidFill>
              </a:rPr>
              <a:t> (</a:t>
            </a:r>
            <a:r>
              <a:rPr lang="fr-FR" sz="2800" i="1" dirty="0" err="1" smtClean="0">
                <a:solidFill>
                  <a:srgbClr val="0070C0"/>
                </a:solidFill>
              </a:rPr>
              <a:t>depending</a:t>
            </a:r>
            <a:r>
              <a:rPr lang="fr-FR" sz="2800" i="1" dirty="0" smtClean="0">
                <a:solidFill>
                  <a:srgbClr val="0070C0"/>
                </a:solidFill>
              </a:rPr>
              <a:t> on </a:t>
            </a:r>
            <a:r>
              <a:rPr lang="fr-FR" sz="2800" i="1" dirty="0" err="1" smtClean="0">
                <a:solidFill>
                  <a:srgbClr val="0070C0"/>
                </a:solidFill>
              </a:rPr>
              <a:t>loan</a:t>
            </a:r>
            <a:r>
              <a:rPr lang="fr-FR" sz="2800" i="1" dirty="0" smtClean="0">
                <a:solidFill>
                  <a:srgbClr val="0070C0"/>
                </a:solidFill>
              </a:rPr>
              <a:t> </a:t>
            </a:r>
            <a:r>
              <a:rPr lang="fr-FR" sz="2800" i="1" dirty="0" err="1" smtClean="0">
                <a:solidFill>
                  <a:srgbClr val="0070C0"/>
                </a:solidFill>
              </a:rPr>
              <a:t>burden</a:t>
            </a:r>
            <a:r>
              <a:rPr lang="fr-FR" sz="2800" i="1" dirty="0" smtClean="0">
                <a:solidFill>
                  <a:srgbClr val="0070C0"/>
                </a:solidFill>
              </a:rPr>
              <a:t>)</a:t>
            </a:r>
            <a:endParaRPr lang="fr-FR" sz="2800" i="1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75656" y="6381328"/>
            <a:ext cx="646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UAA (</a:t>
            </a:r>
            <a:r>
              <a:rPr lang="fr-FR" b="1" dirty="0" err="1"/>
              <a:t>utilised</a:t>
            </a:r>
            <a:r>
              <a:rPr lang="fr-FR" b="1" dirty="0"/>
              <a:t> agricultural </a:t>
            </a:r>
            <a:r>
              <a:rPr lang="fr-FR" b="1" dirty="0" smtClean="0"/>
              <a:t>area in ha)</a:t>
            </a:r>
            <a:r>
              <a:rPr lang="fr-FR" b="1" u="sng" dirty="0" smtClean="0"/>
              <a:t>/</a:t>
            </a:r>
            <a:r>
              <a:rPr lang="fr-FR" b="1" dirty="0" err="1" smtClean="0"/>
              <a:t>family</a:t>
            </a: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unit</a:t>
            </a:r>
            <a:endParaRPr lang="fr-FR" b="1" u="sng" dirty="0"/>
          </a:p>
        </p:txBody>
      </p:sp>
      <p:sp>
        <p:nvSpPr>
          <p:cNvPr id="16" name="Rectangle 15"/>
          <p:cNvSpPr/>
          <p:nvPr/>
        </p:nvSpPr>
        <p:spPr>
          <a:xfrm>
            <a:off x="716708" y="737510"/>
            <a:ext cx="430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agricultural </a:t>
            </a:r>
            <a:r>
              <a:rPr lang="fr-FR" b="1" dirty="0" err="1" smtClean="0"/>
              <a:t>income</a:t>
            </a:r>
            <a:r>
              <a:rPr lang="fr-FR" b="1" dirty="0" smtClean="0"/>
              <a:t> (</a:t>
            </a:r>
            <a:r>
              <a:rPr lang="fr-FR" b="1" dirty="0" err="1" smtClean="0"/>
              <a:t>Rs</a:t>
            </a:r>
            <a:r>
              <a:rPr lang="fr-FR" b="1" dirty="0" smtClean="0"/>
              <a:t>) / </a:t>
            </a:r>
            <a:r>
              <a:rPr lang="fr-FR" b="1" dirty="0" err="1" smtClean="0"/>
              <a:t>Family</a:t>
            </a: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Unit</a:t>
            </a:r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2" t="56819" b="27822"/>
          <a:stretch/>
        </p:blipFill>
        <p:spPr bwMode="auto">
          <a:xfrm>
            <a:off x="6156176" y="3730284"/>
            <a:ext cx="1969496" cy="647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Ellipse 1"/>
          <p:cNvSpPr/>
          <p:nvPr/>
        </p:nvSpPr>
        <p:spPr>
          <a:xfrm>
            <a:off x="1551272" y="4365104"/>
            <a:ext cx="17365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561073" y="4642306"/>
            <a:ext cx="17365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1209900" y="4207301"/>
            <a:ext cx="792088" cy="751438"/>
          </a:xfrm>
          <a:prstGeom prst="ellipse">
            <a:avLst/>
          </a:prstGeom>
          <a:noFill/>
          <a:ln w="28575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81" name="Picture 8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67"/>
          <a:stretch/>
        </p:blipFill>
        <p:spPr bwMode="auto">
          <a:xfrm>
            <a:off x="6804248" y="3668985"/>
            <a:ext cx="1303933" cy="6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ZoneTexte 100"/>
          <p:cNvSpPr txBox="1"/>
          <p:nvPr/>
        </p:nvSpPr>
        <p:spPr>
          <a:xfrm>
            <a:off x="395536" y="5908630"/>
            <a:ext cx="853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Landless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farmers</a:t>
            </a:r>
            <a:r>
              <a:rPr lang="fr-FR" dirty="0" smtClean="0">
                <a:solidFill>
                  <a:srgbClr val="0070C0"/>
                </a:solidFill>
              </a:rPr>
              <a:t> « </a:t>
            </a:r>
            <a:r>
              <a:rPr lang="fr-FR" dirty="0" err="1" smtClean="0">
                <a:solidFill>
                  <a:srgbClr val="0070C0"/>
                </a:solidFill>
              </a:rPr>
              <a:t>specialized</a:t>
            </a:r>
            <a:r>
              <a:rPr lang="fr-FR" dirty="0" smtClean="0">
                <a:solidFill>
                  <a:srgbClr val="0070C0"/>
                </a:solidFill>
              </a:rPr>
              <a:t> » </a:t>
            </a:r>
            <a:r>
              <a:rPr lang="fr-FR" dirty="0" err="1" smtClean="0">
                <a:solidFill>
                  <a:srgbClr val="0070C0"/>
                </a:solidFill>
              </a:rPr>
              <a:t>can</a:t>
            </a:r>
            <a:r>
              <a:rPr lang="fr-FR" dirty="0" smtClean="0">
                <a:solidFill>
                  <a:srgbClr val="0070C0"/>
                </a:solidFill>
              </a:rPr>
              <a:t> have </a:t>
            </a:r>
            <a:r>
              <a:rPr lang="fr-FR" dirty="0" err="1" smtClean="0">
                <a:solidFill>
                  <a:srgbClr val="0070C0"/>
                </a:solidFill>
              </a:rPr>
              <a:t>higher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income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than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some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small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rainfed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farmers</a:t>
            </a:r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smtClean="0">
                <a:latin typeface="+mj-lt"/>
                <a:ea typeface="+mj-ea"/>
                <a:cs typeface="+mj-cs"/>
              </a:rPr>
              <a:t>Variabilité de précipitations et du niveau des nappes au sein de la zone d’étude</a:t>
            </a:r>
            <a:endParaRPr kumimoji="0" lang="fr-F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785918" y="6215082"/>
            <a:ext cx="57150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214679" y="621508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Précipitations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785918" y="621508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215206" y="621508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</a:t>
            </a:r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142984"/>
            <a:ext cx="55816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1928794" y="414338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Forêt de Berambadi</a:t>
            </a:r>
            <a:endParaRPr lang="fr-FR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t="10264" r="19091" b="36364"/>
          <a:stretch>
            <a:fillRect/>
          </a:stretch>
        </p:blipFill>
        <p:spPr bwMode="auto">
          <a:xfrm>
            <a:off x="357158" y="4857760"/>
            <a:ext cx="46927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age 17" descr="C:\Users\Chloe\Desktop\photo inde\juillet oaut\20160921_111929.jpg"/>
          <p:cNvPicPr/>
          <p:nvPr/>
        </p:nvPicPr>
        <p:blipFill>
          <a:blip r:embed="rId5" cstate="print"/>
          <a:srcRect l="27725" t="12514" r="3670" b="23999"/>
          <a:stretch>
            <a:fillRect/>
          </a:stretch>
        </p:blipFill>
        <p:spPr bwMode="auto">
          <a:xfrm>
            <a:off x="5715008" y="4500570"/>
            <a:ext cx="307180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3000364" y="414338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Berambadi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143636" y="357187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Terakanambi</a:t>
            </a:r>
            <a:endParaRPr lang="fr-FR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5" y="116633"/>
            <a:ext cx="4597433" cy="29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19" y="161303"/>
            <a:ext cx="4574039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r="45000" b="41667"/>
          <a:stretch>
            <a:fillRect/>
          </a:stretch>
        </p:blipFill>
        <p:spPr bwMode="auto">
          <a:xfrm>
            <a:off x="357158" y="1285860"/>
            <a:ext cx="348005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1071546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1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Milk </a:t>
            </a:r>
            <a:r>
              <a:rPr lang="fr-FR" dirty="0" err="1" smtClean="0"/>
              <a:t>is</a:t>
            </a:r>
            <a:r>
              <a:rPr lang="fr-FR" dirty="0" smtClean="0"/>
              <a:t> essential for </a:t>
            </a:r>
            <a:r>
              <a:rPr lang="fr-FR" dirty="0" err="1" smtClean="0"/>
              <a:t>rainfed</a:t>
            </a:r>
            <a:r>
              <a:rPr lang="fr-FR" dirty="0" smtClean="0"/>
              <a:t> </a:t>
            </a:r>
            <a:r>
              <a:rPr lang="fr-FR" dirty="0" err="1" smtClean="0"/>
              <a:t>farms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314" y="5715000"/>
            <a:ext cx="8929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But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limited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by forage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availability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7968"/>
            <a:ext cx="7776864" cy="51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1" cy="785794"/>
          </a:xfrm>
        </p:spPr>
        <p:txBody>
          <a:bodyPr/>
          <a:lstStyle/>
          <a:p>
            <a:pPr>
              <a:buNone/>
            </a:pPr>
            <a:r>
              <a:rPr lang="fr-FR" b="1" dirty="0" smtClean="0"/>
              <a:t>Much more in the report to come (</a:t>
            </a:r>
            <a:r>
              <a:rPr lang="fr-FR" b="1" dirty="0" err="1" smtClean="0"/>
              <a:t>december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41277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Summary</a:t>
            </a:r>
            <a:r>
              <a:rPr lang="fr-FR" sz="28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Important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of </a:t>
            </a:r>
            <a:r>
              <a:rPr lang="fr-FR" sz="2800" dirty="0" err="1" smtClean="0"/>
              <a:t>farms</a:t>
            </a:r>
            <a:r>
              <a:rPr lang="fr-FR" sz="2800" dirty="0" smtClean="0"/>
              <a:t> in </a:t>
            </a:r>
            <a:r>
              <a:rPr lang="fr-FR" sz="2800" dirty="0" err="1" smtClean="0"/>
              <a:t>recent</a:t>
            </a:r>
            <a:r>
              <a:rPr lang="fr-FR" sz="2800" dirty="0" smtClean="0"/>
              <a:t> </a:t>
            </a:r>
            <a:r>
              <a:rPr lang="fr-FR" sz="2800" dirty="0" err="1" smtClean="0"/>
              <a:t>past</a:t>
            </a:r>
            <a:r>
              <a:rPr lang="fr-FR" sz="2800" dirty="0" smtClean="0"/>
              <a:t> 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 err="1" smtClean="0"/>
              <a:t>depending</a:t>
            </a:r>
            <a:r>
              <a:rPr lang="fr-FR" sz="2800" dirty="0" smtClean="0"/>
              <a:t> on</a:t>
            </a:r>
            <a:r>
              <a:rPr lang="fr-FR" sz="2800" dirty="0" smtClean="0"/>
              <a:t> capital, water </a:t>
            </a:r>
            <a:r>
              <a:rPr lang="fr-FR" sz="2800" dirty="0" err="1" smtClean="0"/>
              <a:t>availability</a:t>
            </a:r>
            <a:endParaRPr lang="fr-FR" sz="2800" dirty="0" smtClean="0"/>
          </a:p>
          <a:p>
            <a:pPr>
              <a:buFont typeface="Wingdings" pitchFamily="2" charset="2"/>
              <a:buChar char="Ø"/>
            </a:pPr>
            <a:r>
              <a:rPr lang="fr-FR" sz="2800" dirty="0" err="1" smtClean="0"/>
              <a:t>Some</a:t>
            </a:r>
            <a:r>
              <a:rPr lang="fr-FR" sz="2800" dirty="0" smtClean="0"/>
              <a:t> </a:t>
            </a:r>
            <a:r>
              <a:rPr lang="fr-FR" sz="2800" dirty="0" err="1" smtClean="0"/>
              <a:t>doing</a:t>
            </a:r>
            <a:r>
              <a:rPr lang="fr-FR" sz="2800" dirty="0" smtClean="0"/>
              <a:t> </a:t>
            </a:r>
            <a:r>
              <a:rPr lang="fr-FR" sz="2800" dirty="0" err="1" smtClean="0"/>
              <a:t>well</a:t>
            </a:r>
            <a:r>
              <a:rPr lang="fr-FR" sz="2800" dirty="0" smtClean="0"/>
              <a:t>…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err="1" smtClean="0"/>
              <a:t>Many</a:t>
            </a:r>
            <a:r>
              <a:rPr lang="fr-FR" sz="2800" dirty="0" smtClean="0"/>
              <a:t> </a:t>
            </a:r>
            <a:r>
              <a:rPr lang="fr-FR" sz="2800" dirty="0" err="1" smtClean="0"/>
              <a:t>farmer</a:t>
            </a:r>
            <a:r>
              <a:rPr lang="fr-FR" sz="2800" dirty="0" smtClean="0"/>
              <a:t> back to </a:t>
            </a:r>
            <a:r>
              <a:rPr lang="fr-FR" sz="2800" dirty="0" err="1" smtClean="0"/>
              <a:t>rainfed</a:t>
            </a:r>
            <a:r>
              <a:rPr lang="fr-FR" sz="2800" dirty="0" smtClean="0"/>
              <a:t> agriculture </a:t>
            </a:r>
            <a:r>
              <a:rPr lang="fr-FR" sz="2800" dirty="0" smtClean="0"/>
              <a:t>(more East of </a:t>
            </a:r>
            <a:r>
              <a:rPr lang="fr-FR" sz="2800" dirty="0" err="1" smtClean="0"/>
              <a:t>Gundlupet</a:t>
            </a:r>
            <a:r>
              <a:rPr lang="fr-FR" sz="2800" dirty="0" smtClean="0"/>
              <a:t>) or </a:t>
            </a:r>
            <a:r>
              <a:rPr lang="fr-FR" sz="2800" dirty="0" err="1" smtClean="0"/>
              <a:t>became</a:t>
            </a:r>
            <a:r>
              <a:rPr lang="fr-FR" sz="2800" dirty="0" smtClean="0"/>
              <a:t> </a:t>
            </a:r>
            <a:r>
              <a:rPr lang="fr-FR" sz="2800" dirty="0" err="1" smtClean="0"/>
              <a:t>landless</a:t>
            </a:r>
            <a:endParaRPr lang="fr-FR" sz="2800" dirty="0" smtClean="0"/>
          </a:p>
          <a:p>
            <a:pPr>
              <a:buFont typeface="Wingdings" pitchFamily="2" charset="2"/>
              <a:buChar char="Ø"/>
            </a:pPr>
            <a:r>
              <a:rPr lang="fr-FR" sz="2800" dirty="0" smtClean="0"/>
              <a:t>Importance of </a:t>
            </a:r>
            <a:r>
              <a:rPr lang="fr-FR" sz="2800" dirty="0" err="1" smtClean="0"/>
              <a:t>livestock</a:t>
            </a:r>
            <a:r>
              <a:rPr lang="fr-FR" sz="2800" dirty="0" smtClean="0"/>
              <a:t> :</a:t>
            </a:r>
          </a:p>
          <a:p>
            <a:pPr lvl="1"/>
            <a:r>
              <a:rPr lang="fr-FR" sz="2800" dirty="0"/>
              <a:t>	</a:t>
            </a:r>
            <a:r>
              <a:rPr lang="fr-FR" sz="2800" dirty="0" smtClean="0"/>
              <a:t>land </a:t>
            </a:r>
            <a:r>
              <a:rPr lang="fr-FR" sz="2800" dirty="0" err="1" smtClean="0"/>
              <a:t>fertility</a:t>
            </a:r>
            <a:r>
              <a:rPr lang="fr-FR" sz="2800" dirty="0" smtClean="0"/>
              <a:t> / </a:t>
            </a:r>
            <a:r>
              <a:rPr lang="fr-FR" sz="2800" dirty="0" err="1" smtClean="0"/>
              <a:t>income</a:t>
            </a:r>
            <a:r>
              <a:rPr lang="fr-FR" sz="2800" dirty="0" smtClean="0"/>
              <a:t> </a:t>
            </a:r>
            <a:r>
              <a:rPr lang="fr-FR" sz="2800" dirty="0" err="1" smtClean="0"/>
              <a:t>from</a:t>
            </a:r>
            <a:r>
              <a:rPr lang="fr-FR" sz="2800" dirty="0" smtClean="0"/>
              <a:t> </a:t>
            </a:r>
            <a:r>
              <a:rPr lang="fr-FR" sz="2800" dirty="0" err="1" smtClean="0"/>
              <a:t>milk</a:t>
            </a:r>
            <a:endParaRPr lang="fr-FR" sz="2800" dirty="0" smtClean="0"/>
          </a:p>
          <a:p>
            <a:pPr lvl="1"/>
            <a:r>
              <a:rPr lang="fr-FR" sz="2800" dirty="0" smtClean="0"/>
              <a:t>But </a:t>
            </a:r>
            <a:r>
              <a:rPr lang="fr-FR" sz="2800" dirty="0" err="1" smtClean="0"/>
              <a:t>limited</a:t>
            </a:r>
            <a:r>
              <a:rPr lang="fr-FR" sz="2800" dirty="0" smtClean="0"/>
              <a:t> by forage </a:t>
            </a:r>
            <a:r>
              <a:rPr lang="fr-FR" sz="2800" dirty="0" err="1" smtClean="0"/>
              <a:t>availability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1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II. </a:t>
            </a:r>
            <a:r>
              <a:rPr lang="fr-FR" b="1" dirty="0" err="1" smtClean="0"/>
              <a:t>Agrarian</a:t>
            </a:r>
            <a:r>
              <a:rPr lang="fr-FR" b="1" dirty="0" smtClean="0"/>
              <a:t> </a:t>
            </a:r>
            <a:r>
              <a:rPr lang="fr-FR" b="1" dirty="0" err="1" smtClean="0"/>
              <a:t>history</a:t>
            </a:r>
            <a:r>
              <a:rPr lang="fr-FR" b="1" dirty="0" smtClean="0"/>
              <a:t> </a:t>
            </a:r>
            <a:r>
              <a:rPr lang="fr-FR" b="1" dirty="0" err="1" smtClean="0"/>
              <a:t>since</a:t>
            </a:r>
            <a:r>
              <a:rPr lang="fr-FR" b="1" dirty="0" smtClean="0"/>
              <a:t> </a:t>
            </a:r>
            <a:r>
              <a:rPr lang="fr-FR" b="1" dirty="0" err="1" smtClean="0"/>
              <a:t>independence</a:t>
            </a:r>
            <a:endParaRPr lang="fr-F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715304" cy="462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"/>
            <a:ext cx="9144000" cy="7143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600" b="1" dirty="0" smtClean="0"/>
              <a:t>Land tenure at </a:t>
            </a:r>
            <a:r>
              <a:rPr lang="fr-FR" sz="3600" b="1" dirty="0" err="1" smtClean="0"/>
              <a:t>independence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57150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i="1" dirty="0" smtClean="0"/>
              <a:t>«</a:t>
            </a:r>
            <a:r>
              <a:rPr lang="fr-FR" sz="2400" i="1" dirty="0" smtClean="0"/>
              <a:t> Inam lands » </a:t>
            </a:r>
            <a:r>
              <a:rPr lang="fr-FR" sz="2400" i="1" dirty="0" err="1" smtClean="0"/>
              <a:t>previous</a:t>
            </a:r>
            <a:r>
              <a:rPr lang="fr-FR" sz="2400" i="1" dirty="0" err="1" smtClean="0"/>
              <a:t>ly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owned</a:t>
            </a:r>
            <a:r>
              <a:rPr lang="fr-FR" sz="2400" i="1" dirty="0" smtClean="0"/>
              <a:t> by </a:t>
            </a:r>
            <a:r>
              <a:rPr lang="fr-FR" sz="2400" i="1" dirty="0" err="1" smtClean="0"/>
              <a:t>Brahmins</a:t>
            </a:r>
            <a:r>
              <a:rPr lang="fr-FR" sz="2400" i="1" dirty="0" smtClean="0"/>
              <a:t>, </a:t>
            </a:r>
            <a:r>
              <a:rPr lang="fr-FR" sz="2400" i="1" dirty="0" err="1" smtClean="0"/>
              <a:t>redistributed</a:t>
            </a:r>
            <a:r>
              <a:rPr lang="fr-FR" sz="2400" i="1" dirty="0" smtClean="0"/>
              <a:t> to « métayers » in </a:t>
            </a:r>
            <a:r>
              <a:rPr lang="fr-FR" sz="2400" i="1" dirty="0" smtClean="0"/>
              <a:t>1954</a:t>
            </a:r>
            <a:endParaRPr lang="fr-FR" sz="2400" i="1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116926" cy="40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785794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dirty="0" smtClean="0"/>
              <a:t>Most lands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own</a:t>
            </a:r>
            <a:r>
              <a:rPr lang="fr-FR" sz="2400" dirty="0" smtClean="0"/>
              <a:t> by </a:t>
            </a:r>
            <a:r>
              <a:rPr lang="fr-FR" sz="2400" dirty="0" err="1" smtClean="0"/>
              <a:t>lingayats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8" y="-185963"/>
            <a:ext cx="9144000" cy="1143000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Agriculture = </a:t>
            </a:r>
            <a:r>
              <a:rPr lang="fr-FR" sz="2800" b="1" dirty="0" err="1" smtClean="0"/>
              <a:t>food-producing</a:t>
            </a:r>
            <a:r>
              <a:rPr lang="fr-FR" sz="2800" b="1" dirty="0" smtClean="0"/>
              <a:t> for self-</a:t>
            </a:r>
            <a:r>
              <a:rPr lang="fr-FR" sz="2800" b="1" dirty="0" err="1" smtClean="0"/>
              <a:t>consmption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err="1" smtClean="0"/>
              <a:t>strongly</a:t>
            </a:r>
            <a:r>
              <a:rPr lang="fr-FR" sz="2800" b="1" dirty="0" smtClean="0"/>
              <a:t>  </a:t>
            </a:r>
            <a:r>
              <a:rPr lang="fr-FR" sz="2800" b="1" dirty="0" err="1" smtClean="0"/>
              <a:t>integrated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with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breeding</a:t>
            </a:r>
            <a:endParaRPr lang="fr-FR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471" b="9091"/>
          <a:stretch>
            <a:fillRect/>
          </a:stretch>
        </p:blipFill>
        <p:spPr bwMode="auto">
          <a:xfrm>
            <a:off x="3000364" y="7286652"/>
            <a:ext cx="5214974" cy="27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214422"/>
            <a:ext cx="91343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214818"/>
            <a:ext cx="3214710" cy="236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6"/>
          <p:cNvCxnSpPr/>
          <p:nvPr/>
        </p:nvCxnSpPr>
        <p:spPr>
          <a:xfrm rot="16200000" flipV="1">
            <a:off x="4929190" y="3214686"/>
            <a:ext cx="1500198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554107" y="4463156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1% </a:t>
            </a:r>
            <a:r>
              <a:rPr lang="fr-FR" b="1" dirty="0" smtClean="0"/>
              <a:t>of </a:t>
            </a:r>
            <a:r>
              <a:rPr lang="fr-FR" b="1" dirty="0" smtClean="0"/>
              <a:t>the surface </a:t>
            </a:r>
            <a:r>
              <a:rPr lang="fr-FR" b="1" dirty="0" err="1" smtClean="0"/>
              <a:t>irrigated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tanks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357554" y="4714884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Main </a:t>
            </a:r>
            <a:r>
              <a:rPr lang="fr-FR" dirty="0" err="1" smtClean="0"/>
              <a:t>crops</a:t>
            </a:r>
            <a:r>
              <a:rPr lang="fr-FR" dirty="0" smtClean="0"/>
              <a:t> :</a:t>
            </a:r>
          </a:p>
          <a:p>
            <a:r>
              <a:rPr lang="fr-FR" dirty="0" err="1" smtClean="0"/>
              <a:t>Cereals</a:t>
            </a:r>
            <a:r>
              <a:rPr lang="fr-FR" dirty="0" smtClean="0"/>
              <a:t>, pulses –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peanut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rot="16200000" flipV="1">
            <a:off x="3000364" y="3643314"/>
            <a:ext cx="1571636" cy="714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 courbée vers la droite 15"/>
          <p:cNvSpPr/>
          <p:nvPr/>
        </p:nvSpPr>
        <p:spPr>
          <a:xfrm rot="7006005">
            <a:off x="1131617" y="699518"/>
            <a:ext cx="714380" cy="1214446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9825" y="1052736"/>
            <a:ext cx="1411166" cy="105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Flèche courbée vers la droite 17"/>
          <p:cNvSpPr/>
          <p:nvPr/>
        </p:nvSpPr>
        <p:spPr>
          <a:xfrm rot="17884939">
            <a:off x="560971" y="2565505"/>
            <a:ext cx="714380" cy="1214446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07587" y="901599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Herds</a:t>
            </a:r>
            <a:r>
              <a:rPr lang="fr-FR" dirty="0" smtClean="0"/>
              <a:t> of local </a:t>
            </a:r>
            <a:r>
              <a:rPr lang="fr-FR" dirty="0" err="1" smtClean="0"/>
              <a:t>breed</a:t>
            </a:r>
            <a:r>
              <a:rPr lang="fr-FR" dirty="0" smtClean="0"/>
              <a:t> </a:t>
            </a:r>
            <a:r>
              <a:rPr lang="fr-FR" dirty="0" err="1" smtClean="0"/>
              <a:t>cattle</a:t>
            </a:r>
            <a:r>
              <a:rPr lang="fr-FR" dirty="0" smtClean="0"/>
              <a:t> = </a:t>
            </a:r>
            <a:r>
              <a:rPr lang="fr-FR" dirty="0" err="1" smtClean="0"/>
              <a:t>lateral</a:t>
            </a:r>
            <a:r>
              <a:rPr lang="fr-FR" dirty="0" smtClean="0"/>
              <a:t> transfert of </a:t>
            </a:r>
            <a:r>
              <a:rPr lang="fr-FR" dirty="0" err="1" smtClean="0"/>
              <a:t>fertility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marginal land/</a:t>
            </a:r>
            <a:r>
              <a:rPr lang="fr-FR" dirty="0" err="1" smtClean="0"/>
              <a:t>pastures</a:t>
            </a:r>
            <a:r>
              <a:rPr lang="fr-FR" dirty="0" smtClean="0"/>
              <a:t>/</a:t>
            </a:r>
            <a:r>
              <a:rPr lang="fr-FR" dirty="0" err="1" smtClean="0"/>
              <a:t>forest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 </a:t>
            </a:r>
            <a:r>
              <a:rPr lang="fr-FR" dirty="0" err="1" smtClean="0"/>
              <a:t>cultivated</a:t>
            </a:r>
            <a:r>
              <a:rPr lang="fr-FR" dirty="0" smtClean="0"/>
              <a:t> land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5643578"/>
            <a:ext cx="2932118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098"/>
            <a:ext cx="4986358" cy="676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3500430" y="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1970</a:t>
            </a:r>
            <a:endParaRPr lang="fr-FR" b="1" dirty="0"/>
          </a:p>
        </p:txBody>
      </p:sp>
      <p:sp>
        <p:nvSpPr>
          <p:cNvPr id="7" name="Accolade fermante 6"/>
          <p:cNvSpPr/>
          <p:nvPr/>
        </p:nvSpPr>
        <p:spPr>
          <a:xfrm>
            <a:off x="5000628" y="285728"/>
            <a:ext cx="285752" cy="185738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5500694" y="1000108"/>
            <a:ext cx="714380" cy="35719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86512" y="785794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Accumulation of capital</a:t>
            </a:r>
          </a:p>
          <a:p>
            <a:r>
              <a:rPr lang="fr-FR" sz="1600" dirty="0" smtClean="0"/>
              <a:t> (</a:t>
            </a:r>
            <a:r>
              <a:rPr lang="fr-FR" sz="1600" dirty="0" err="1" smtClean="0"/>
              <a:t>loans</a:t>
            </a:r>
            <a:r>
              <a:rPr lang="fr-FR" sz="1600" dirty="0" smtClean="0"/>
              <a:t>, cash </a:t>
            </a:r>
            <a:r>
              <a:rPr lang="fr-FR" sz="1600" dirty="0" err="1" smtClean="0"/>
              <a:t>crops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357950" y="2571744"/>
            <a:ext cx="27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Sufficient</a:t>
            </a:r>
            <a:r>
              <a:rPr lang="fr-FR" sz="1600" dirty="0" smtClean="0"/>
              <a:t> Production in «</a:t>
            </a:r>
            <a:r>
              <a:rPr lang="fr-FR" sz="1600" dirty="0" smtClean="0"/>
              <a:t> </a:t>
            </a:r>
            <a:r>
              <a:rPr lang="fr-FR" sz="1600" dirty="0" smtClean="0"/>
              <a:t>normal</a:t>
            </a:r>
            <a:r>
              <a:rPr lang="fr-FR" sz="1600" dirty="0" smtClean="0"/>
              <a:t> » </a:t>
            </a:r>
            <a:r>
              <a:rPr lang="fr-FR" sz="1600" dirty="0" err="1" smtClean="0"/>
              <a:t>years</a:t>
            </a:r>
            <a:endParaRPr lang="fr-FR" sz="1600" dirty="0" smtClean="0"/>
          </a:p>
          <a:p>
            <a:r>
              <a:rPr lang="fr-FR" sz="1600" dirty="0" err="1" smtClean="0"/>
              <a:t>Little</a:t>
            </a:r>
            <a:r>
              <a:rPr lang="fr-FR" sz="1600" dirty="0" smtClean="0"/>
              <a:t> capital, </a:t>
            </a:r>
            <a:r>
              <a:rPr lang="fr-FR" sz="1600" dirty="0" err="1" smtClean="0"/>
              <a:t>little</a:t>
            </a:r>
            <a:r>
              <a:rPr lang="fr-FR" sz="1600" dirty="0" smtClean="0"/>
              <a:t> </a:t>
            </a:r>
            <a:r>
              <a:rPr lang="fr-FR" sz="1600" dirty="0" err="1" smtClean="0"/>
              <a:t>debts</a:t>
            </a:r>
            <a:endParaRPr lang="fr-FR" sz="1600" dirty="0"/>
          </a:p>
        </p:txBody>
      </p:sp>
      <p:sp>
        <p:nvSpPr>
          <p:cNvPr id="12" name="Flèche droite 11"/>
          <p:cNvSpPr/>
          <p:nvPr/>
        </p:nvSpPr>
        <p:spPr>
          <a:xfrm>
            <a:off x="5500694" y="2928934"/>
            <a:ext cx="714380" cy="35719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5500694" y="4071942"/>
            <a:ext cx="714380" cy="35719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357950" y="4000504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Insufiscient</a:t>
            </a:r>
            <a:r>
              <a:rPr lang="fr-FR" sz="1600" dirty="0" smtClean="0"/>
              <a:t> production </a:t>
            </a:r>
          </a:p>
          <a:p>
            <a:r>
              <a:rPr lang="fr-FR" sz="1600" dirty="0" err="1" smtClean="0"/>
              <a:t>debts</a:t>
            </a:r>
            <a:endParaRPr lang="fr-FR" sz="1600" dirty="0"/>
          </a:p>
        </p:txBody>
      </p:sp>
      <p:sp>
        <p:nvSpPr>
          <p:cNvPr id="15" name="Flèche droite 14"/>
          <p:cNvSpPr/>
          <p:nvPr/>
        </p:nvSpPr>
        <p:spPr>
          <a:xfrm>
            <a:off x="5500694" y="5357826"/>
            <a:ext cx="714380" cy="35719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357950" y="5072074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demand</a:t>
            </a:r>
            <a:r>
              <a:rPr lang="fr-FR" sz="1600" dirty="0" smtClean="0"/>
              <a:t> for </a:t>
            </a:r>
            <a:r>
              <a:rPr lang="fr-FR" sz="1600" dirty="0" err="1" smtClean="0"/>
              <a:t>work</a:t>
            </a:r>
            <a:endParaRPr lang="fr-FR" sz="1600" dirty="0" smtClean="0"/>
          </a:p>
          <a:p>
            <a:r>
              <a:rPr lang="fr-FR" sz="1600" dirty="0" err="1" smtClean="0"/>
              <a:t>Debts</a:t>
            </a:r>
            <a:endParaRPr lang="fr-FR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428992" y="285728"/>
            <a:ext cx="1571636" cy="442915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929190" y="228599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Vaches locales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68560" y="-99392"/>
            <a:ext cx="3816424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1970 - 1990: </a:t>
            </a:r>
            <a:r>
              <a:rPr lang="fr-FR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fr-FR" b="1" dirty="0" err="1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r>
              <a:rPr lang="fr-FR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irrigation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6071"/>
          <a:stretch>
            <a:fillRect/>
          </a:stretch>
        </p:blipFill>
        <p:spPr bwMode="auto">
          <a:xfrm>
            <a:off x="785786" y="2143116"/>
            <a:ext cx="76360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2852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err="1" smtClean="0"/>
              <a:t>Availability</a:t>
            </a:r>
            <a:r>
              <a:rPr lang="fr-FR" dirty="0" smtClean="0"/>
              <a:t> of </a:t>
            </a:r>
            <a:r>
              <a:rPr lang="fr-FR" dirty="0" err="1" smtClean="0"/>
              <a:t>fertilizer</a:t>
            </a:r>
            <a:r>
              <a:rPr lang="fr-FR" dirty="0" smtClean="0"/>
              <a:t> + irrigation = </a:t>
            </a:r>
            <a:r>
              <a:rPr lang="fr-FR" dirty="0" err="1" smtClean="0"/>
              <a:t>Sugar</a:t>
            </a:r>
            <a:r>
              <a:rPr lang="fr-FR" dirty="0" smtClean="0"/>
              <a:t> cane …</a:t>
            </a:r>
          </a:p>
          <a:p>
            <a:pPr>
              <a:buNone/>
            </a:pP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farmers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invest</a:t>
            </a:r>
            <a:r>
              <a:rPr lang="fr-FR" dirty="0" smtClean="0"/>
              <a:t> in </a:t>
            </a:r>
            <a:r>
              <a:rPr lang="fr-FR" dirty="0" err="1" smtClean="0"/>
              <a:t>Jaggery</a:t>
            </a:r>
            <a:r>
              <a:rPr lang="fr-FR" dirty="0" smtClean="0"/>
              <a:t> plants</a:t>
            </a:r>
            <a:endParaRPr lang="fr-FR" dirty="0"/>
          </a:p>
        </p:txBody>
      </p:sp>
      <p:pic>
        <p:nvPicPr>
          <p:cNvPr id="5" name="Image 4" descr="C:\Users\Chloe\Desktop\photo inde\histoire\photo terrain hist sem 2\20160414_091000.jpg"/>
          <p:cNvPicPr/>
          <p:nvPr/>
        </p:nvPicPr>
        <p:blipFill>
          <a:blip r:embed="rId3" cstate="print"/>
          <a:srcRect b="19634"/>
          <a:stretch>
            <a:fillRect/>
          </a:stretch>
        </p:blipFill>
        <p:spPr bwMode="auto">
          <a:xfrm>
            <a:off x="444676" y="1535893"/>
            <a:ext cx="671517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071942"/>
            <a:ext cx="392909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5295</TotalTime>
  <Words>784</Words>
  <Application>Microsoft Office PowerPoint</Application>
  <PresentationFormat>Affichage à l'écran (4:3)</PresentationFormat>
  <Paragraphs>169</Paragraphs>
  <Slides>31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Agrarian system diagnosis </vt:lpstr>
      <vt:lpstr>Présentation PowerPoint</vt:lpstr>
      <vt:lpstr>II. Agrarian history since independence</vt:lpstr>
      <vt:lpstr>Présentation PowerPoint</vt:lpstr>
      <vt:lpstr>Agriculture = food-producing for self-consmption strongly  integrated with breeding</vt:lpstr>
      <vt:lpstr>Présentation PowerPoint</vt:lpstr>
      <vt:lpstr>1970 - 1990: green revolution and beginning of well irrigation </vt:lpstr>
      <vt:lpstr>Présentation PowerPoint</vt:lpstr>
      <vt:lpstr>1974: « Tiger project » Restricted access to forest = less cattle = less fertility transfert </vt:lpstr>
      <vt:lpstr>Présentation PowerPoint</vt:lpstr>
      <vt:lpstr>90’s: irrigation by tube wells</vt:lpstr>
      <vt:lpstr>Incentives for irrigation</vt:lpstr>
      <vt:lpstr>Mechanism for access to irrigation</vt:lpstr>
      <vt:lpstr>White Revolution</vt:lpstr>
      <vt:lpstr>Présentation PowerPoint</vt:lpstr>
      <vt:lpstr>2005 to present Groundwater resource depletion</vt:lpstr>
      <vt:lpstr>Adaptation of techniques</vt:lpstr>
      <vt:lpstr>Adaptation of crops</vt:lpstr>
      <vt:lpstr>More capital intensive… small irrigation users can’t follow…</vt:lpstr>
      <vt:lpstr>Présentation PowerPoint</vt:lpstr>
      <vt:lpstr>Présentation PowerPoint</vt:lpstr>
      <vt:lpstr>Présentation PowerPoint</vt:lpstr>
      <vt:lpstr>Présentation PowerPoint</vt:lpstr>
      <vt:lpstr>III. Economic analysis of production systems (based on modelled types)</vt:lpstr>
      <vt:lpstr>Présentation PowerPoint</vt:lpstr>
      <vt:lpstr>Présentation PowerPoint</vt:lpstr>
      <vt:lpstr>Présentation PowerPoint</vt:lpstr>
      <vt:lpstr>Présentation PowerPoint</vt:lpstr>
      <vt:lpstr>Milk is essential for rainfed farms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Chloe Fischer</dc:creator>
  <cp:lastModifiedBy>Laurent</cp:lastModifiedBy>
  <cp:revision>193</cp:revision>
  <dcterms:created xsi:type="dcterms:W3CDTF">2016-10-07T09:54:00Z</dcterms:created>
  <dcterms:modified xsi:type="dcterms:W3CDTF">2016-11-14T18:01:59Z</dcterms:modified>
</cp:coreProperties>
</file>