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8"/>
  </p:notesMasterIdLst>
  <p:sldIdLst>
    <p:sldId id="300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01" r:id="rId20"/>
    <p:sldId id="325" r:id="rId21"/>
    <p:sldId id="326" r:id="rId22"/>
    <p:sldId id="324" r:id="rId23"/>
    <p:sldId id="302" r:id="rId24"/>
    <p:sldId id="303" r:id="rId25"/>
    <p:sldId id="304" r:id="rId26"/>
    <p:sldId id="305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E4965-9B7F-4F8E-8627-D14E9970EF08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DB381-DAC2-46F4-A383-5DD3BFF99B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859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88061-28D1-4195-9952-0FBA76E22363}" type="slidenum">
              <a:rPr lang="en-IN" smtClean="0"/>
              <a:pPr/>
              <a:t>2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DB381-DAC2-46F4-A383-5DD3BFF99B2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820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729C5-0F04-4E6D-8034-20C12EF497D7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Western</a:t>
            </a:r>
            <a:r>
              <a:rPr lang="fr-FR" baseline="0" dirty="0" smtClean="0"/>
              <a:t> </a:t>
            </a:r>
            <a:r>
              <a:rPr lang="fr-FR" dirty="0" err="1" smtClean="0"/>
              <a:t>India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729C5-0F04-4E6D-8034-20C12EF497D7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26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398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41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71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83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3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098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62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73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40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2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69833-96B4-4186-B275-3FB349DA0DA0}" type="datetimeFigureOut">
              <a:rPr lang="fr-FR" smtClean="0"/>
              <a:t>14/11/2016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FB034-DD8C-44CE-BB22-260F57E5B5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92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054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9512" y="4149080"/>
            <a:ext cx="8532812" cy="3341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AICHA ATCHA HAI</a:t>
            </a:r>
          </a:p>
          <a:p>
            <a:pPr>
              <a:defRPr/>
            </a:pPr>
            <a:r>
              <a:rPr lang="en-US" sz="3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AICHA IS ATCHA</a:t>
            </a:r>
            <a:endParaRPr lang="en-US" sz="31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31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AICHA IS GOOD!</a:t>
            </a:r>
          </a:p>
          <a:p>
            <a:pPr>
              <a:defRPr/>
            </a:pPr>
            <a:r>
              <a:rPr lang="en-GB" sz="7200" b="1" dirty="0" smtClean="0"/>
              <a:t/>
            </a:r>
            <a:br>
              <a:rPr lang="en-GB" sz="7200" b="1" dirty="0" smtClean="0"/>
            </a:br>
            <a:endParaRPr lang="en-US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372344" y="1408708"/>
            <a:ext cx="78801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ccompanying </a:t>
            </a:r>
            <a:endParaRPr lang="en-US" sz="4000" b="1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40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 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adaptation of 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irrigated </a:t>
            </a:r>
          </a:p>
          <a:p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agriculture </a:t>
            </a:r>
            <a:r>
              <a:rPr lang="en-US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climate </a:t>
            </a:r>
            <a:endParaRPr lang="en-US" sz="4000" b="1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40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</a:t>
            </a:r>
            <a:r>
              <a:rPr lang="en-US" sz="40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nge</a:t>
            </a:r>
            <a:endParaRPr lang="en-US" sz="4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252"/>
            <a:ext cx="1212726" cy="6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28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addur-field-photos\kvn\IMG_11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38600" y="304800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 smtClean="0">
                <a:solidFill>
                  <a:srgbClr val="FF0000"/>
                </a:solidFill>
              </a:rPr>
              <a:t>Salinity in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Mandya</a:t>
            </a:r>
            <a:r>
              <a:rPr lang="en-US" sz="1800" b="1" u="sng" dirty="0" smtClean="0">
                <a:solidFill>
                  <a:srgbClr val="FF0000"/>
                </a:solidFill>
              </a:rPr>
              <a:t> district</a:t>
            </a:r>
          </a:p>
          <a:p>
            <a:pPr algn="ctr"/>
            <a:r>
              <a:rPr lang="en-US" sz="1800" b="1" dirty="0" smtClean="0">
                <a:solidFill>
                  <a:srgbClr val="0000FF"/>
                </a:solidFill>
              </a:rPr>
              <a:t>Very gently sloping canal irrigated midlands, S.No.158, </a:t>
            </a:r>
            <a:r>
              <a:rPr lang="en-US" sz="1800" b="1" dirty="0" err="1" smtClean="0">
                <a:solidFill>
                  <a:srgbClr val="0000FF"/>
                </a:solidFill>
              </a:rPr>
              <a:t>Kyathaghatta</a:t>
            </a:r>
            <a:r>
              <a:rPr lang="en-US" sz="1800" b="1" dirty="0" smtClean="0">
                <a:solidFill>
                  <a:srgbClr val="0000FF"/>
                </a:solidFill>
              </a:rPr>
              <a:t> village</a:t>
            </a:r>
          </a:p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Most part of the area in the village is affected by salinity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953000"/>
            <a:ext cx="7221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Economic loss : &gt;Rs 1000 </a:t>
            </a:r>
            <a:r>
              <a:rPr lang="en-US" sz="3600" b="1" dirty="0" err="1" smtClean="0">
                <a:solidFill>
                  <a:srgbClr val="FFFF00"/>
                </a:solidFill>
              </a:rPr>
              <a:t>crores</a:t>
            </a:r>
            <a:r>
              <a:rPr lang="en-US" sz="3600" b="1" dirty="0" smtClean="0">
                <a:solidFill>
                  <a:srgbClr val="FFFF00"/>
                </a:solidFill>
              </a:rPr>
              <a:t>/year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(6.5 million $)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2013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smtClean="0"/>
              <a:t>Source : NBSS&amp;LUP Bangalore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06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Administrator\My Documents\MADDUR DSS\Maddur Photos - RG\paramesha\chikankere paramesha phos1\2009_12_20\IMG_16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24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51816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Uncontrolled irrigation, rising water table and high rate of evaporation </a:t>
            </a:r>
            <a:r>
              <a:rPr lang="en-US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favour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salinisation in the area</a:t>
            </a:r>
            <a:endParaRPr lang="en-IN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rcRect l="1923"/>
          <a:stretch>
            <a:fillRect/>
          </a:stretch>
        </p:blipFill>
        <p:spPr bwMode="auto">
          <a:xfrm>
            <a:off x="3657600" y="3048000"/>
            <a:ext cx="5486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00800" y="13716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Many villages in the command area  are  affected by salinity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24600" y="12013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smtClean="0"/>
              <a:t>Source : NBSS&amp;LUP Bangalore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2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5" t="24671" r="12501" b="-1"/>
          <a:stretch/>
        </p:blipFill>
        <p:spPr bwMode="auto">
          <a:xfrm>
            <a:off x="3670511" y="3068960"/>
            <a:ext cx="5494165" cy="433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6" r="15303"/>
          <a:stretch/>
        </p:blipFill>
        <p:spPr bwMode="auto">
          <a:xfrm>
            <a:off x="-108519" y="-1"/>
            <a:ext cx="3816424" cy="720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6656" b="18827"/>
          <a:stretch/>
        </p:blipFill>
        <p:spPr bwMode="auto">
          <a:xfrm>
            <a:off x="3670511" y="-99392"/>
            <a:ext cx="554184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008" y="2564904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PUMP </a:t>
            </a:r>
            <a:endParaRPr lang="fr-FR" sz="32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32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REVOLUTION!</a:t>
            </a:r>
          </a:p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b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Molle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 2003)</a:t>
            </a:r>
            <a:endParaRPr lang="fr-FR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023" y="28247"/>
            <a:ext cx="369819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1980s : </a:t>
            </a:r>
          </a:p>
          <a:p>
            <a:r>
              <a:rPr lang="fr-FR" sz="20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Technology</a:t>
            </a:r>
            <a:r>
              <a:rPr lang="fr-FR" sz="2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</a:p>
          <a:p>
            <a:r>
              <a:rPr lang="fr-FR" sz="2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submersible </a:t>
            </a:r>
            <a:r>
              <a:rPr lang="fr-FR" sz="20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pump</a:t>
            </a:r>
            <a:r>
              <a:rPr lang="fr-FR" sz="2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fr-FR" sz="20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Become</a:t>
            </a:r>
            <a:r>
              <a:rPr lang="fr-FR" sz="2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affordable</a:t>
            </a:r>
            <a:r>
              <a:rPr lang="fr-FR" sz="2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:</a:t>
            </a:r>
          </a:p>
          <a:p>
            <a:r>
              <a:rPr lang="fr-FR" sz="20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Tubewells</a:t>
            </a:r>
            <a:r>
              <a:rPr lang="fr-FR" sz="2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= Minor irrigation</a:t>
            </a:r>
            <a:endParaRPr lang="fr-FR" sz="20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836613" y="0"/>
            <a:ext cx="3960812" cy="335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Rectangle 5"/>
          <p:cNvSpPr/>
          <p:nvPr/>
        </p:nvSpPr>
        <p:spPr bwMode="auto">
          <a:xfrm>
            <a:off x="3816350" y="6454775"/>
            <a:ext cx="190817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7" name="Rectangle 6"/>
          <p:cNvSpPr/>
          <p:nvPr/>
        </p:nvSpPr>
        <p:spPr bwMode="auto">
          <a:xfrm>
            <a:off x="7227888" y="6454775"/>
            <a:ext cx="1906587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691" y="1539447"/>
            <a:ext cx="3641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15"/>
          <p:cNvSpPr txBox="1">
            <a:spLocks noChangeArrowheads="1"/>
          </p:cNvSpPr>
          <p:nvPr/>
        </p:nvSpPr>
        <p:spPr bwMode="auto">
          <a:xfrm>
            <a:off x="2596016" y="2558226"/>
            <a:ext cx="1295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dirty="0">
                <a:latin typeface="Calibri" pitchFamily="34" charset="0"/>
              </a:rPr>
              <a:t>Growth of installed capacity</a:t>
            </a:r>
          </a:p>
        </p:txBody>
      </p:sp>
      <p:sp>
        <p:nvSpPr>
          <p:cNvPr id="7173" name="AutoShape 13"/>
          <p:cNvSpPr>
            <a:spLocks noChangeAspect="1" noChangeArrowheads="1"/>
          </p:cNvSpPr>
          <p:nvPr/>
        </p:nvSpPr>
        <p:spPr bwMode="auto">
          <a:xfrm>
            <a:off x="250825" y="404813"/>
            <a:ext cx="328613" cy="32861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>
              <a:latin typeface="Calibri" pitchFamily="34" charset="0"/>
            </a:endParaRPr>
          </a:p>
        </p:txBody>
      </p:sp>
      <p:sp>
        <p:nvSpPr>
          <p:cNvPr id="7174" name="TextBox 19"/>
          <p:cNvSpPr txBox="1">
            <a:spLocks noChangeArrowheads="1"/>
          </p:cNvSpPr>
          <p:nvPr/>
        </p:nvSpPr>
        <p:spPr bwMode="auto">
          <a:xfrm>
            <a:off x="899592" y="131918"/>
            <a:ext cx="8244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N" sz="2400" b="1" dirty="0" smtClean="0">
                <a:solidFill>
                  <a:srgbClr val="7030A0"/>
                </a:solidFill>
                <a:latin typeface="Calibri" pitchFamily="34" charset="0"/>
              </a:rPr>
              <a:t>INDIAN CONTEXT: Agricultural groundwater </a:t>
            </a:r>
            <a:r>
              <a:rPr lang="en-IN" sz="2400" b="1" dirty="0">
                <a:solidFill>
                  <a:srgbClr val="7030A0"/>
                </a:solidFill>
                <a:latin typeface="Calibri" pitchFamily="34" charset="0"/>
              </a:rPr>
              <a:t>use </a:t>
            </a:r>
            <a:endParaRPr lang="en-IN" sz="2400" b="1" dirty="0" smtClean="0">
              <a:solidFill>
                <a:srgbClr val="7030A0"/>
              </a:solidFill>
              <a:latin typeface="Calibri" pitchFamily="34" charset="0"/>
            </a:endParaRPr>
          </a:p>
          <a:p>
            <a:r>
              <a:rPr lang="en-IN" sz="2400" b="1" dirty="0" smtClean="0">
                <a:solidFill>
                  <a:srgbClr val="7030A0"/>
                </a:solidFill>
                <a:latin typeface="Calibri" pitchFamily="34" charset="0"/>
              </a:rPr>
              <a:t>linkage with electricity supply (</a:t>
            </a:r>
            <a:r>
              <a:rPr lang="en-IN" sz="2400" b="1" dirty="0">
                <a:solidFill>
                  <a:srgbClr val="7030A0"/>
                </a:solidFill>
                <a:latin typeface="Calibri" pitchFamily="34" charset="0"/>
              </a:rPr>
              <a:t>Water – Food – Energy nexus)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35463" y="1039123"/>
            <a:ext cx="4630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N" sz="2000" b="1" dirty="0" smtClean="0">
                <a:solidFill>
                  <a:srgbClr val="7030A0"/>
                </a:solidFill>
                <a:latin typeface="Calibri" pitchFamily="34" charset="0"/>
              </a:rPr>
              <a:t>Strong growth of electricity consumption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5021796" y="1019637"/>
            <a:ext cx="4265798" cy="5856707"/>
            <a:chOff x="5021796" y="1019637"/>
            <a:chExt cx="4265798" cy="5856707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796" y="1019637"/>
              <a:ext cx="3816350" cy="5856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7218896" y="1678781"/>
              <a:ext cx="1619250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hangingPunct="1"/>
              <a:r>
                <a:rPr lang="fr-FR" altLang="fr-FR" b="1" dirty="0">
                  <a:solidFill>
                    <a:srgbClr val="00B0F0"/>
                  </a:solidFill>
                  <a:latin typeface="Arial Narrow" pitchFamily="34" charset="0"/>
                </a:rPr>
                <a:t>UNESCO (2012)</a:t>
              </a:r>
              <a:r>
                <a:rPr lang="fr-FR" altLang="fr-FR" dirty="0">
                  <a:solidFill>
                    <a:srgbClr val="00B0F0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7668344" y="3947990"/>
              <a:ext cx="1619250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hangingPunct="1"/>
              <a:r>
                <a:rPr lang="fr-FR" altLang="fr-FR" b="1" dirty="0" smtClean="0">
                  <a:solidFill>
                    <a:srgbClr val="92D050"/>
                  </a:solidFill>
                  <a:latin typeface="Arial Narrow" pitchFamily="34" charset="0"/>
                </a:rPr>
                <a:t>USA</a:t>
              </a:r>
              <a:endParaRPr lang="fr-FR" altLang="fr-FR" dirty="0">
                <a:solidFill>
                  <a:srgbClr val="92D050"/>
                </a:solidFill>
                <a:latin typeface="Arial Narrow" pitchFamily="34" charset="0"/>
              </a:endParaRPr>
            </a:p>
          </p:txBody>
        </p: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7651306" y="3126552"/>
              <a:ext cx="1619250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hangingPunct="1"/>
              <a:r>
                <a:rPr lang="fr-FR" altLang="fr-FR" b="1" dirty="0" smtClean="0">
                  <a:solidFill>
                    <a:srgbClr val="00B050"/>
                  </a:solidFill>
                  <a:latin typeface="Arial Narrow" pitchFamily="34" charset="0"/>
                </a:rPr>
                <a:t>INDIA</a:t>
              </a:r>
              <a:endParaRPr lang="fr-FR" altLang="fr-FR" dirty="0">
                <a:solidFill>
                  <a:srgbClr val="00B050"/>
                </a:solidFill>
                <a:latin typeface="Arial Narrow" pitchFamily="34" charset="0"/>
              </a:endParaRPr>
            </a:p>
          </p:txBody>
        </p:sp>
      </p:grp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1907704" y="4008285"/>
            <a:ext cx="3456384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  <a:latin typeface="Calibri" pitchFamily="34" charset="0"/>
              </a:rPr>
              <a:t>20-30% of electricity is for GW pumping !)</a:t>
            </a:r>
            <a:endParaRPr lang="en-IN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127" y="46358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8588">
              <a:buClr>
                <a:srgbClr val="FF0080"/>
              </a:buClr>
              <a:buSzPct val="100000"/>
            </a:pPr>
            <a:r>
              <a:rPr lang="en-US" dirty="0">
                <a:solidFill>
                  <a:srgbClr val="80004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/>
            </a:r>
            <a:br>
              <a:rPr lang="en-US" dirty="0">
                <a:solidFill>
                  <a:srgbClr val="80004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</a:br>
            <a:r>
              <a:rPr lang="en-US" dirty="0">
                <a:solidFill>
                  <a:srgbClr val="FF0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25+ million wells </a:t>
            </a:r>
            <a:r>
              <a:rPr lang="en-US" dirty="0">
                <a:solidFill>
                  <a:srgbClr val="008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(3+ China, 1+ USA)</a:t>
            </a:r>
          </a:p>
        </p:txBody>
      </p:sp>
    </p:spTree>
    <p:extLst>
      <p:ext uri="{BB962C8B-B14F-4D97-AF65-F5344CB8AC3E}">
        <p14:creationId xmlns:p14="http://schemas.microsoft.com/office/powerpoint/2010/main" val="31712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15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7" t="51448" b="3242"/>
          <a:stretch/>
        </p:blipFill>
        <p:spPr bwMode="auto">
          <a:xfrm>
            <a:off x="0" y="548680"/>
            <a:ext cx="5368442" cy="560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9752" y="1412776"/>
            <a:ext cx="183671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8"/>
          <p:cNvSpPr>
            <a:spLocks/>
          </p:cNvSpPr>
          <p:nvPr/>
        </p:nvSpPr>
        <p:spPr bwMode="auto">
          <a:xfrm>
            <a:off x="4826180" y="601635"/>
            <a:ext cx="4707497" cy="3136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509588" indent="-381000">
              <a:buClr>
                <a:srgbClr val="FF0080"/>
              </a:buClr>
              <a:buSzPct val="100000"/>
              <a:buFont typeface="Thonburi" charset="0"/>
              <a:buChar char="๏"/>
            </a:pPr>
            <a:r>
              <a:rPr lang="en-US" dirty="0">
                <a:solidFill>
                  <a:srgbClr val="80004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2/3 Peninsular India =&gt; </a:t>
            </a:r>
            <a:r>
              <a:rPr lang="en-US" b="1" dirty="0">
                <a:solidFill>
                  <a:srgbClr val="660066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hard rocks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/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</a:br>
            <a:r>
              <a:rPr lang="en-US" dirty="0" smtClean="0">
                <a:solidFill>
                  <a:srgbClr val="80004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                         </a:t>
            </a:r>
            <a:r>
              <a:rPr lang="en-US" i="1" dirty="0" smtClean="0">
                <a:solidFill>
                  <a:srgbClr val="008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(</a:t>
            </a:r>
            <a:r>
              <a:rPr lang="en-US" i="1" dirty="0">
                <a:solidFill>
                  <a:srgbClr val="008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low water </a:t>
            </a:r>
            <a:r>
              <a:rPr lang="en-US" i="1" dirty="0" smtClean="0">
                <a:solidFill>
                  <a:srgbClr val="008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storage)</a:t>
            </a:r>
            <a:endParaRPr lang="en-US" sz="2200" i="1" dirty="0">
              <a:solidFill>
                <a:srgbClr val="008000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196752"/>
            <a:ext cx="4272385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92587" y="175515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4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&gt; 50% irrigation water = groundwater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2352215" y="980728"/>
            <a:ext cx="2003761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890464" y="5789359"/>
            <a:ext cx="4572000" cy="106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eaLnBrk="0"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160 million </a:t>
            </a:r>
            <a:r>
              <a:rPr lang="en-US" sz="16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ha cultivated </a:t>
            </a:r>
          </a:p>
          <a:p>
            <a:pPr eaLnBrk="0"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en-US" sz="16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about 1/3 irrigated :</a:t>
            </a:r>
          </a:p>
          <a:p>
            <a:pPr eaLnBrk="0">
              <a:buClr>
                <a:srgbClr val="FFFF00"/>
              </a:buClr>
              <a:defRPr/>
            </a:pPr>
            <a:r>
              <a:rPr lang="en-US" sz="16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22 </a:t>
            </a:r>
            <a:r>
              <a:rPr lang="en-US" sz="16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million ha canals</a:t>
            </a:r>
          </a:p>
          <a:p>
            <a:pPr eaLnBrk="0" fontAlgn="auto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en-US" sz="16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39 </a:t>
            </a:r>
            <a:r>
              <a:rPr lang="en-US" sz="16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million </a:t>
            </a:r>
            <a:r>
              <a:rPr lang="en-US" sz="16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ha groundwater wells</a:t>
            </a:r>
            <a:endParaRPr lang="en-US" sz="1600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2692" y="5832860"/>
            <a:ext cx="50030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http://water-atlas.blogspot.in/p/chapter-1-andhra-pradesh-in-india.html</a:t>
            </a:r>
          </a:p>
        </p:txBody>
      </p:sp>
    </p:spTree>
    <p:extLst>
      <p:ext uri="{BB962C8B-B14F-4D97-AF65-F5344CB8AC3E}">
        <p14:creationId xmlns:p14="http://schemas.microsoft.com/office/powerpoint/2010/main" val="23550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7634"/>
            <a:ext cx="6291987" cy="41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602200"/>
            <a:ext cx="2496717" cy="443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554969" y="6060148"/>
            <a:ext cx="1363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Boisson et al, 2015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5880727"/>
            <a:ext cx="5413661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Olivia Aubriot.  L'eau souterraine en Inde du sud.  Un savoir </a:t>
            </a:r>
            <a:r>
              <a:rPr lang="fr-FR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réservé </a:t>
            </a:r>
            <a:r>
              <a:rPr lang="fr-FR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aux nouveaux </a:t>
            </a:r>
            <a:r>
              <a:rPr lang="fr-FR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maîtres </a:t>
            </a:r>
            <a:r>
              <a:rPr lang="fr-FR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</a:t>
            </a:r>
          </a:p>
          <a:p>
            <a:r>
              <a:rPr lang="fr-FR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l'eau?.  Construire les savoirs dans l'action.  Apprentissages et enjeux sociaux en Asie du Sud,</a:t>
            </a:r>
          </a:p>
          <a:p>
            <a:r>
              <a:rPr lang="fr-FR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Edition de l'EHESS, pp.26, 2011, collection </a:t>
            </a:r>
            <a:r>
              <a:rPr lang="fr-FR" sz="105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Purusartha</a:t>
            </a:r>
            <a:r>
              <a:rPr lang="fr-FR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</a:t>
            </a:r>
            <a:endParaRPr lang="fr-FR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40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nsomN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2599" y="4077072"/>
            <a:ext cx="4864054" cy="2520280"/>
          </a:xfrm>
          <a:prstGeom prst="rect">
            <a:avLst/>
          </a:prstGeom>
          <a:noFill/>
          <a:ln/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3528" y="3138062"/>
            <a:ext cx="373585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FR" altLang="fr-FR" sz="1600" b="1" dirty="0" smtClean="0">
                <a:cs typeface="Arial" pitchFamily="34" charset="0"/>
              </a:rPr>
              <a:t>NPK </a:t>
            </a:r>
            <a:r>
              <a:rPr lang="fr-FR" altLang="fr-FR" sz="1600" b="1" dirty="0" err="1" smtClean="0">
                <a:cs typeface="Arial" pitchFamily="34" charset="0"/>
              </a:rPr>
              <a:t>Consumption</a:t>
            </a:r>
            <a:r>
              <a:rPr lang="fr-FR" altLang="fr-FR" sz="1600" b="1" dirty="0" smtClean="0">
                <a:cs typeface="Arial" pitchFamily="34" charset="0"/>
              </a:rPr>
              <a:t> EUROPE (15 countries)</a:t>
            </a:r>
          </a:p>
          <a:p>
            <a:pPr eaLnBrk="0" hangingPunct="0"/>
            <a:r>
              <a:rPr lang="fr-FR" altLang="fr-FR" sz="1600" b="1" dirty="0" smtClean="0">
                <a:cs typeface="Arial" pitchFamily="34" charset="0"/>
              </a:rPr>
              <a:t>1930-1999 (Mt/</a:t>
            </a:r>
            <a:r>
              <a:rPr lang="fr-FR" altLang="fr-FR" sz="1600" b="1" dirty="0" err="1" smtClean="0">
                <a:cs typeface="Arial" pitchFamily="34" charset="0"/>
              </a:rPr>
              <a:t>year</a:t>
            </a:r>
            <a:r>
              <a:rPr lang="fr-FR" altLang="fr-FR" sz="1600" b="1" dirty="0" smtClean="0">
                <a:cs typeface="Arial" pitchFamily="34" charset="0"/>
              </a:rPr>
              <a:t>)</a:t>
            </a:r>
            <a:endParaRPr lang="fr-FR" altLang="fr-FR" sz="1600" b="1" dirty="0">
              <a:cs typeface="Arial" pitchFamily="34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-2268760" y="908265"/>
            <a:ext cx="10441160" cy="6120680"/>
            <a:chOff x="-2268760" y="908265"/>
            <a:chExt cx="10441160" cy="6120680"/>
          </a:xfrm>
        </p:grpSpPr>
        <p:pic>
          <p:nvPicPr>
            <p:cNvPr id="3" name="Picture 2"/>
            <p:cNvPicPr preferRelativeResize="0"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7"/>
            <a:stretch/>
          </p:blipFill>
          <p:spPr bwMode="auto">
            <a:xfrm>
              <a:off x="4831080" y="908265"/>
              <a:ext cx="3341320" cy="6120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5292080" y="2059105"/>
              <a:ext cx="187220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fr-FR" altLang="fr-FR" sz="1600" b="1" dirty="0" smtClean="0">
                  <a:cs typeface="Arial" pitchFamily="34" charset="0"/>
                </a:rPr>
                <a:t>NPK </a:t>
              </a:r>
              <a:r>
                <a:rPr lang="fr-FR" altLang="fr-FR" sz="1600" b="1" dirty="0" err="1" smtClean="0">
                  <a:cs typeface="Arial" pitchFamily="34" charset="0"/>
                </a:rPr>
                <a:t>Consumption</a:t>
              </a:r>
              <a:endParaRPr lang="fr-FR" altLang="fr-FR" sz="1600" b="1" dirty="0" smtClean="0">
                <a:cs typeface="Arial" pitchFamily="34" charset="0"/>
              </a:endParaRPr>
            </a:p>
            <a:p>
              <a:pPr eaLnBrk="0" hangingPunct="0"/>
              <a:r>
                <a:rPr lang="fr-FR" altLang="fr-FR" sz="1600" b="1" dirty="0" smtClean="0">
                  <a:cs typeface="Arial" pitchFamily="34" charset="0"/>
                </a:rPr>
                <a:t> 1970- 2010 </a:t>
              </a:r>
            </a:p>
            <a:p>
              <a:pPr eaLnBrk="0" hangingPunct="0"/>
              <a:r>
                <a:rPr lang="fr-FR" altLang="fr-FR" sz="1600" b="1" dirty="0" err="1" smtClean="0">
                  <a:cs typeface="Arial" pitchFamily="34" charset="0"/>
                </a:rPr>
                <a:t>India</a:t>
              </a:r>
              <a:r>
                <a:rPr lang="fr-FR" altLang="fr-FR" sz="1600" b="1" dirty="0" smtClean="0">
                  <a:cs typeface="Arial" pitchFamily="34" charset="0"/>
                </a:rPr>
                <a:t> (Mt/</a:t>
              </a:r>
              <a:r>
                <a:rPr lang="fr-FR" altLang="fr-FR" sz="1600" b="1" dirty="0" err="1" smtClean="0">
                  <a:cs typeface="Arial" pitchFamily="34" charset="0"/>
                </a:rPr>
                <a:t>year</a:t>
              </a:r>
              <a:r>
                <a:rPr lang="fr-FR" altLang="fr-FR" sz="1600" b="1" dirty="0" smtClean="0">
                  <a:cs typeface="Arial" pitchFamily="34" charset="0"/>
                </a:rPr>
                <a:t>)</a:t>
              </a:r>
              <a:endParaRPr lang="fr-FR" altLang="fr-FR" sz="1600" b="1" dirty="0"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-2268760" y="1303948"/>
              <a:ext cx="1011606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1100" i="1" dirty="0" smtClean="0">
                  <a:latin typeface="Arial" pitchFamily="34" charset="0"/>
                  <a:cs typeface="Arial" pitchFamily="34" charset="0"/>
                </a:rPr>
                <a:t>Ministry of Agriculture, Govt. of India, </a:t>
              </a:r>
            </a:p>
            <a:p>
              <a:pPr algn="r"/>
              <a:r>
                <a:rPr lang="en-IN" sz="1100" i="1" dirty="0" smtClean="0">
                  <a:latin typeface="Arial" pitchFamily="34" charset="0"/>
                  <a:cs typeface="Arial" pitchFamily="34" charset="0"/>
                </a:rPr>
                <a:t>Fertilizer Association of India </a:t>
              </a:r>
              <a:endParaRPr lang="en-IN" sz="110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495300" y="103594"/>
            <a:ext cx="836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GREEN REVOLUTION </a:t>
            </a:r>
            <a:r>
              <a:rPr lang="fr-FR" dirty="0" smtClean="0"/>
              <a:t>= GENETICS + FERTILIZERS + PESTICIDES </a:t>
            </a:r>
            <a:r>
              <a:rPr lang="fr-FR" strike="sngStrike" dirty="0" smtClean="0"/>
              <a:t>+ TRACTORS </a:t>
            </a:r>
            <a:r>
              <a:rPr lang="fr-FR" dirty="0" smtClean="0"/>
              <a:t>+ IRRIGATION</a:t>
            </a:r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3810000" y="-16540"/>
            <a:ext cx="1285875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4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263235" y="926505"/>
            <a:ext cx="4475019" cy="52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496862" y="1124799"/>
            <a:ext cx="142876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 inputs</a:t>
            </a:r>
          </a:p>
          <a:p>
            <a:r>
              <a:rPr lang="en-US" b="1" dirty="0" smtClean="0"/>
              <a:t>2010-2011</a:t>
            </a:r>
            <a:endParaRPr lang="en-IN" b="1" dirty="0"/>
          </a:p>
        </p:txBody>
      </p:sp>
      <p:sp>
        <p:nvSpPr>
          <p:cNvPr id="10" name="Rectangle 9"/>
          <p:cNvSpPr/>
          <p:nvPr/>
        </p:nvSpPr>
        <p:spPr>
          <a:xfrm>
            <a:off x="142844" y="71414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i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Heterogeneity of N inputs in agriculture</a:t>
            </a:r>
            <a:endParaRPr lang="en-IN" sz="3200" i="1" dirty="0">
              <a:solidFill>
                <a:srgbClr val="0000F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282" y="6363147"/>
            <a:ext cx="8929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N" sz="1600" i="1" dirty="0" smtClean="0">
                <a:latin typeface="Arial" pitchFamily="34" charset="0"/>
                <a:cs typeface="Arial" pitchFamily="34" charset="0"/>
              </a:rPr>
              <a:t>Ministry of Agriculture, Govt. of India, &amp; Fertilizer Association of India </a:t>
            </a:r>
            <a:endParaRPr lang="en-IN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4968" y="2935447"/>
            <a:ext cx="441903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Almost no consumption in North East</a:t>
            </a:r>
          </a:p>
          <a:p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High in Indo-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gangetic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plain and south peninsula</a:t>
            </a:r>
            <a:endParaRPr lang="en-IN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65848" y="6342903"/>
            <a:ext cx="2133600" cy="365125"/>
          </a:xfrm>
        </p:spPr>
        <p:txBody>
          <a:bodyPr/>
          <a:lstStyle/>
          <a:p>
            <a:pPr algn="l"/>
            <a:fld id="{C112EC27-EC5A-4E15-AA8A-17CCB0704F7C}" type="slidenum">
              <a:rPr lang="en-IN" smtClean="0"/>
              <a:pPr algn="l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1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en-IN" sz="2800" b="1" dirty="0" smtClean="0">
                <a:solidFill>
                  <a:srgbClr val="0000FF"/>
                </a:solidFill>
              </a:rPr>
              <a:t>Example: Estimated net anthropogenic nitrogen inputs to the world’s main river catchments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3" y="1436688"/>
            <a:ext cx="81819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0" y="980728"/>
            <a:ext cx="500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Source: Sutton et al., 2013</a:t>
            </a:r>
            <a:endParaRPr lang="en-IN" dirty="0">
              <a:latin typeface="Calibri" pitchFamily="34" charset="0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A2DE084-32D3-4CAA-BDD9-9C16107DB403}" type="slidenum">
              <a:rPr lang="en-US" altLang="en-US" sz="1200">
                <a:latin typeface="+mj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altLang="en-US" sz="1200" dirty="0">
              <a:latin typeface="+mj-lt"/>
              <a:cs typeface="+mn-cs"/>
            </a:endParaRP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539552" y="4149080"/>
            <a:ext cx="8064896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FR" sz="2400" b="1" dirty="0"/>
              <a:t> Global issue </a:t>
            </a:r>
            <a:r>
              <a:rPr lang="fr-FR" sz="2400" b="1" dirty="0" err="1"/>
              <a:t>linked</a:t>
            </a:r>
            <a:r>
              <a:rPr lang="fr-FR" sz="2400" b="1" dirty="0"/>
              <a:t> </a:t>
            </a:r>
            <a:r>
              <a:rPr lang="fr-FR" sz="2400" b="1" dirty="0" err="1"/>
              <a:t>with</a:t>
            </a:r>
            <a:r>
              <a:rPr lang="fr-FR" sz="2400" b="1" dirty="0"/>
              <a:t> impact of agriculture</a:t>
            </a:r>
          </a:p>
          <a:p>
            <a:r>
              <a:rPr lang="fr-FR" sz="2400" b="1" dirty="0"/>
              <a:t>    on water </a:t>
            </a:r>
            <a:r>
              <a:rPr lang="fr-FR" sz="2400" b="1" dirty="0" err="1"/>
              <a:t>resources</a:t>
            </a:r>
            <a:r>
              <a:rPr lang="fr-FR" sz="2400" b="1" dirty="0"/>
              <a:t> (</a:t>
            </a:r>
            <a:r>
              <a:rPr lang="fr-FR" sz="2400" b="1" dirty="0" err="1"/>
              <a:t>quantity</a:t>
            </a:r>
            <a:r>
              <a:rPr lang="fr-FR" sz="2400" b="1" dirty="0"/>
              <a:t> and </a:t>
            </a:r>
            <a:r>
              <a:rPr lang="fr-FR" sz="2400" b="1" dirty="0" err="1"/>
              <a:t>quality</a:t>
            </a:r>
            <a:r>
              <a:rPr lang="fr-FR" sz="2400" b="1" dirty="0" smtClean="0"/>
              <a:t>)</a:t>
            </a:r>
          </a:p>
          <a:p>
            <a:r>
              <a:rPr lang="fr-FR" sz="2400" b="1" dirty="0" smtClean="0"/>
              <a:t>Western Europe and South </a:t>
            </a:r>
            <a:r>
              <a:rPr lang="fr-FR" sz="2400" b="1" dirty="0" err="1" smtClean="0"/>
              <a:t>Asia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among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most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impacted</a:t>
            </a:r>
            <a:endParaRPr lang="fr-FR" sz="2400" b="1" dirty="0"/>
          </a:p>
          <a:p>
            <a:pPr>
              <a:buFont typeface="Wingdings" pitchFamily="2" charset="2"/>
              <a:buChar char="v"/>
            </a:pPr>
            <a:r>
              <a:rPr lang="fr-FR" sz="2400" b="1" dirty="0" smtClean="0"/>
              <a:t> </a:t>
            </a:r>
            <a:r>
              <a:rPr lang="fr-FR" sz="2400" b="1" dirty="0" err="1"/>
              <a:t>Needs</a:t>
            </a:r>
            <a:r>
              <a:rPr lang="fr-FR" sz="2400" b="1" dirty="0"/>
              <a:t> to </a:t>
            </a:r>
            <a:r>
              <a:rPr lang="fr-FR" sz="2400" b="1" dirty="0" err="1"/>
              <a:t>be</a:t>
            </a:r>
            <a:r>
              <a:rPr lang="fr-FR" sz="2400" b="1" dirty="0"/>
              <a:t> </a:t>
            </a:r>
            <a:r>
              <a:rPr lang="fr-FR" sz="2400" b="1" dirty="0" err="1" smtClean="0"/>
              <a:t>addressed</a:t>
            </a:r>
            <a:r>
              <a:rPr lang="fr-FR" sz="2400" b="1" dirty="0" smtClean="0"/>
              <a:t> </a:t>
            </a:r>
            <a:r>
              <a:rPr lang="fr-FR" sz="2400" b="1" dirty="0"/>
              <a:t>in a </a:t>
            </a:r>
            <a:r>
              <a:rPr lang="fr-FR" sz="2400" b="1" dirty="0" err="1"/>
              <a:t>integrated</a:t>
            </a:r>
            <a:r>
              <a:rPr lang="fr-FR" sz="2400" b="1" dirty="0"/>
              <a:t> </a:t>
            </a:r>
            <a:r>
              <a:rPr lang="fr-FR" sz="2400" b="1" dirty="0" err="1"/>
              <a:t>way</a:t>
            </a:r>
            <a:r>
              <a:rPr lang="fr-FR" sz="2400" b="1" dirty="0"/>
              <a:t> </a:t>
            </a:r>
          </a:p>
          <a:p>
            <a:endParaRPr lang="fr-FR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68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3568" y="260648"/>
            <a:ext cx="5583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A</a:t>
            </a:r>
            <a:r>
              <a:rPr lang="en-US" b="1" dirty="0" smtClean="0">
                <a:latin typeface="Segoe UI"/>
                <a:ea typeface="Calibri"/>
              </a:rPr>
              <a:t>ccompanying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T</a:t>
            </a:r>
            <a:r>
              <a:rPr lang="en-US" b="1" dirty="0" smtClean="0">
                <a:latin typeface="Segoe UI"/>
                <a:ea typeface="Calibri"/>
              </a:rPr>
              <a:t>he </a:t>
            </a:r>
            <a:r>
              <a:rPr lang="en-US" b="1" dirty="0">
                <a:latin typeface="Segoe UI"/>
                <a:ea typeface="Calibri"/>
              </a:rPr>
              <a:t>adaptation of irrigated agriculture to climate </a:t>
            </a:r>
            <a:endParaRPr lang="en-US" b="1" dirty="0" smtClean="0">
              <a:latin typeface="Segoe UI"/>
              <a:ea typeface="Calibri"/>
            </a:endParaRPr>
          </a:p>
          <a:p>
            <a:r>
              <a:rPr lang="en-US" b="1" dirty="0" err="1" smtClean="0">
                <a:solidFill>
                  <a:srgbClr val="00B0F0"/>
                </a:solidFill>
                <a:latin typeface="Segoe UI"/>
                <a:ea typeface="Calibri"/>
              </a:rPr>
              <a:t>CHA</a:t>
            </a:r>
            <a:r>
              <a:rPr lang="en-US" b="1" dirty="0" err="1" smtClean="0">
                <a:latin typeface="Segoe UI"/>
                <a:ea typeface="Calibri"/>
              </a:rPr>
              <a:t>nge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36158" y="3645024"/>
            <a:ext cx="767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b="1" dirty="0" smtClean="0">
                <a:latin typeface="Segoe UI"/>
                <a:ea typeface="Calibri"/>
              </a:rPr>
              <a:t>Build on </a:t>
            </a:r>
          </a:p>
          <a:p>
            <a:pPr algn="just">
              <a:spcAft>
                <a:spcPts val="0"/>
              </a:spcAft>
            </a:pPr>
            <a:endParaRPr lang="en-US" sz="1600" dirty="0" smtClean="0">
              <a:latin typeface="Segoe UI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1600" dirty="0" smtClean="0">
                <a:latin typeface="Segoe UI"/>
                <a:ea typeface="Calibri"/>
              </a:rPr>
              <a:t>- the knowledge gained </a:t>
            </a:r>
            <a:r>
              <a:rPr lang="en-US" sz="1600" dirty="0">
                <a:latin typeface="Segoe UI"/>
                <a:ea typeface="Calibri"/>
              </a:rPr>
              <a:t>through the </a:t>
            </a:r>
            <a:r>
              <a:rPr lang="en-US" sz="1600" dirty="0" smtClean="0">
                <a:latin typeface="Segoe UI"/>
                <a:ea typeface="Calibri"/>
              </a:rPr>
              <a:t>ending </a:t>
            </a:r>
            <a:r>
              <a:rPr lang="en-US" sz="1600" dirty="0">
                <a:latin typeface="Segoe UI"/>
                <a:ea typeface="Calibri"/>
              </a:rPr>
              <a:t>project </a:t>
            </a:r>
            <a:r>
              <a:rPr lang="en-US" sz="1600" b="1" dirty="0">
                <a:latin typeface="Segoe UI"/>
                <a:ea typeface="Calibri"/>
              </a:rPr>
              <a:t>AICHA </a:t>
            </a:r>
            <a:r>
              <a:rPr lang="en-US" sz="1600" dirty="0">
                <a:latin typeface="Segoe UI"/>
                <a:ea typeface="Calibri"/>
              </a:rPr>
              <a:t>(2013-2016) </a:t>
            </a:r>
            <a:endParaRPr lang="en-US" sz="1600" dirty="0" smtClean="0">
              <a:latin typeface="Segoe UI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1600" dirty="0" smtClean="0">
                <a:latin typeface="Segoe UI"/>
                <a:ea typeface="Calibri"/>
              </a:rPr>
              <a:t>on </a:t>
            </a:r>
            <a:r>
              <a:rPr lang="en-US" sz="1600" dirty="0">
                <a:latin typeface="Segoe UI"/>
                <a:ea typeface="Calibri"/>
              </a:rPr>
              <a:t>the processes and drivers </a:t>
            </a:r>
            <a:r>
              <a:rPr lang="en-US" sz="1600" dirty="0" smtClean="0">
                <a:latin typeface="Segoe UI"/>
                <a:ea typeface="Calibri"/>
              </a:rPr>
              <a:t>governing </a:t>
            </a:r>
            <a:r>
              <a:rPr lang="en-US" sz="1600" dirty="0">
                <a:latin typeface="Segoe UI"/>
                <a:ea typeface="Calibri"/>
              </a:rPr>
              <a:t>groundwater </a:t>
            </a:r>
            <a:r>
              <a:rPr lang="en-US" sz="1600" dirty="0" smtClean="0">
                <a:latin typeface="Segoe UI"/>
                <a:ea typeface="Calibri"/>
              </a:rPr>
              <a:t>sustainability</a:t>
            </a:r>
          </a:p>
          <a:p>
            <a:pPr algn="just">
              <a:spcAft>
                <a:spcPts val="0"/>
              </a:spcAft>
            </a:pPr>
            <a:r>
              <a:rPr lang="en-US" sz="1600" dirty="0" smtClean="0">
                <a:latin typeface="Segoe UI"/>
                <a:ea typeface="Calibri"/>
              </a:rPr>
              <a:t> and </a:t>
            </a:r>
            <a:r>
              <a:rPr lang="en-US" sz="1600" dirty="0">
                <a:latin typeface="Segoe UI"/>
                <a:ea typeface="Calibri"/>
              </a:rPr>
              <a:t>farmer </a:t>
            </a:r>
            <a:r>
              <a:rPr lang="en-US" sz="1600" dirty="0" smtClean="0">
                <a:latin typeface="Segoe UI"/>
                <a:ea typeface="Calibri"/>
              </a:rPr>
              <a:t>adaptation</a:t>
            </a:r>
          </a:p>
          <a:p>
            <a:pPr algn="just">
              <a:spcAft>
                <a:spcPts val="0"/>
              </a:spcAft>
            </a:pPr>
            <a:r>
              <a:rPr lang="en-US" sz="1600" dirty="0" smtClean="0">
                <a:latin typeface="Segoe UI"/>
                <a:ea typeface="Calibri"/>
              </a:rPr>
              <a:t>- The connection established </a:t>
            </a:r>
            <a:r>
              <a:rPr lang="en-US" sz="1600" dirty="0">
                <a:latin typeface="Segoe UI"/>
                <a:ea typeface="Calibri"/>
              </a:rPr>
              <a:t>with the project </a:t>
            </a:r>
            <a:r>
              <a:rPr lang="en-US" sz="1600" b="1" dirty="0">
                <a:latin typeface="Segoe UI"/>
                <a:ea typeface="Calibri"/>
              </a:rPr>
              <a:t>SUJALA-III </a:t>
            </a:r>
            <a:r>
              <a:rPr lang="en-US" sz="1600" dirty="0" smtClean="0">
                <a:latin typeface="Segoe UI"/>
                <a:ea typeface="Calibri"/>
              </a:rPr>
              <a:t>(2014-2019</a:t>
            </a:r>
            <a:r>
              <a:rPr lang="en-US" sz="1600" dirty="0">
                <a:latin typeface="Segoe UI"/>
                <a:ea typeface="Calibri"/>
              </a:rPr>
              <a:t>, </a:t>
            </a:r>
            <a:r>
              <a:rPr lang="en-US" sz="1600" dirty="0" smtClean="0">
                <a:latin typeface="Segoe UI"/>
                <a:ea typeface="Calibri"/>
              </a:rPr>
              <a:t>World </a:t>
            </a:r>
            <a:r>
              <a:rPr lang="en-US" sz="1600" dirty="0">
                <a:latin typeface="Segoe UI"/>
                <a:ea typeface="Calibri"/>
              </a:rPr>
              <a:t>Bank</a:t>
            </a:r>
            <a:r>
              <a:rPr lang="en-US" sz="1600" dirty="0" smtClean="0">
                <a:latin typeface="Segoe UI"/>
                <a:ea typeface="Calibri"/>
              </a:rPr>
              <a:t>).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06964" y="1340768"/>
            <a:ext cx="7769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Objective: implement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Modelling and Assessment approach </a:t>
            </a:r>
          </a:p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 stakeholders to co-build and assess scenarios </a:t>
            </a:r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sustainable development </a:t>
            </a:r>
            <a:endParaRPr lang="en-US" sz="1600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agriculture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Karnataka </a:t>
            </a:r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context of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 change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fr-F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4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2844" y="71414"/>
            <a:ext cx="114859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IN" sz="36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Short history of Indian Agriculture… </a:t>
            </a:r>
          </a:p>
          <a:p>
            <a:pPr marL="457200" indent="-457200">
              <a:buFontTx/>
              <a:buChar char="-"/>
            </a:pPr>
            <a:r>
              <a:rPr lang="en-IN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British Rule : landlords &amp; plantations</a:t>
            </a:r>
            <a:endParaRPr lang="en-IN" sz="2000" b="1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Tx/>
              <a:buChar char="-"/>
            </a:pPr>
            <a:r>
              <a:rPr lang="en-IN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1947 Land reform         </a:t>
            </a:r>
            <a:r>
              <a:rPr lang="en-IN" sz="2000" b="1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</a:t>
            </a:r>
            <a:r>
              <a:rPr lang="en-IN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=  Equity </a:t>
            </a:r>
          </a:p>
          <a:p>
            <a:pPr marL="457200" indent="-457200">
              <a:buFontTx/>
              <a:buChar char="-"/>
            </a:pPr>
            <a:r>
              <a:rPr lang="en-IN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1960s Green revolution  </a:t>
            </a:r>
            <a:r>
              <a:rPr lang="en-IN" sz="2000" b="1" i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</a:t>
            </a:r>
            <a:r>
              <a:rPr lang="en-IN" sz="2000" b="1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= Food self-sufficiency</a:t>
            </a:r>
            <a:endParaRPr lang="en-IN" sz="2000" b="1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165848" y="6344957"/>
            <a:ext cx="2133600" cy="365125"/>
          </a:xfrm>
        </p:spPr>
        <p:txBody>
          <a:bodyPr/>
          <a:lstStyle/>
          <a:p>
            <a:pPr algn="l"/>
            <a:fld id="{C112EC27-EC5A-4E15-AA8A-17CCB0704F7C}" type="slidenum">
              <a:rPr lang="en-IN" smtClean="0"/>
              <a:pPr algn="l"/>
              <a:t>2</a:t>
            </a:fld>
            <a:endParaRPr lang="en-IN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83070"/>
            <a:ext cx="7416719" cy="458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23030"/>
            <a:ext cx="8231324" cy="509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27584" y="2078033"/>
            <a:ext cx="174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Source: FAOSTAT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495016" y="2533536"/>
            <a:ext cx="17403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population </a:t>
            </a:r>
          </a:p>
          <a:p>
            <a:r>
              <a:rPr lang="fr-FR" dirty="0" smtClean="0"/>
              <a:t>Total    and Rural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921861" y="2454676"/>
            <a:ext cx="675858" cy="3563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310935" y="3681454"/>
            <a:ext cx="340578" cy="1899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885814" y="2262699"/>
            <a:ext cx="27528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Cereals</a:t>
            </a:r>
            <a:r>
              <a:rPr lang="fr-FR" dirty="0" smtClean="0"/>
              <a:t> Import / Export Mt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582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/>
        </p:nvSpPr>
        <p:spPr>
          <a:xfrm>
            <a:off x="-76200" y="32182"/>
            <a:ext cx="1692275" cy="17406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WAY FORWARD: </a:t>
            </a:r>
          </a:p>
          <a:p>
            <a:pPr algn="ctr"/>
            <a:r>
              <a:rPr lang="en-GB" altLang="fr-FR" b="1" dirty="0" smtClean="0">
                <a:solidFill>
                  <a:srgbClr val="FF0000"/>
                </a:solidFill>
                <a:latin typeface="Calibri" pitchFamily="34" charset="0"/>
              </a:rPr>
              <a:t>Co-building scenarios with stakeholders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3" descr="karnatak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4" y="-27384"/>
            <a:ext cx="320040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UJALA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35" y="-27384"/>
            <a:ext cx="4824536" cy="340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V="1">
            <a:off x="4067944" y="2780928"/>
            <a:ext cx="576064" cy="552164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48200" y="287142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fr-FR" b="1" dirty="0" smtClean="0">
                <a:latin typeface="Calibri" pitchFamily="34" charset="0"/>
              </a:rPr>
              <a:t>World Bank</a:t>
            </a:r>
            <a:r>
              <a:rPr lang="en-US" altLang="fr-FR" dirty="0" smtClean="0">
                <a:latin typeface="Calibri" pitchFamily="34" charset="0"/>
              </a:rPr>
              <a:t> funded project for Intensive hydrological research in 14 micro-watersheds in 7 districts of Karnataka</a:t>
            </a:r>
            <a:endParaRPr lang="en-US" altLang="fr-FR" i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b="26994"/>
          <a:stretch/>
        </p:blipFill>
        <p:spPr bwMode="auto">
          <a:xfrm>
            <a:off x="1050729" y="4322618"/>
            <a:ext cx="6780748" cy="235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788024" y="3381201"/>
            <a:ext cx="4986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altLang="fr-FR" b="1" dirty="0" smtClean="0">
              <a:latin typeface="Calibri" pitchFamily="34" charset="0"/>
            </a:endParaRPr>
          </a:p>
          <a:p>
            <a:pPr algn="ctr"/>
            <a:r>
              <a:rPr lang="en-GB" altLang="fr-FR" b="1" dirty="0" err="1" smtClean="0">
                <a:solidFill>
                  <a:srgbClr val="FF0000"/>
                </a:solidFill>
                <a:latin typeface="Calibri" pitchFamily="34" charset="0"/>
              </a:rPr>
              <a:t>Barambadi</a:t>
            </a:r>
            <a:r>
              <a:rPr lang="en-GB" altLang="fr-FR" b="1" dirty="0" smtClean="0">
                <a:solidFill>
                  <a:srgbClr val="FF0000"/>
                </a:solidFill>
                <a:latin typeface="Calibri" pitchFamily="34" charset="0"/>
              </a:rPr>
              <a:t> as a model : </a:t>
            </a:r>
            <a:r>
              <a:rPr lang="en-GB" altLang="fr-FR" b="1" dirty="0" err="1" smtClean="0">
                <a:latin typeface="Calibri" pitchFamily="34" charset="0"/>
              </a:rPr>
              <a:t>IISc</a:t>
            </a:r>
            <a:r>
              <a:rPr lang="en-GB" altLang="fr-FR" b="1" dirty="0" smtClean="0">
                <a:latin typeface="Calibri" pitchFamily="34" charset="0"/>
              </a:rPr>
              <a:t> (M </a:t>
            </a:r>
            <a:r>
              <a:rPr lang="en-GB" altLang="fr-FR" b="1" dirty="0" err="1" smtClean="0">
                <a:latin typeface="Calibri" pitchFamily="34" charset="0"/>
              </a:rPr>
              <a:t>Sekhar</a:t>
            </a:r>
            <a:r>
              <a:rPr lang="en-GB" altLang="fr-FR" b="1" dirty="0" smtClean="0">
                <a:latin typeface="Calibri" pitchFamily="34" charset="0"/>
              </a:rPr>
              <a:t>) </a:t>
            </a:r>
          </a:p>
          <a:p>
            <a:pPr algn="ctr"/>
            <a:r>
              <a:rPr lang="en-GB" altLang="fr-FR" b="1" dirty="0" smtClean="0">
                <a:latin typeface="Calibri" pitchFamily="34" charset="0"/>
              </a:rPr>
              <a:t>in charge of  3 micro-watersheds</a:t>
            </a:r>
            <a:endParaRPr lang="en-GB" altLang="fr-FR" b="1" dirty="0">
              <a:latin typeface="Calibri" pitchFamily="34" charset="0"/>
            </a:endParaRPr>
          </a:p>
          <a:p>
            <a:pPr algn="ctr"/>
            <a:endParaRPr lang="en-GB" altLang="fr-FR" b="1" dirty="0" smtClean="0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384176" y="1903765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b="1" dirty="0" smtClean="0">
              <a:solidFill>
                <a:srgbClr val="FF000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  <a:cs typeface="Arial" pitchFamily="34" charset="0"/>
              </a:rPr>
              <a:t>Sujala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III Project</a:t>
            </a:r>
          </a:p>
          <a:p>
            <a:pPr algn="ctr">
              <a:defRPr/>
            </a:pPr>
            <a:r>
              <a:rPr lang="fr-FR" dirty="0" smtClean="0">
                <a:solidFill>
                  <a:srgbClr val="FF0000"/>
                </a:solidFill>
              </a:rPr>
              <a:t>2014-2019</a:t>
            </a:r>
            <a:endParaRPr lang="fr-FR" dirty="0">
              <a:solidFill>
                <a:srgbClr val="FF0000"/>
              </a:solidFill>
            </a:endParaRPr>
          </a:p>
          <a:p>
            <a:pPr algn="ctr"/>
            <a:endParaRPr lang="en-GB" altLang="fr-FR" b="1" dirty="0" smtClean="0">
              <a:latin typeface="Calibri" pitchFamily="34" charset="0"/>
            </a:endParaRPr>
          </a:p>
          <a:p>
            <a:pPr algn="ctr"/>
            <a:endParaRPr lang="en-GB" altLang="fr-FR" b="1" dirty="0">
              <a:latin typeface="Calibri" pitchFamily="34" charset="0"/>
            </a:endParaRPr>
          </a:p>
          <a:p>
            <a:pPr algn="ctr"/>
            <a:endParaRPr lang="en-GB" altLang="fr-FR" b="1" dirty="0" smtClean="0">
              <a:latin typeface="Calibri" pitchFamily="34" charset="0"/>
            </a:endParaRPr>
          </a:p>
          <a:p>
            <a:pPr algn="ctr"/>
            <a:r>
              <a:rPr lang="en-GB" altLang="fr-FR" b="1" dirty="0" smtClean="0">
                <a:latin typeface="Calibri" pitchFamily="34" charset="0"/>
              </a:rPr>
              <a:t>Karnataka</a:t>
            </a:r>
          </a:p>
          <a:p>
            <a:pPr algn="ctr"/>
            <a:r>
              <a:rPr lang="en-GB" altLang="fr-FR" b="1" dirty="0" smtClean="0">
                <a:latin typeface="Calibri" pitchFamily="34" charset="0"/>
              </a:rPr>
              <a:t>Watershed</a:t>
            </a:r>
          </a:p>
          <a:p>
            <a:pPr algn="ctr"/>
            <a:r>
              <a:rPr lang="en-GB" altLang="fr-FR" b="1" dirty="0" smtClean="0">
                <a:latin typeface="Calibri" pitchFamily="34" charset="0"/>
              </a:rPr>
              <a:t>Department</a:t>
            </a:r>
          </a:p>
          <a:p>
            <a:pPr algn="ctr"/>
            <a:endParaRPr lang="en-GB" altLang="fr-FR" sz="1200" b="1" dirty="0" smtClean="0">
              <a:latin typeface="Calibri" pitchFamily="34" charset="0"/>
            </a:endParaRPr>
          </a:p>
          <a:p>
            <a:pPr algn="ctr"/>
            <a:r>
              <a:rPr lang="en-GB" altLang="fr-FR" b="1" dirty="0" smtClean="0">
                <a:solidFill>
                  <a:srgbClr val="FF0000"/>
                </a:solidFill>
                <a:latin typeface="Calibri" pitchFamily="34" charset="0"/>
              </a:rPr>
              <a:t>Partners:</a:t>
            </a:r>
            <a:endParaRPr lang="en-GB" altLang="fr-FR" b="1" dirty="0">
              <a:latin typeface="Calibri" pitchFamily="34" charset="0"/>
            </a:endParaRPr>
          </a:p>
          <a:p>
            <a:pPr algn="ctr"/>
            <a:endParaRPr lang="en-GB" altLang="fr-FR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62235" y="2204864"/>
            <a:ext cx="80492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Two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main scientific </a:t>
            </a:r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hypotheses: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hard-rock aquifers, management of groundwater resources in a changing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must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take into account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spatial interactions and feedback </a:t>
            </a:r>
            <a:endParaRPr lang="en-US" sz="1600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biophysical and socio-economic drivers influencing farmer decisions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models and scenarios are boundary objects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help,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through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participatory processes, bridging the gaps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knowledge produced,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used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needed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both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 scientists and stakeholders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3568" y="260648"/>
            <a:ext cx="5583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A</a:t>
            </a:r>
            <a:r>
              <a:rPr lang="en-US" b="1" dirty="0" smtClean="0">
                <a:latin typeface="Segoe UI"/>
                <a:ea typeface="Calibri"/>
              </a:rPr>
              <a:t>ccompanying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T</a:t>
            </a:r>
            <a:r>
              <a:rPr lang="en-US" b="1" dirty="0" smtClean="0">
                <a:latin typeface="Segoe UI"/>
                <a:ea typeface="Calibri"/>
              </a:rPr>
              <a:t>he </a:t>
            </a:r>
            <a:r>
              <a:rPr lang="en-US" b="1" dirty="0">
                <a:latin typeface="Segoe UI"/>
                <a:ea typeface="Calibri"/>
              </a:rPr>
              <a:t>adaptation of irrigated agriculture to climate </a:t>
            </a:r>
            <a:endParaRPr lang="en-US" b="1" dirty="0" smtClean="0">
              <a:latin typeface="Segoe UI"/>
              <a:ea typeface="Calibri"/>
            </a:endParaRPr>
          </a:p>
          <a:p>
            <a:r>
              <a:rPr lang="en-US" b="1" dirty="0" err="1" smtClean="0">
                <a:solidFill>
                  <a:srgbClr val="00B0F0"/>
                </a:solidFill>
                <a:latin typeface="Segoe UI"/>
                <a:ea typeface="Calibri"/>
              </a:rPr>
              <a:t>CHA</a:t>
            </a:r>
            <a:r>
              <a:rPr lang="en-US" b="1" dirty="0" err="1" smtClean="0">
                <a:latin typeface="Segoe UI"/>
                <a:ea typeface="Calibri"/>
              </a:rPr>
              <a:t>nge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731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1030" y="281094"/>
            <a:ext cx="32206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ATCHA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Partnership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39552" y="980728"/>
            <a:ext cx="78901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French (14)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SAS Rennes  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 UMR SELMET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AGIR Toulouse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UR MIAT RECORD 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EMMAH Avignon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UMR LISAH / UR AGROCLIM/ UR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AgroImpact</a:t>
            </a:r>
            <a:endParaRPr lang="fr-FR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TSE-R Toulouse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GET Toulouse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UMR CESBIO / UMR LA</a:t>
            </a:r>
          </a:p>
          <a:p>
            <a:r>
              <a:rPr lang="fr-FR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UR2 UMR LETG-COSTEL 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Rennes</a:t>
            </a:r>
          </a:p>
          <a:p>
            <a:endParaRPr lang="fr-FR" sz="20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0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Indo-French (2)</a:t>
            </a:r>
            <a:endParaRPr lang="fr-FR" sz="2000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IFP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Pondicherry</a:t>
            </a:r>
            <a:endParaRPr lang="fr-F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Indo-French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Cell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water Sciences (LMI CEFIRSE)</a:t>
            </a:r>
            <a:endParaRPr lang="fr-F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000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Indian</a:t>
            </a:r>
            <a:r>
              <a:rPr lang="fr-FR" sz="20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(3+)</a:t>
            </a:r>
            <a:endParaRPr lang="fr-FR" sz="2000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Indian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Institute of Science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ATREE</a:t>
            </a:r>
          </a:p>
          <a:p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Watershed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Department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+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Sujala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-III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partners</a:t>
            </a:r>
            <a:endParaRPr lang="fr-F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ICAR-NBSS&amp;LUP</a:t>
            </a:r>
            <a:r>
              <a:rPr lang="fr-FR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UAS 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Bangalore, UAS</a:t>
            </a:r>
            <a:r>
              <a:rPr lang="fr-FR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Raichur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UAS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Dharwad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FR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UHS </a:t>
            </a:r>
            <a:r>
              <a:rPr lang="fr-FR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Bagalkot</a:t>
            </a:r>
            <a:r>
              <a:rPr lang="fr-FR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fr-FR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KSNDMC, KSRSAC</a:t>
            </a:r>
            <a:endParaRPr lang="fr-FR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074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4440" y="332656"/>
            <a:ext cx="777334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r>
              <a:rPr lang="en-US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WORKPACKAGES</a:t>
            </a: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endParaRPr lang="en-US" sz="1400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endParaRPr lang="en-US" sz="1400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r>
              <a:rPr lang="en-US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WP1</a:t>
            </a:r>
            <a:r>
              <a:rPr lang="en-US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Building </a:t>
            </a:r>
            <a:r>
              <a:rPr lang="en-US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methodology to collect adequate spatial database for modelling </a:t>
            </a:r>
            <a:r>
              <a:rPr lang="en-US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(S </a:t>
            </a:r>
            <a:r>
              <a:rPr lang="en-US" sz="1400" b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Buis</a:t>
            </a:r>
            <a:r>
              <a:rPr lang="en-US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fr-FR" sz="14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Task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1.1: Modelling land use and land cover change 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using multi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satellite high resolution 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data.</a:t>
            </a: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1.2: Digital Soil Mapping for spatial modelling .</a:t>
            </a:r>
            <a:endParaRPr lang="en-US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r>
              <a:rPr lang="en-US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WP2: Bridging knowledge gaps for agro system modelling in the tropics </a:t>
            </a:r>
            <a:r>
              <a:rPr lang="en-US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(J </a:t>
            </a:r>
            <a:r>
              <a:rPr lang="en-US" sz="1400" b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Riotte</a:t>
            </a:r>
            <a:r>
              <a:rPr lang="en-US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400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2.1: Calibration and evaluation of the STICS crop 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a sufficient variety </a:t>
            </a:r>
            <a:endParaRPr lang="en-US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of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crops under tropical </a:t>
            </a: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conditions</a:t>
            </a: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2.2: Modelling nutrient cycling in irrigated tropical agro-systems. </a:t>
            </a:r>
            <a:endParaRPr lang="en-US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r>
              <a:rPr lang="en-US" sz="14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2.3 Modelling water fluxes</a:t>
            </a:r>
          </a:p>
          <a:p>
            <a:pPr algn="just">
              <a:spcAft>
                <a:spcPts val="0"/>
              </a:spcAft>
            </a:pPr>
            <a:endParaRPr lang="en-GB" sz="1400" b="1" dirty="0" smtClean="0">
              <a:solidFill>
                <a:srgbClr val="365F9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WP3</a:t>
            </a:r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Sharing knowledge through scenarios (</a:t>
            </a:r>
            <a:r>
              <a:rPr lang="en-GB" sz="1400" b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Coord</a:t>
            </a:r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JE </a:t>
            </a:r>
            <a:r>
              <a:rPr lang="en-GB" sz="1400" b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Bergez</a:t>
            </a:r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fr-FR" sz="1400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3.1: Scenario Design and Assessment </a:t>
            </a:r>
            <a:endParaRPr lang="en-GB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3.2: Agrarian system analysis and ethnographic approach </a:t>
            </a:r>
            <a:endParaRPr lang="en-US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to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 the participatory process </a:t>
            </a:r>
            <a:endParaRPr lang="en-US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en-US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WP4: Coordination, modelling, dissemination and capacity building (</a:t>
            </a:r>
            <a:r>
              <a:rPr lang="en-GB" sz="1400" b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Coord</a:t>
            </a:r>
            <a:r>
              <a:rPr lang="en-GB" sz="1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H </a:t>
            </a:r>
            <a:r>
              <a:rPr lang="en-GB" sz="1400" b="1" dirty="0" err="1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Raynal</a:t>
            </a:r>
            <a:r>
              <a:rPr lang="en-GB" sz="14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just"/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4.1 </a:t>
            </a:r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Coordination</a:t>
            </a: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4.2 Integrated modelling under the RECORD </a:t>
            </a:r>
            <a:r>
              <a:rPr lang="en-GB" sz="1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platform</a:t>
            </a:r>
            <a:endParaRPr lang="en-GB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4.3 dissemination and capacity building: </a:t>
            </a:r>
            <a:endParaRPr lang="en-GB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</a:pP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endParaRPr lang="en-US" sz="14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endParaRPr 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0"/>
              </a:spcAft>
              <a:tabLst>
                <a:tab pos="-914400" algn="l"/>
                <a:tab pos="252095" algn="l"/>
                <a:tab pos="914400" algn="l"/>
                <a:tab pos="5328920" algn="r"/>
              </a:tabLst>
            </a:pPr>
            <a:endParaRPr lang="fr-FR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" y="188640"/>
            <a:ext cx="9087162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78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31813"/>
              </p:ext>
            </p:extLst>
          </p:nvPr>
        </p:nvGraphicFramePr>
        <p:xfrm>
          <a:off x="113422" y="116632"/>
          <a:ext cx="9001000" cy="6262624"/>
        </p:xfrm>
        <a:graphic>
          <a:graphicData uri="http://schemas.openxmlformats.org/drawingml/2006/table">
            <a:tbl>
              <a:tblPr firstRow="1" firstCol="1" bandRow="1"/>
              <a:tblGrid>
                <a:gridCol w="1097859"/>
                <a:gridCol w="4068715"/>
                <a:gridCol w="1674185"/>
                <a:gridCol w="2160241"/>
              </a:tblGrid>
              <a:tr h="741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Time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Item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Lead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Notes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8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09:00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Presentation of ANR </a:t>
                      </a: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ATCHA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Presentation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Sujala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-III Project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INRA </a:t>
                      </a:r>
                      <a:r>
                        <a:rPr lang="en-GB" sz="1200" baseline="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metaprograms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 Ruiz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 </a:t>
                      </a:r>
                      <a:r>
                        <a:rPr lang="fr-FR" sz="120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Sekhar</a:t>
                      </a:r>
                      <a:endParaRPr lang="fr-FR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 </a:t>
                      </a:r>
                      <a:r>
                        <a:rPr lang="fr-FR" sz="120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Gascuel-Odoux</a:t>
                      </a:r>
                      <a:endParaRPr lang="fr-FR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AICHA ATCHA HAI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10:00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10:20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10:40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11:00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11:20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11:40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12:00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12:20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12:40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Session 1 : methodology to collect adequate database for modelling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1.1 Land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Use Land Cover</a:t>
                      </a: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1.2 DIGITAL </a:t>
                      </a: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SOIL MAPPING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Coffee Break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Session 2 : crop and nutrient cycling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2.1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STICS CALIBRATION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33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2.2. NUTRIENT FLUXES</a:t>
                      </a: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2.3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WATER FLUXES</a:t>
                      </a:r>
                      <a:endParaRPr lang="fr-FR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indent="-1841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Session 3 : Sharing knowledge through scenarios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cap="all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3.1 Scenario </a:t>
                      </a:r>
                      <a:r>
                        <a:rPr lang="en-GB" sz="1200" cap="all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Design and Assessment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cap="all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cap="all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3.2 Agrarian </a:t>
                      </a:r>
                      <a:r>
                        <a:rPr lang="en-GB" sz="1200" cap="all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system analysis/ ethnography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Discussion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</a:t>
                      </a: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S </a:t>
                      </a:r>
                      <a:r>
                        <a:rPr lang="en-GB" sz="1200" b="1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Buis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 </a:t>
                      </a:r>
                      <a:r>
                        <a:rPr lang="en-GB" sz="1200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Mangiarotti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 </a:t>
                      </a:r>
                      <a:r>
                        <a:rPr lang="en-GB" sz="1200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Lagacherie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</a:t>
                      </a: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J </a:t>
                      </a:r>
                      <a:r>
                        <a:rPr lang="en-GB" sz="1200" b="1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Riotte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 </a:t>
                      </a:r>
                      <a:r>
                        <a:rPr lang="en-GB" sz="1200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Buis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 </a:t>
                      </a:r>
                      <a:r>
                        <a:rPr lang="en-GB" sz="120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Fovet</a:t>
                      </a: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/ J </a:t>
                      </a:r>
                      <a:r>
                        <a:rPr lang="en-GB" sz="120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Riotte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 </a:t>
                      </a:r>
                      <a:r>
                        <a:rPr lang="en-GB" sz="120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Sekhar</a:t>
                      </a:r>
                      <a:endParaRPr lang="fr-FR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</a:t>
                      </a: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JE </a:t>
                      </a:r>
                      <a:r>
                        <a:rPr lang="en-GB" sz="1200" b="1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Bergez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 </a:t>
                      </a:r>
                      <a:r>
                        <a:rPr lang="en-GB" sz="1200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Leenhardt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 Richard-</a:t>
                      </a:r>
                      <a:r>
                        <a:rPr lang="en-GB" sz="1200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Ferroudji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Presentations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15’ each plus 5’ discussion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Content :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Objectives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Methodology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Data available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Data needed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partnership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links with other tasks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13:00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Lunch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45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521518"/>
              </p:ext>
            </p:extLst>
          </p:nvPr>
        </p:nvGraphicFramePr>
        <p:xfrm>
          <a:off x="0" y="267874"/>
          <a:ext cx="9001000" cy="5479796"/>
        </p:xfrm>
        <a:graphic>
          <a:graphicData uri="http://schemas.openxmlformats.org/drawingml/2006/table">
            <a:tbl>
              <a:tblPr firstRow="1" firstCol="1" bandRow="1"/>
              <a:tblGrid>
                <a:gridCol w="1097859"/>
                <a:gridCol w="4068715"/>
                <a:gridCol w="1674185"/>
                <a:gridCol w="2160241"/>
              </a:tblGrid>
              <a:tr h="741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Time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Item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Lead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Notes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29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2:00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2:20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2:40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3:00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3:20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3:40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4:00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Session 4 : Coordination, modelling, dissemination and capacity building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cap="all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4.1 Integrated </a:t>
                      </a:r>
                      <a:r>
                        <a:rPr lang="en-GB" sz="1200" cap="all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modelling under the RECORD platform: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cap="all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cap="all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4.2 Budget </a:t>
                      </a:r>
                      <a:r>
                        <a:rPr lang="en-GB" sz="1200" cap="all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/ Organization of workshops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Sessions 5 : Scientific presentations relevant to the project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5.1 Agrarian </a:t>
                      </a: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diagnostic of </a:t>
                      </a:r>
                      <a:r>
                        <a:rPr lang="en-GB" sz="1200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Gundlupet</a:t>
                      </a: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Taluk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5.2 Socio-hydrology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5.3 Ethnography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5.4 Assessment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of </a:t>
                      </a: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Watershed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development programs</a:t>
                      </a: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5.5 Activities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of CESBIO in India</a:t>
                      </a: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lvl="1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Sessions 6 : GENERAL DISCUSSION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Coord</a:t>
                      </a: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H </a:t>
                      </a:r>
                      <a:r>
                        <a:rPr lang="en-GB" sz="1200" b="1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Raynal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 </a:t>
                      </a:r>
                      <a:r>
                        <a:rPr lang="en-GB" sz="1200" dirty="0" err="1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Casellas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 Ruiz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 </a:t>
                      </a:r>
                      <a:r>
                        <a:rPr lang="en-GB" sz="120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Aubron</a:t>
                      </a: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/ L Ruiz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en-GB" sz="120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V.Srinivasan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Richard-</a:t>
                      </a:r>
                      <a:r>
                        <a:rPr lang="en-GB" sz="1200" baseline="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Ferroudji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 </a:t>
                      </a:r>
                      <a:r>
                        <a:rPr lang="en-GB" sz="120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Badiger</a:t>
                      </a: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200" dirty="0" smtClean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</a:t>
                      </a:r>
                      <a:r>
                        <a:rPr lang="en-GB" sz="1200" baseline="0" dirty="0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Polidori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Presentations 15’ each plus 5’ discussion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Content :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Objectives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Methodology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Data available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Data needed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partnership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/>
                        <a:buChar char="-"/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links with other tasks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Total 5 Presentations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About 15’ each 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plus 5’ discussion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1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5:30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End of the meeting 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12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1204" marR="312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0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-194818" y="749641"/>
            <a:ext cx="12260134" cy="5088343"/>
            <a:chOff x="-194818" y="749641"/>
            <a:chExt cx="12260134" cy="5088343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158152"/>
              <a:ext cx="7565324" cy="4679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150"/>
            <a:stretch/>
          </p:blipFill>
          <p:spPr bwMode="auto">
            <a:xfrm>
              <a:off x="-194818" y="749641"/>
              <a:ext cx="5054850" cy="5055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9551" y="1340768"/>
              <a:ext cx="603039" cy="3456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948264" y="1035320"/>
              <a:ext cx="252028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475656" y="1340768"/>
              <a:ext cx="252028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142591" y="971436"/>
              <a:ext cx="2853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Cereal</a:t>
              </a:r>
              <a:r>
                <a:rPr lang="fr-FR" dirty="0" smtClean="0"/>
                <a:t> production </a:t>
              </a:r>
              <a:r>
                <a:rPr lang="fr-FR" dirty="0" err="1" smtClean="0"/>
                <a:t>India</a:t>
              </a:r>
              <a:r>
                <a:rPr lang="fr-FR" dirty="0" smtClean="0"/>
                <a:t> (Mt)</a:t>
              </a:r>
              <a:endParaRPr lang="fr-FR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6156176" y="1052641"/>
              <a:ext cx="239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Cereal</a:t>
              </a:r>
              <a:r>
                <a:rPr lang="fr-FR" dirty="0" smtClean="0"/>
                <a:t> </a:t>
              </a:r>
              <a:r>
                <a:rPr lang="fr-FR" dirty="0" err="1" smtClean="0"/>
                <a:t>Yield</a:t>
              </a:r>
              <a:r>
                <a:rPr lang="fr-FR" dirty="0" smtClean="0"/>
                <a:t> </a:t>
              </a:r>
              <a:r>
                <a:rPr lang="fr-FR" dirty="0" err="1" smtClean="0"/>
                <a:t>India</a:t>
              </a:r>
              <a:r>
                <a:rPr lang="fr-FR" dirty="0" smtClean="0"/>
                <a:t> (t/ha)</a:t>
              </a:r>
              <a:endParaRPr lang="fr-FR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83780" y="2829419"/>
              <a:ext cx="174722" cy="1337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495300" y="97874"/>
            <a:ext cx="70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GREEN REVOLUTION </a:t>
            </a:r>
            <a:r>
              <a:rPr lang="fr-FR" dirty="0" smtClean="0"/>
              <a:t>= GENETICS + FERTILIZERS + PESTICIDES + TRACTORS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95300" y="103594"/>
            <a:ext cx="836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GREEN REVOLUTION </a:t>
            </a:r>
            <a:r>
              <a:rPr lang="fr-FR" dirty="0" smtClean="0"/>
              <a:t>= GENETICS + FERTILIZERS + PESTICIDES </a:t>
            </a:r>
            <a:r>
              <a:rPr lang="fr-FR" strike="sngStrike" dirty="0" smtClean="0"/>
              <a:t>+ TRACTORS </a:t>
            </a:r>
            <a:r>
              <a:rPr lang="fr-FR" dirty="0" smtClean="0"/>
              <a:t>+ IRRIGATION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2695575" y="0"/>
            <a:ext cx="1038225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25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4300" y="671513"/>
          <a:ext cx="8915400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Graphique" r:id="rId3" imgW="8915400" imgH="5515051" progId="Excel.Chart.8">
                  <p:embed/>
                </p:oleObj>
              </mc:Choice>
              <mc:Fallback>
                <p:oleObj name="Graphique" r:id="rId3" imgW="8915400" imgH="55150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671513"/>
                        <a:ext cx="8915400" cy="551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140496" y="1446684"/>
            <a:ext cx="2761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Cereal</a:t>
            </a:r>
            <a:r>
              <a:rPr lang="fr-FR" dirty="0" smtClean="0"/>
              <a:t>  surface  </a:t>
            </a:r>
            <a:r>
              <a:rPr lang="fr-FR" dirty="0" err="1" smtClean="0"/>
              <a:t>India</a:t>
            </a:r>
            <a:r>
              <a:rPr lang="fr-FR" dirty="0" smtClean="0"/>
              <a:t> (</a:t>
            </a:r>
            <a:r>
              <a:rPr lang="fr-FR" dirty="0" err="1" smtClean="0"/>
              <a:t>Mha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995983" y="1446684"/>
            <a:ext cx="766142" cy="3563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48907" y="153941"/>
            <a:ext cx="836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GREEN REVOLUTION </a:t>
            </a:r>
            <a:r>
              <a:rPr lang="fr-FR" dirty="0" smtClean="0"/>
              <a:t>= GENETICS + FERTILIZERS + PESTICIDES </a:t>
            </a:r>
            <a:r>
              <a:rPr lang="fr-FR" strike="sngStrike" dirty="0" smtClean="0"/>
              <a:t>+ TRACTORS </a:t>
            </a:r>
            <a:r>
              <a:rPr lang="fr-FR" dirty="0" smtClean="0"/>
              <a:t>+ IRRIGATION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54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05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3813" y="595313"/>
          <a:ext cx="9096375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Graphique" r:id="rId3" imgW="9096451" imgH="5667451" progId="Excel.Chart.8">
                  <p:embed/>
                </p:oleObj>
              </mc:Choice>
              <mc:Fallback>
                <p:oleObj name="Graphique" r:id="rId3" imgW="9096451" imgH="56674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3" y="595313"/>
                        <a:ext cx="9096375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4859338" y="6237288"/>
            <a:ext cx="3666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dirty="0" smtClean="0"/>
              <a:t>(</a:t>
            </a:r>
            <a:r>
              <a:rPr lang="fr-FR" altLang="fr-FR" dirty="0" err="1" smtClean="0"/>
              <a:t>survival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threshold</a:t>
            </a:r>
            <a:r>
              <a:rPr lang="fr-FR" altLang="fr-FR" dirty="0" smtClean="0"/>
              <a:t> = about 0.2 ha)</a:t>
            </a:r>
            <a:endParaRPr lang="fr-FR" alt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90215" y="1297327"/>
            <a:ext cx="30821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Agricultural area (ha) / rural </a:t>
            </a:r>
            <a:r>
              <a:rPr lang="fr-FR" sz="1400" dirty="0" err="1" smtClean="0"/>
              <a:t>inhabitants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710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8" t="15499" r="15782" b="11381"/>
          <a:stretch/>
        </p:blipFill>
        <p:spPr bwMode="auto">
          <a:xfrm>
            <a:off x="539552" y="582088"/>
            <a:ext cx="7200800" cy="605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95300" y="103594"/>
            <a:ext cx="836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GREEN REVOLUTION </a:t>
            </a:r>
            <a:r>
              <a:rPr lang="fr-FR" dirty="0" smtClean="0"/>
              <a:t>= GENETICS + FERTILIZERS + PESTICIDES </a:t>
            </a:r>
            <a:r>
              <a:rPr lang="fr-FR" strike="sngStrike" dirty="0" smtClean="0"/>
              <a:t>+ TRACTORS </a:t>
            </a:r>
            <a:r>
              <a:rPr lang="fr-FR" dirty="0" smtClean="0"/>
              <a:t>+ IRRIGATION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6277970" y="-27512"/>
            <a:ext cx="1255594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50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276225" y="1662174"/>
            <a:ext cx="4514149" cy="4791162"/>
            <a:chOff x="2783334" y="1343025"/>
            <a:chExt cx="5122415" cy="551497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334" y="1343025"/>
              <a:ext cx="5122415" cy="5514974"/>
            </a:xfrm>
            <a:prstGeom prst="rect">
              <a:avLst/>
            </a:prstGeom>
          </p:spPr>
        </p:pic>
        <p:sp>
          <p:nvSpPr>
            <p:cNvPr id="14" name="Flèche droite 13"/>
            <p:cNvSpPr/>
            <p:nvPr/>
          </p:nvSpPr>
          <p:spPr>
            <a:xfrm rot="19853033">
              <a:off x="2991284" y="5345997"/>
              <a:ext cx="693799" cy="400050"/>
            </a:xfrm>
            <a:prstGeom prst="rightArrow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lèche droite 14"/>
            <p:cNvSpPr/>
            <p:nvPr/>
          </p:nvSpPr>
          <p:spPr>
            <a:xfrm rot="9011516">
              <a:off x="6153583" y="4317299"/>
              <a:ext cx="693799" cy="400050"/>
            </a:xfrm>
            <a:prstGeom prst="rightArrow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37989" t="4764" r="37140" b="70654"/>
          <a:stretch/>
        </p:blipFill>
        <p:spPr>
          <a:xfrm>
            <a:off x="2390775" y="1641476"/>
            <a:ext cx="1228725" cy="1168400"/>
          </a:xfrm>
          <a:prstGeom prst="rect">
            <a:avLst/>
          </a:prstGeom>
        </p:spPr>
      </p:pic>
      <p:sp>
        <p:nvSpPr>
          <p:cNvPr id="8198" name="Rectangle 6"/>
          <p:cNvSpPr>
            <a:spLocks/>
          </p:cNvSpPr>
          <p:nvPr/>
        </p:nvSpPr>
        <p:spPr bwMode="auto">
          <a:xfrm>
            <a:off x="0" y="411784"/>
            <a:ext cx="75438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2800" u="sng" dirty="0">
                <a:solidFill>
                  <a:srgbClr val="000066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Specificity of </a:t>
            </a:r>
            <a:r>
              <a:rPr lang="en-US" sz="2800" u="sng" dirty="0" smtClean="0">
                <a:solidFill>
                  <a:srgbClr val="000066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water resources in India</a:t>
            </a:r>
            <a:endParaRPr lang="en-US" sz="2800" u="sng" dirty="0">
              <a:solidFill>
                <a:srgbClr val="000066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sp>
        <p:nvSpPr>
          <p:cNvPr id="25" name="Rectangle 8"/>
          <p:cNvSpPr>
            <a:spLocks/>
          </p:cNvSpPr>
          <p:nvPr/>
        </p:nvSpPr>
        <p:spPr bwMode="auto">
          <a:xfrm>
            <a:off x="82877" y="846019"/>
            <a:ext cx="4707497" cy="81527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509588" indent="-381000">
              <a:buClr>
                <a:srgbClr val="FF0080"/>
              </a:buClr>
              <a:buSzPct val="100000"/>
              <a:buFont typeface="Thonburi" charset="0"/>
              <a:buChar char="๏"/>
            </a:pPr>
            <a:r>
              <a:rPr lang="en-US" dirty="0" smtClean="0">
                <a:solidFill>
                  <a:srgbClr val="80004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Heterogeneous </a:t>
            </a:r>
            <a:r>
              <a:rPr lang="en-US" dirty="0">
                <a:solidFill>
                  <a:srgbClr val="80004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rainfall distribution</a:t>
            </a:r>
            <a:br>
              <a:rPr lang="en-US" dirty="0">
                <a:solidFill>
                  <a:srgbClr val="80004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</a:br>
            <a:r>
              <a:rPr lang="en-US" i="1" dirty="0">
                <a:solidFill>
                  <a:srgbClr val="008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(space &amp; time</a:t>
            </a:r>
            <a:r>
              <a:rPr lang="en-US" i="1" dirty="0" smtClean="0">
                <a:solidFill>
                  <a:srgbClr val="008000"/>
                </a:solidFill>
                <a:latin typeface="Arial" pitchFamily="-65" charset="0"/>
                <a:ea typeface="Arial" pitchFamily="-65" charset="0"/>
                <a:cs typeface="Arial" pitchFamily="-65" charset="0"/>
                <a:sym typeface="Arial" pitchFamily="-65" charset="0"/>
              </a:rPr>
              <a:t>)</a:t>
            </a:r>
            <a:endParaRPr lang="en-US" i="1" dirty="0">
              <a:solidFill>
                <a:srgbClr val="008000"/>
              </a:solidFill>
              <a:latin typeface="Arial" pitchFamily="-65" charset="0"/>
              <a:ea typeface="Arial" pitchFamily="-65" charset="0"/>
              <a:cs typeface="Arial" pitchFamily="-65" charset="0"/>
              <a:sym typeface="Arial" pitchFamily="-65" charset="0"/>
            </a:endParaRPr>
          </a:p>
        </p:txBody>
      </p:sp>
      <p:pic>
        <p:nvPicPr>
          <p:cNvPr id="9" name="Picture 2" descr="http://3.bp.blogspot.com/-qMFBDJFzPn8/TvLSBZKZ6aI/AAAAAAAAACQ/QaRFHfaZzaU/s1600/C01_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9" y="1516340"/>
            <a:ext cx="5461990" cy="54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43808" y="1115158"/>
            <a:ext cx="50030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http://water-atlas.blogspot.in/p/chapter-1-andhra-pradesh-in-india.html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95300" y="97874"/>
            <a:ext cx="704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GREEN REVOLUTION </a:t>
            </a:r>
            <a:r>
              <a:rPr lang="fr-FR" dirty="0" smtClean="0"/>
              <a:t>= GENETICS + FERTILIZERS + PESTICIDES + TRACTORS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95300" y="103594"/>
            <a:ext cx="836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GREEN REVOLUTION </a:t>
            </a:r>
            <a:r>
              <a:rPr lang="fr-FR" dirty="0" smtClean="0"/>
              <a:t>= GENETICS + FERTILIZERS + PESTICIDES </a:t>
            </a:r>
            <a:r>
              <a:rPr lang="fr-FR" strike="sngStrike" dirty="0" smtClean="0"/>
              <a:t>+ TRACTORS </a:t>
            </a:r>
            <a:r>
              <a:rPr lang="fr-FR" dirty="0" smtClean="0"/>
              <a:t>+ IRRIGATION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7507014" y="-22260"/>
            <a:ext cx="1432033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 rot="20493903">
            <a:off x="5799141" y="4090084"/>
            <a:ext cx="1041739" cy="2234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627784" y="5462404"/>
            <a:ext cx="2592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fr-FR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 &lt; P &lt; 1000 mm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1200 &lt;PET&lt; 2000 mm</a:t>
            </a:r>
            <a:endParaRPr lang="fr-FR" b="1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4860032" y="5313548"/>
            <a:ext cx="936104" cy="300566"/>
          </a:xfrm>
          <a:prstGeom prst="line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8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57470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</a:t>
            </a:r>
            <a:endParaRPr lang="en-IN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44411" y="46365"/>
            <a:ext cx="473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Until</a:t>
            </a:r>
            <a:r>
              <a:rPr lang="fr-FR" dirty="0" smtClean="0"/>
              <a:t> 19th </a:t>
            </a:r>
            <a:r>
              <a:rPr lang="fr-FR" dirty="0" err="1" smtClean="0"/>
              <a:t>century</a:t>
            </a:r>
            <a:r>
              <a:rPr lang="fr-FR" dirty="0" smtClean="0"/>
              <a:t> =  </a:t>
            </a:r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rainfed</a:t>
            </a:r>
            <a:r>
              <a:rPr lang="fr-FR" dirty="0" smtClean="0"/>
              <a:t> agriculture</a:t>
            </a:r>
          </a:p>
          <a:p>
            <a:r>
              <a:rPr lang="fr-FR" dirty="0"/>
              <a:t>	</a:t>
            </a:r>
            <a:r>
              <a:rPr lang="fr-FR" dirty="0" smtClean="0"/>
              <a:t>+ few </a:t>
            </a:r>
            <a:r>
              <a:rPr lang="fr-FR" dirty="0" err="1" smtClean="0"/>
              <a:t>wells</a:t>
            </a:r>
            <a:r>
              <a:rPr lang="fr-FR" dirty="0" smtClean="0"/>
              <a:t>  + </a:t>
            </a:r>
            <a:r>
              <a:rPr lang="fr-FR" dirty="0" err="1" smtClean="0"/>
              <a:t>traditional</a:t>
            </a:r>
            <a:r>
              <a:rPr lang="fr-FR" dirty="0" smtClean="0"/>
              <a:t> tank system </a:t>
            </a:r>
            <a:endParaRPr lang="fr-FR" dirty="0"/>
          </a:p>
        </p:txBody>
      </p:sp>
      <p:pic>
        <p:nvPicPr>
          <p:cNvPr id="5" name="Picture 2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1" y="659297"/>
            <a:ext cx="8356546" cy="626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:\Documents and Settings\nbsslup\Desktop\watershed LUp project\field photos\field phot feb 11torepalya\100_07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5747" y="2348880"/>
            <a:ext cx="7236296" cy="409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27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6064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1830s </a:t>
            </a:r>
            <a:r>
              <a:rPr lang="fr-FR" dirty="0" err="1" smtClean="0"/>
              <a:t>until</a:t>
            </a:r>
            <a:r>
              <a:rPr lang="fr-FR" dirty="0" smtClean="0"/>
              <a:t> 1980s </a:t>
            </a:r>
            <a:r>
              <a:rPr lang="fr-FR" dirty="0"/>
              <a:t>=  </a:t>
            </a:r>
            <a:r>
              <a:rPr lang="fr-FR" dirty="0" err="1" smtClean="0"/>
              <a:t>from</a:t>
            </a:r>
            <a:r>
              <a:rPr lang="fr-FR" dirty="0" smtClean="0"/>
              <a:t> colonial time -&gt; green </a:t>
            </a:r>
            <a:r>
              <a:rPr lang="fr-FR" dirty="0" err="1" smtClean="0"/>
              <a:t>revolution</a:t>
            </a:r>
            <a:r>
              <a:rPr lang="fr-FR" dirty="0" smtClean="0"/>
              <a:t> </a:t>
            </a:r>
          </a:p>
          <a:p>
            <a:r>
              <a:rPr lang="fr-FR" b="1" dirty="0" smtClean="0"/>
              <a:t>Major </a:t>
            </a:r>
            <a:r>
              <a:rPr lang="fr-FR" b="1" dirty="0"/>
              <a:t>irrigation</a:t>
            </a:r>
          </a:p>
          <a:p>
            <a:r>
              <a:rPr lang="fr-FR" dirty="0" smtClean="0"/>
              <a:t>            Saturation of areas   / social  and </a:t>
            </a:r>
            <a:r>
              <a:rPr lang="fr-FR" dirty="0" err="1" smtClean="0"/>
              <a:t>environmental</a:t>
            </a:r>
            <a:r>
              <a:rPr lang="fr-FR" dirty="0" smtClean="0"/>
              <a:t> </a:t>
            </a:r>
            <a:r>
              <a:rPr lang="fr-FR" dirty="0" err="1" smtClean="0"/>
              <a:t>cost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Picture 2" descr="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53" y="1648636"/>
            <a:ext cx="6600147" cy="49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977"/>
            <a:ext cx="4342407" cy="293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89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968</Words>
  <Application>Microsoft Office PowerPoint</Application>
  <PresentationFormat>Affichage à l'écran (4:3)</PresentationFormat>
  <Paragraphs>393</Paragraphs>
  <Slides>26</Slides>
  <Notes>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8" baseType="lpstr">
      <vt:lpstr>Thème Office</vt:lpstr>
      <vt:lpstr>Graphique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Example: Estimated net anthropogenic nitrogen inputs to the world’s main river catchments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</dc:creator>
  <cp:lastModifiedBy>Laurent</cp:lastModifiedBy>
  <cp:revision>62</cp:revision>
  <dcterms:created xsi:type="dcterms:W3CDTF">2015-02-26T02:17:45Z</dcterms:created>
  <dcterms:modified xsi:type="dcterms:W3CDTF">2016-11-14T18:18:17Z</dcterms:modified>
</cp:coreProperties>
</file>