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64" r:id="rId2"/>
    <p:sldId id="890" r:id="rId3"/>
    <p:sldId id="941" r:id="rId4"/>
    <p:sldId id="943" r:id="rId5"/>
    <p:sldId id="936" r:id="rId6"/>
    <p:sldId id="945" r:id="rId7"/>
    <p:sldId id="946" r:id="rId8"/>
    <p:sldId id="947" r:id="rId9"/>
    <p:sldId id="948" r:id="rId10"/>
    <p:sldId id="951" r:id="rId11"/>
    <p:sldId id="952" r:id="rId12"/>
    <p:sldId id="953" r:id="rId13"/>
    <p:sldId id="954" r:id="rId14"/>
    <p:sldId id="955" r:id="rId15"/>
    <p:sldId id="956" r:id="rId16"/>
    <p:sldId id="957" r:id="rId17"/>
    <p:sldId id="958" r:id="rId18"/>
    <p:sldId id="959" r:id="rId19"/>
    <p:sldId id="960" r:id="rId20"/>
    <p:sldId id="961" r:id="rId21"/>
    <p:sldId id="962" r:id="rId22"/>
    <p:sldId id="963" r:id="rId23"/>
    <p:sldId id="964" r:id="rId24"/>
    <p:sldId id="965" r:id="rId25"/>
    <p:sldId id="966" r:id="rId26"/>
    <p:sldId id="973" r:id="rId27"/>
    <p:sldId id="974" r:id="rId28"/>
    <p:sldId id="975" r:id="rId29"/>
    <p:sldId id="967" r:id="rId30"/>
    <p:sldId id="972" r:id="rId31"/>
    <p:sldId id="969" r:id="rId32"/>
    <p:sldId id="970" r:id="rId33"/>
    <p:sldId id="971" r:id="rId34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CC66"/>
    <a:srgbClr val="FF33CC"/>
    <a:srgbClr val="FF6600"/>
    <a:srgbClr val="FF5050"/>
    <a:srgbClr val="CCFF99"/>
    <a:srgbClr val="00FF00"/>
    <a:srgbClr val="FF9933"/>
    <a:srgbClr val="00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6403" autoAdjust="0"/>
  </p:normalViewPr>
  <p:slideViewPr>
    <p:cSldViewPr>
      <p:cViewPr>
        <p:scale>
          <a:sx n="90" d="100"/>
          <a:sy n="90" d="100"/>
        </p:scale>
        <p:origin x="-1284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0725" y="0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45DD866-8351-4329-B7F7-BFDAE0F299C8}" type="datetimeFigureOut">
              <a:rPr lang="fr-FR" smtClean="0"/>
              <a:pPr/>
              <a:t>14/11/2016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0919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0725" y="9720919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66DA3ED8-16F5-4D34-BB80-0FB22093FEC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57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9040" tIns="49521" rIns="99040" bIns="49521" anchor="ctr"/>
          <a:lstStyle/>
          <a:p>
            <a:pPr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/>
          </a:p>
        </p:txBody>
      </p:sp>
      <p:sp>
        <p:nvSpPr>
          <p:cNvPr id="62467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9040" tIns="49521" rIns="99040" bIns="49521" anchor="ctr"/>
          <a:lstStyle/>
          <a:p>
            <a:pPr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/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0" y="1"/>
            <a:ext cx="3076575" cy="515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 smtClean="0"/>
          </a:p>
        </p:txBody>
      </p:sp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4021139" y="1"/>
            <a:ext cx="3074987" cy="515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 smtClean="0"/>
          </a:p>
        </p:txBody>
      </p:sp>
      <p:sp>
        <p:nvSpPr>
          <p:cNvPr id="6247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175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09614" y="4860926"/>
            <a:ext cx="5676900" cy="460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102408" name="Text Box 7"/>
          <p:cNvSpPr txBox="1">
            <a:spLocks noChangeArrowheads="1"/>
          </p:cNvSpPr>
          <p:nvPr/>
        </p:nvSpPr>
        <p:spPr bwMode="auto">
          <a:xfrm>
            <a:off x="0" y="9718675"/>
            <a:ext cx="3076575" cy="515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3400" cy="50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7481" tIns="50691" rIns="97481" bIns="50691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84886" algn="l"/>
                <a:tab pos="971491" algn="l"/>
                <a:tab pos="1458096" algn="l"/>
                <a:tab pos="1944702" algn="l"/>
                <a:tab pos="2431306" algn="l"/>
                <a:tab pos="2917912" algn="l"/>
                <a:tab pos="3404516" algn="l"/>
                <a:tab pos="3891122" algn="l"/>
                <a:tab pos="4377726" algn="l"/>
                <a:tab pos="4864331" algn="l"/>
                <a:tab pos="5350936" algn="l"/>
                <a:tab pos="5837542" algn="l"/>
                <a:tab pos="6324146" algn="l"/>
                <a:tab pos="6810752" algn="l"/>
                <a:tab pos="7297357" algn="l"/>
                <a:tab pos="7783962" algn="l"/>
                <a:tab pos="8270567" algn="l"/>
                <a:tab pos="8757171" algn="l"/>
                <a:tab pos="9243776" algn="l"/>
                <a:tab pos="9730382" algn="l"/>
              </a:tabLst>
              <a:defRPr sz="1300">
                <a:solidFill>
                  <a:srgbClr val="000000"/>
                </a:solidFill>
                <a:latin typeface="Calibri" pitchFamily="32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fld id="{595551CC-DA97-4DD6-8D14-6E2B0A87146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881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24ACA3A8-0822-44E3-A6E1-8BFA2678F02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1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1982CDCA-CD42-4F51-B037-8F9FFC6ABA40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1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3493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90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71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359EB-A8CE-4433-A9C7-2FCEF369E0BF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14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14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Why these two scales?</a:t>
            </a:r>
          </a:p>
        </p:txBody>
      </p:sp>
    </p:spTree>
    <p:extLst>
      <p:ext uri="{BB962C8B-B14F-4D97-AF65-F5344CB8AC3E}">
        <p14:creationId xmlns:p14="http://schemas.microsoft.com/office/powerpoint/2010/main" val="3903494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8A7EB3-A027-4608-8447-B0227C460A20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73E02F-EBF7-4B96-9FF3-FC6E33AAD96D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908306-89BC-4B0D-A0F6-A7DD4A39A811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2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2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9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3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3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Why these two scales?</a:t>
            </a:r>
          </a:p>
        </p:txBody>
      </p:sp>
    </p:spTree>
    <p:extLst>
      <p:ext uri="{BB962C8B-B14F-4D97-AF65-F5344CB8AC3E}">
        <p14:creationId xmlns:p14="http://schemas.microsoft.com/office/powerpoint/2010/main" val="390349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4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4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68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5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5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DSM: Digital Soil Mapping</a:t>
            </a:r>
          </a:p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LULC: Land Use / Land Cover</a:t>
            </a:r>
          </a:p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65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6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6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49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7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7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30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8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8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dirty="0" err="1" smtClean="0">
                <a:latin typeface="Times New Roman" pitchFamily="18" charset="0"/>
                <a:ea typeface="MS Gothic" pitchFamily="49" charset="-128"/>
              </a:rPr>
              <a:t>Dempster</a:t>
            </a: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-Shafer: </a:t>
            </a:r>
            <a:r>
              <a:rPr lang="en-GB" dirty="0" err="1" smtClean="0">
                <a:latin typeface="Times New Roman" pitchFamily="18" charset="0"/>
                <a:ea typeface="MS Gothic" pitchFamily="49" charset="-128"/>
              </a:rPr>
              <a:t>approche</a:t>
            </a:r>
            <a:r>
              <a:rPr lang="en-GB" dirty="0" smtClean="0">
                <a:latin typeface="Times New Roman" pitchFamily="18" charset="0"/>
                <a:ea typeface="MS Gothic" pitchFamily="49" charset="-128"/>
              </a:rPr>
              <a:t> 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de la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théorie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 des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croyances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.</a:t>
            </a:r>
          </a:p>
          <a:p>
            <a:pPr marL="0" marR="0" indent="0" algn="l" defTabSz="449263" rtl="0" eaLnBrk="0" fontAlgn="base" latinLnBrk="0" hangingPunct="0">
              <a:lnSpc>
                <a:spcPct val="95000"/>
              </a:lnSpc>
              <a:spcBef>
                <a:spcPts val="4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/>
            </a:pP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PCR: Proportional Conflict Redistribution</a:t>
            </a:r>
            <a:endParaRPr lang="en-GB" dirty="0" smtClean="0">
              <a:latin typeface="Times New Roman" pitchFamily="18" charset="0"/>
              <a:ea typeface="MS Gothic" pitchFamily="49" charset="-128"/>
            </a:endParaRPr>
          </a:p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baseline="0" dirty="0" smtClean="0">
              <a:latin typeface="Times New Roman" pitchFamily="18" charset="0"/>
              <a:ea typeface="MS Gothic" pitchFamily="49" charset="-128"/>
            </a:endParaRPr>
          </a:p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Approches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probabilistes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 (</a:t>
            </a:r>
            <a:r>
              <a:rPr lang="en-GB" dirty="0" err="1" smtClean="0">
                <a:latin typeface="Times New Roman" pitchFamily="18" charset="0"/>
                <a:ea typeface="MS Gothic" pitchFamily="49" charset="-128"/>
              </a:rPr>
              <a:t>bayesienne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)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utiles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 pour combiner des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données</a:t>
            </a:r>
            <a:r>
              <a:rPr lang="en-GB" baseline="0" dirty="0" smtClean="0">
                <a:latin typeface="Times New Roman" pitchFamily="18" charset="0"/>
                <a:ea typeface="MS Gothic" pitchFamily="49" charset="-128"/>
              </a:rPr>
              <a:t> de sources </a:t>
            </a:r>
            <a:r>
              <a:rPr lang="en-GB" baseline="0" dirty="0" err="1" smtClean="0">
                <a:latin typeface="Times New Roman" pitchFamily="18" charset="0"/>
                <a:ea typeface="MS Gothic" pitchFamily="49" charset="-128"/>
              </a:rPr>
              <a:t>hétérogènes</a:t>
            </a:r>
            <a:endParaRPr lang="en-GB" baseline="0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13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894" indent="-285729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2916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081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247" indent="-228583" eaLnBrk="0" hangingPunct="0"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414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580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8746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5912" indent="-228583" defTabSz="44923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5E00B814-B8F5-47B4-AE66-E90FE8DE5645}" type="slidenum">
              <a:rPr lang="en-GB" smtClean="0">
                <a:solidFill>
                  <a:srgbClr val="000000"/>
                </a:solidFill>
                <a:cs typeface="Lucida Sans Unicode" pitchFamily="34" charset="0"/>
              </a:rPr>
              <a:pPr eaLnBrk="1" hangingPunct="1">
                <a:buFont typeface="Calibri" pitchFamily="34" charset="0"/>
                <a:buNone/>
              </a:pPr>
              <a:t>9</a:t>
            </a:fld>
            <a:endParaRPr lang="en-GB" smtClean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021139" y="9721850"/>
            <a:ext cx="30749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1" tIns="50691" rIns="97481" bIns="5069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fld id="{8E16601B-AEF8-4CE9-8D94-6A22CFBE51E3}" type="slidenum">
              <a:rPr lang="en-GB" sz="1300">
                <a:solidFill>
                  <a:srgbClr val="000000"/>
                </a:solidFill>
              </a:rPr>
              <a:pPr algn="r" eaLnBrk="1" hangingPunct="1">
                <a:lnSpc>
                  <a:spcPct val="102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9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82689" y="768350"/>
            <a:ext cx="4733925" cy="38369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1" rIns="99040" bIns="49521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709614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1" tIns="50691" rIns="97481" bIns="50691" anchor="ctr"/>
          <a:lstStyle/>
          <a:p>
            <a:pPr>
              <a:lnSpc>
                <a:spcPct val="95000"/>
              </a:lnSpc>
              <a:spcBef>
                <a:spcPts val="488"/>
              </a:spcBef>
              <a:tabLst>
                <a:tab pos="0" algn="l"/>
                <a:tab pos="484152" algn="l"/>
                <a:tab pos="971478" algn="l"/>
                <a:tab pos="1457217" algn="l"/>
                <a:tab pos="1944543" algn="l"/>
                <a:tab pos="2430283" algn="l"/>
                <a:tab pos="2917608" algn="l"/>
                <a:tab pos="3403348" algn="l"/>
                <a:tab pos="3890674" algn="l"/>
                <a:tab pos="4376413" algn="l"/>
                <a:tab pos="4863739" algn="l"/>
                <a:tab pos="5349478" algn="l"/>
                <a:tab pos="5836805" algn="l"/>
                <a:tab pos="6324132" algn="l"/>
                <a:tab pos="6809870" algn="l"/>
                <a:tab pos="7297197" algn="l"/>
                <a:tab pos="7782936" algn="l"/>
                <a:tab pos="8270262" algn="l"/>
                <a:tab pos="8756001" algn="l"/>
                <a:tab pos="9243328" algn="l"/>
                <a:tab pos="9729066" algn="l"/>
              </a:tabLst>
            </a:pPr>
            <a:endParaRPr lang="en-GB" dirty="0" smtClean="0">
              <a:latin typeface="Times New Roman" pitchFamily="18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088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BED11-7925-4542-AF95-91BAD3F641C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1E0D5-C10A-4C9F-88BB-249E149EAFA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5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7813" y="114300"/>
            <a:ext cx="2055812" cy="60086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"/>
            <a:ext cx="6018213" cy="60086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0B4D7-92CE-4971-8BBF-7D89DB6B6FB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8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AAAE-516D-4C42-9227-719205A5163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55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86BC-068D-418E-B8D0-1F4593BCB43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6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FF7F-CC4A-41C4-BC64-C3246229409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62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EFDEC-F3DB-4F07-AC84-DB18DFC5D5A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15180-DAF7-4631-8457-A4586AE1499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0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D4673-2F33-49F2-87F0-2D00561463C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20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9BF1-193A-4F43-AC38-BA858BC5C1D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8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A120-AFA3-4C78-9BBB-82663354500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3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"/>
            <a:ext cx="82264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307138"/>
            <a:ext cx="2132013" cy="460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 smtClean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Calibri" pitchFamily="34" charset="0"/>
              <a:buNone/>
              <a:defRPr/>
            </a:pPr>
            <a:endParaRPr lang="fr-FR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Clr>
                <a:srgbClr val="898989"/>
              </a:buClr>
              <a:buSzPct val="100000"/>
              <a:buFont typeface="Calibri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Calibri" pitchFamily="32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fld id="{47ADFEE2-063B-4E89-A543-52DD13DDCD7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5pPr>
      <a:lvl6pPr marL="1536700" indent="-2159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6pPr>
      <a:lvl7pPr marL="1993900" indent="-2159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7pPr>
      <a:lvl8pPr marL="2451100" indent="-2159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8pPr>
      <a:lvl9pPr marL="2908300" indent="-2159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9pPr>
    </p:titleStyle>
    <p:bodyStyle>
      <a:lvl1pPr marL="339725" indent="-339725" algn="l" defTabSz="449263" rtl="0" eaLnBrk="0" fontAlgn="base" hangingPunct="0">
        <a:lnSpc>
          <a:spcPct val="10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10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4.bin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.wmf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3.wmf"/><Relationship Id="rId24" Type="http://schemas.openxmlformats.org/officeDocument/2006/relationships/image" Target="../media/image18.wmf"/><Relationship Id="rId5" Type="http://schemas.openxmlformats.org/officeDocument/2006/relationships/image" Target="../media/image8.pn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6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5.wmf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.wmf"/><Relationship Id="rId1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11" Type="http://schemas.openxmlformats.org/officeDocument/2006/relationships/image" Target="../media/image4.wmf"/><Relationship Id="rId5" Type="http://schemas.openxmlformats.org/officeDocument/2006/relationships/image" Target="../media/image3.wmf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png"/><Relationship Id="rId1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9.jpeg"/><Relationship Id="rId3" Type="http://schemas.openxmlformats.org/officeDocument/2006/relationships/image" Target="../media/image7.jpeg"/><Relationship Id="rId21" Type="http://schemas.openxmlformats.org/officeDocument/2006/relationships/image" Target="../media/image12.png"/><Relationship Id="rId7" Type="http://schemas.openxmlformats.org/officeDocument/2006/relationships/image" Target="../media/image14.jpeg"/><Relationship Id="rId12" Type="http://schemas.openxmlformats.org/officeDocument/2006/relationships/image" Target="../media/image21.wmf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.wmf"/><Relationship Id="rId20" Type="http://schemas.openxmlformats.org/officeDocument/2006/relationships/image" Target="../media/image11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2.png"/><Relationship Id="rId19" Type="http://schemas.openxmlformats.org/officeDocument/2006/relationships/image" Target="../media/image10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9.png"/><Relationship Id="rId1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19.png"/><Relationship Id="rId3" Type="http://schemas.openxmlformats.org/officeDocument/2006/relationships/image" Target="../media/image27.png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26.wmf"/><Relationship Id="rId5" Type="http://schemas.openxmlformats.org/officeDocument/2006/relationships/image" Target="../media/image29.png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7.bin"/><Relationship Id="rId10" Type="http://schemas.openxmlformats.org/officeDocument/2006/relationships/image" Target="../media/image34.jpe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4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wmf"/><Relationship Id="rId12" Type="http://schemas.openxmlformats.org/officeDocument/2006/relationships/image" Target="../media/image47.png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20" Type="http://schemas.openxmlformats.org/officeDocument/2006/relationships/image" Target="../media/image49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6.png"/><Relationship Id="rId5" Type="http://schemas.openxmlformats.org/officeDocument/2006/relationships/image" Target="../media/image40.wmf"/><Relationship Id="rId15" Type="http://schemas.openxmlformats.org/officeDocument/2006/relationships/image" Target="../media/image43.wmf"/><Relationship Id="rId10" Type="http://schemas.openxmlformats.org/officeDocument/2006/relationships/image" Target="../media/image45.png"/><Relationship Id="rId19" Type="http://schemas.microsoft.com/office/2007/relationships/hdphoto" Target="../media/hdphoto1.wdp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w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24.bin"/><Relationship Id="rId10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0.wmf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jpe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microsoft.com/office/2007/relationships/hdphoto" Target="../media/hdphoto2.wdp"/><Relationship Id="rId10" Type="http://schemas.openxmlformats.org/officeDocument/2006/relationships/image" Target="../media/image56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microsoft.com/office/2007/relationships/hdphoto" Target="../media/hdphoto4.wdp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oleObject" Target="../embeddings/oleObject30.bin"/><Relationship Id="rId3" Type="http://schemas.openxmlformats.org/officeDocument/2006/relationships/image" Target="../media/image8.png"/><Relationship Id="rId7" Type="http://schemas.openxmlformats.org/officeDocument/2006/relationships/image" Target="../media/image101.png"/><Relationship Id="rId12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jpeg"/><Relationship Id="rId14" Type="http://schemas.openxmlformats.org/officeDocument/2006/relationships/image" Target="../media/image9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4.jpeg"/><Relationship Id="rId18" Type="http://schemas.openxmlformats.org/officeDocument/2006/relationships/image" Target="../media/image11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0.jpeg"/><Relationship Id="rId12" Type="http://schemas.openxmlformats.org/officeDocument/2006/relationships/image" Target="../media/image113.jpeg"/><Relationship Id="rId17" Type="http://schemas.openxmlformats.org/officeDocument/2006/relationships/image" Target="../media/image11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7.jpe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9.png"/><Relationship Id="rId11" Type="http://schemas.openxmlformats.org/officeDocument/2006/relationships/image" Target="../media/image84.wmf"/><Relationship Id="rId5" Type="http://schemas.openxmlformats.org/officeDocument/2006/relationships/image" Target="../media/image108.png"/><Relationship Id="rId15" Type="http://schemas.openxmlformats.org/officeDocument/2006/relationships/image" Target="../media/image116.jpeg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9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15545" y="3833879"/>
            <a:ext cx="6400800" cy="225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en-GB" b="1" dirty="0" smtClean="0">
                <a:solidFill>
                  <a:srgbClr val="0070C0"/>
                </a:solidFill>
              </a:rPr>
              <a:t>Coordination : Samuel </a:t>
            </a:r>
            <a:r>
              <a:rPr lang="en-GB" b="1" dirty="0" err="1" smtClean="0">
                <a:solidFill>
                  <a:srgbClr val="0070C0"/>
                </a:solidFill>
              </a:rPr>
              <a:t>Buis</a:t>
            </a:r>
            <a:endParaRPr lang="en-GB" b="1" dirty="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0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en-GB" b="1" dirty="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0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32138" y="6165850"/>
            <a:ext cx="30241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algn="ctr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en-GB" dirty="0" smtClean="0">
                <a:solidFill>
                  <a:srgbClr val="BFBFBF"/>
                </a:solidFill>
              </a:rPr>
              <a:t>14/11/2016</a:t>
            </a:r>
            <a:endParaRPr lang="en-GB" dirty="0">
              <a:solidFill>
                <a:srgbClr val="BFBFBF"/>
              </a:solidFill>
            </a:endParaRPr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196764" y="1628800"/>
            <a:ext cx="8712968" cy="21236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WP1: Building methodology to collect adequate spatial database </a:t>
            </a:r>
            <a:r>
              <a:rPr lang="en-US" sz="4400" dirty="0" smtClean="0">
                <a:solidFill>
                  <a:srgbClr val="0070C0"/>
                </a:solidFill>
              </a:rPr>
              <a:t>for modelling</a:t>
            </a:r>
            <a:endParaRPr lang="en-US" sz="4400" b="1" dirty="0" smtClean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33265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ATCHA (2016 -2021)</a:t>
            </a:r>
            <a:endParaRPr lang="fr-FR" sz="2800" dirty="0">
              <a:solidFill>
                <a:srgbClr val="00B0F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91744" y="4572000"/>
            <a:ext cx="6556856" cy="138499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Task 1.1:</a:t>
            </a:r>
          </a:p>
          <a:p>
            <a:pPr algn="ctr"/>
            <a:r>
              <a:rPr lang="en-US" sz="2800" dirty="0"/>
              <a:t>Modelling land use and land cover change</a:t>
            </a:r>
          </a:p>
          <a:p>
            <a:pPr algn="ctr"/>
            <a:r>
              <a:rPr lang="en-US" sz="2800" dirty="0"/>
              <a:t>using multi satellite high resolution </a:t>
            </a:r>
            <a:r>
              <a:rPr lang="en-US" sz="2800" dirty="0" smtClean="0"/>
              <a:t>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2263726"/>
      </p:ext>
    </p:extLst>
  </p:cSld>
  <p:clrMapOvr>
    <a:masterClrMapping/>
  </p:clrMapOvr>
  <p:transition spd="med" advTm="20841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lèche droite 56"/>
          <p:cNvSpPr/>
          <p:nvPr/>
        </p:nvSpPr>
        <p:spPr>
          <a:xfrm>
            <a:off x="6084888" y="2492375"/>
            <a:ext cx="503237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51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20900" y="3429000"/>
            <a:ext cx="579438" cy="2836863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95513" y="3500438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268538" y="3573463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6825" y="261938"/>
            <a:ext cx="5040313" cy="1511300"/>
          </a:xfrm>
          <a:solidFill>
            <a:srgbClr val="FC8CE7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fr-FR" sz="1600" smtClean="0"/>
              <a:t/>
            </a:r>
            <a:br>
              <a:rPr lang="fr-FR" altLang="fr-FR" sz="1600" smtClean="0"/>
            </a:br>
            <a:r>
              <a:rPr lang="fr-FR" altLang="fr-FR" sz="400" smtClean="0"/>
              <a:t/>
            </a:r>
            <a:br>
              <a:rPr lang="fr-FR" altLang="fr-FR" sz="400" smtClean="0"/>
            </a:br>
            <a:r>
              <a:rPr lang="fr-FR" altLang="fr-FR" sz="1600" smtClean="0"/>
              <a:t>   </a:t>
            </a:r>
            <a:br>
              <a:rPr lang="fr-FR" altLang="fr-FR" sz="1600" smtClean="0"/>
            </a:br>
            <a:r>
              <a:rPr lang="fr-FR" altLang="fr-FR" sz="1600" i="1" smtClean="0"/>
              <a:t/>
            </a:r>
            <a:br>
              <a:rPr lang="fr-FR" altLang="fr-FR" sz="1600" i="1" smtClean="0"/>
            </a:br>
            <a:endParaRPr lang="fr-FR" altLang="fr-FR" sz="1000" i="1" smtClean="0"/>
          </a:p>
        </p:txBody>
      </p:sp>
      <p:pic>
        <p:nvPicPr>
          <p:cNvPr id="2055" name="Picture 13" descr="Logoces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054100"/>
            <a:ext cx="10064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4932363" y="1033463"/>
            <a:ext cx="3313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S. Mangiarotti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A.K. Sharma,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Sekhar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M.,</a:t>
            </a:r>
          </a:p>
          <a:p>
            <a:pPr>
              <a:defRPr/>
            </a:pP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L.Ruiz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S.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Corgne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L. 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Hubert-Moy</a:t>
            </a:r>
          </a:p>
          <a:p>
            <a:pPr>
              <a:defRPr/>
            </a:pP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	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  V. </a:t>
            </a:r>
            <a:r>
              <a:rPr lang="en-ZA" alt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Demarez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Y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. Kerr</a:t>
            </a:r>
            <a:r>
              <a:rPr lang="fr-FR" altLang="fr-F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etc.</a:t>
            </a:r>
            <a:endParaRPr lang="fr-FR" altLang="fr-F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3779838" y="1511300"/>
            <a:ext cx="17097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50" dirty="0"/>
              <a:t>sylvain.mangiarotti@ird.fr</a:t>
            </a:r>
          </a:p>
        </p:txBody>
      </p:sp>
      <p:sp>
        <p:nvSpPr>
          <p:cNvPr id="56" name="Rectangle à coins arrondis 55"/>
          <p:cNvSpPr/>
          <p:nvPr/>
        </p:nvSpPr>
        <p:spPr>
          <a:xfrm>
            <a:off x="3923928" y="332656"/>
            <a:ext cx="4824536" cy="620688"/>
          </a:xfrm>
          <a:prstGeom prst="roundRect">
            <a:avLst/>
          </a:prstGeom>
          <a:solidFill>
            <a:srgbClr val="99FF33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Chaos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applied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detection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South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India</a:t>
            </a:r>
            <a:endParaRPr lang="en-ZA" altLang="fr-F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" pitchFamily="34" charset="0"/>
              <a:cs typeface="Arial" charset="0"/>
            </a:endParaRPr>
          </a:p>
        </p:txBody>
      </p:sp>
      <p:pic>
        <p:nvPicPr>
          <p:cNvPr id="2061" name="Picture 35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054100"/>
            <a:ext cx="2889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81" descr="http://www.ird.fr/var/ird/storage/images/media/ird-medias-partages/logos/lmi/lmi-cefirse/224921-3-fre-FR/lmi-cefirse_medi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069975"/>
            <a:ext cx="288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79" descr="Indian Institute of Scie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414463"/>
            <a:ext cx="295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83" descr="http://letg.cnrs.fr/plugins/letg/images/let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343025"/>
            <a:ext cx="2444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Soleil 66"/>
          <p:cNvSpPr/>
          <p:nvPr/>
        </p:nvSpPr>
        <p:spPr>
          <a:xfrm>
            <a:off x="1619250" y="1052513"/>
            <a:ext cx="576263" cy="576262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066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730819"/>
              </p:ext>
            </p:extLst>
          </p:nvPr>
        </p:nvGraphicFramePr>
        <p:xfrm>
          <a:off x="127000" y="2997200"/>
          <a:ext cx="17780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Équation" r:id="rId10" imgW="1295400" imgH="939800" progId="Equation.3">
                  <p:embed/>
                </p:oleObj>
              </mc:Choice>
              <mc:Fallback>
                <p:oleObj name="Équation" r:id="rId10" imgW="12954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997200"/>
                        <a:ext cx="177800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7" name="Picture 260" descr="http://www.fleuralia.fr/media/catalog/product/cache/1/image/x500/040ec09b1e35df139433887a97daa66f/f/i/file_38_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6326">
            <a:off x="125413" y="1060450"/>
            <a:ext cx="93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Nuage 74"/>
          <p:cNvSpPr/>
          <p:nvPr/>
        </p:nvSpPr>
        <p:spPr>
          <a:xfrm rot="21423741" flipH="1" flipV="1">
            <a:off x="803275" y="993775"/>
            <a:ext cx="527050" cy="444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069" name="Picture 2" descr="http://www.google.fr/url?source=imglanding&amp;ct=img&amp;q=http://www.larousse.fr/encyclopedie/data/images/1010152-Structure_dune_plante_%C3%A0_fleurs.jpg&amp;sa=X&amp;ei=nS1oVZPrOYSAU4iGgPAC&amp;ved=0CAkQ8wc&amp;usg=AFQjCNE24jU815txF91-MwjmKgJqDAwxv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r="37794"/>
          <a:stretch>
            <a:fillRect/>
          </a:stretch>
        </p:blipFill>
        <p:spPr bwMode="auto">
          <a:xfrm>
            <a:off x="1042988" y="2006600"/>
            <a:ext cx="5540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126" descr="Afficher l'image d'origi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03225"/>
            <a:ext cx="17954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" name="Connecteur droit avec flèche 81"/>
          <p:cNvCxnSpPr/>
          <p:nvPr/>
        </p:nvCxnSpPr>
        <p:spPr>
          <a:xfrm flipH="1">
            <a:off x="1476375" y="1450975"/>
            <a:ext cx="935038" cy="754063"/>
          </a:xfrm>
          <a:prstGeom prst="straightConnector1">
            <a:avLst/>
          </a:prstGeom>
          <a:ln w="66675">
            <a:solidFill>
              <a:srgbClr val="F907CB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1476375" y="1700213"/>
            <a:ext cx="144463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>
            <a:off x="1620838" y="1700213"/>
            <a:ext cx="152400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 flipH="1">
            <a:off x="1763713" y="1700213"/>
            <a:ext cx="161925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lèche droite 90"/>
          <p:cNvSpPr/>
          <p:nvPr/>
        </p:nvSpPr>
        <p:spPr>
          <a:xfrm rot="4133374">
            <a:off x="849313" y="1638300"/>
            <a:ext cx="366712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076" name="Object 241"/>
          <p:cNvGraphicFramePr>
            <a:graphicFrameLocks noChangeAspect="1"/>
          </p:cNvGraphicFramePr>
          <p:nvPr/>
        </p:nvGraphicFramePr>
        <p:xfrm>
          <a:off x="6627813" y="2060575"/>
          <a:ext cx="5365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Équation" r:id="rId15" imgW="266469" imgH="393359" progId="Equation.3">
                  <p:embed/>
                </p:oleObj>
              </mc:Choice>
              <mc:Fallback>
                <p:oleObj name="Équation" r:id="rId15" imgW="266469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813" y="2060575"/>
                        <a:ext cx="536575" cy="676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7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349500" y="3679825"/>
            <a:ext cx="581025" cy="2835275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Ellipse 148"/>
          <p:cNvSpPr/>
          <p:nvPr/>
        </p:nvSpPr>
        <p:spPr>
          <a:xfrm>
            <a:off x="2536825" y="4381500"/>
            <a:ext cx="144463" cy="217488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092325" y="6369050"/>
            <a:ext cx="271463" cy="3238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0" name="ZoneTexte 4"/>
          <p:cNvSpPr txBox="1">
            <a:spLocks noChangeArrowheads="1"/>
          </p:cNvSpPr>
          <p:nvPr/>
        </p:nvSpPr>
        <p:spPr bwMode="auto">
          <a:xfrm>
            <a:off x="1979613" y="6381750"/>
            <a:ext cx="24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pic>
        <p:nvPicPr>
          <p:cNvPr id="2081" name="Picture 27" descr="http://www.cesbio.ups-tlse.fr/data_all/images/pomos_et_glomo_xl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4124" r="10614" b="67067"/>
          <a:stretch>
            <a:fillRect/>
          </a:stretch>
        </p:blipFill>
        <p:spPr bwMode="auto">
          <a:xfrm>
            <a:off x="7200900" y="213360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27" descr="http://www.cesbio.ups-tlse.fr/data_all/images/pomos_et_glomo_xl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2" t="38730" r="12006" b="27979"/>
          <a:stretch>
            <a:fillRect/>
          </a:stretch>
        </p:blipFill>
        <p:spPr bwMode="auto">
          <a:xfrm>
            <a:off x="3851275" y="5084763"/>
            <a:ext cx="16446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83" name="Objet 2"/>
          <p:cNvGraphicFramePr>
            <a:graphicFrameLocks noChangeAspect="1"/>
          </p:cNvGraphicFramePr>
          <p:nvPr/>
        </p:nvGraphicFramePr>
        <p:xfrm>
          <a:off x="7956550" y="3689350"/>
          <a:ext cx="3317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Équation" r:id="rId18" imgW="152268" imgH="215713" progId="Equation.3">
                  <p:embed/>
                </p:oleObj>
              </mc:Choice>
              <mc:Fallback>
                <p:oleObj name="Équation" r:id="rId18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3689350"/>
                        <a:ext cx="331788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8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8478" r="47008" b="49133"/>
          <a:stretch>
            <a:fillRect/>
          </a:stretch>
        </p:blipFill>
        <p:spPr bwMode="auto">
          <a:xfrm>
            <a:off x="2484438" y="1944688"/>
            <a:ext cx="3613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5" name="ZoneTexte 4"/>
          <p:cNvSpPr txBox="1">
            <a:spLocks noChangeArrowheads="1"/>
          </p:cNvSpPr>
          <p:nvPr/>
        </p:nvSpPr>
        <p:spPr bwMode="auto">
          <a:xfrm>
            <a:off x="5795963" y="3132138"/>
            <a:ext cx="24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51" name="Flèche droite 50"/>
          <p:cNvSpPr/>
          <p:nvPr/>
        </p:nvSpPr>
        <p:spPr>
          <a:xfrm rot="3617454">
            <a:off x="2934495" y="1615281"/>
            <a:ext cx="519112" cy="225425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087" name="Objet 4"/>
          <p:cNvGraphicFramePr>
            <a:graphicFrameLocks noChangeAspect="1"/>
          </p:cNvGraphicFramePr>
          <p:nvPr/>
        </p:nvGraphicFramePr>
        <p:xfrm>
          <a:off x="2289175" y="2314575"/>
          <a:ext cx="3317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Équation" r:id="rId21" imgW="152268" imgH="215713" progId="Equation.3">
                  <p:embed/>
                </p:oleObj>
              </mc:Choice>
              <mc:Fallback>
                <p:oleObj name="Équation" r:id="rId21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2314575"/>
                        <a:ext cx="331788" cy="401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Connecteur droit avec flèche 52"/>
          <p:cNvCxnSpPr/>
          <p:nvPr/>
        </p:nvCxnSpPr>
        <p:spPr>
          <a:xfrm flipV="1">
            <a:off x="2660650" y="3316288"/>
            <a:ext cx="938213" cy="109696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èche droite 57"/>
          <p:cNvSpPr/>
          <p:nvPr/>
        </p:nvSpPr>
        <p:spPr>
          <a:xfrm rot="9502497">
            <a:off x="5975350" y="3668713"/>
            <a:ext cx="958850" cy="258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090" name="Objet 7"/>
          <p:cNvGraphicFramePr>
            <a:graphicFrameLocks noChangeAspect="1"/>
          </p:cNvGraphicFramePr>
          <p:nvPr/>
        </p:nvGraphicFramePr>
        <p:xfrm>
          <a:off x="4027488" y="3500438"/>
          <a:ext cx="1839912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Équation" r:id="rId22" imgW="1397000" imgH="939800" progId="Equation.3">
                  <p:embed/>
                </p:oleObj>
              </mc:Choice>
              <mc:Fallback>
                <p:oleObj name="Équation" r:id="rId22" imgW="13970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7488" y="3500438"/>
                        <a:ext cx="1839912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1" name="ZoneTexte 17"/>
          <p:cNvSpPr txBox="1">
            <a:spLocks noChangeArrowheads="1"/>
          </p:cNvSpPr>
          <p:nvPr/>
        </p:nvSpPr>
        <p:spPr bwMode="auto">
          <a:xfrm>
            <a:off x="7524750" y="5214938"/>
            <a:ext cx="1617663" cy="93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latin typeface="Arial" charset="0"/>
              </a:rPr>
              <a:t>1st  </a:t>
            </a:r>
            <a:r>
              <a:rPr lang="fr-FR" altLang="fr-FR" sz="1100" b="1">
                <a:latin typeface="Arial" charset="0"/>
              </a:rPr>
              <a:t>weakly dissipative </a:t>
            </a:r>
            <a:r>
              <a:rPr lang="fr-FR" altLang="fr-FR" sz="1000">
                <a:latin typeface="Arial" charset="0"/>
              </a:rPr>
              <a:t>(D</a:t>
            </a:r>
            <a:r>
              <a:rPr lang="fr-FR" altLang="fr-FR" sz="1000" baseline="-25000">
                <a:latin typeface="Arial" charset="0"/>
              </a:rPr>
              <a:t>KY</a:t>
            </a:r>
            <a:r>
              <a:rPr lang="fr-FR" altLang="fr-FR" sz="1000">
                <a:latin typeface="Arial" charset="0"/>
              </a:rPr>
              <a:t>=2.7)</a:t>
            </a:r>
            <a:endParaRPr lang="fr-FR" altLang="fr-FR" sz="11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latin typeface="Arial" charset="0"/>
              </a:rPr>
              <a:t>ODE model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latin typeface="Arial" charset="0"/>
              </a:rPr>
              <a:t>obtained from real world data</a:t>
            </a:r>
          </a:p>
        </p:txBody>
      </p:sp>
      <p:pic>
        <p:nvPicPr>
          <p:cNvPr id="2092" name="Picture 30" descr="F:\science\ORO\2015\RNL2015\divers\article_LrzVsCerealCrops\mangiarotti_sylvain2.ep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b="11861"/>
          <a:stretch>
            <a:fillRect/>
          </a:stretch>
        </p:blipFill>
        <p:spPr bwMode="auto">
          <a:xfrm>
            <a:off x="6227763" y="5180013"/>
            <a:ext cx="13335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" name="ZoneTexte 104"/>
          <p:cNvSpPr txBox="1">
            <a:spLocks noChangeArrowheads="1"/>
          </p:cNvSpPr>
          <p:nvPr/>
        </p:nvSpPr>
        <p:spPr bwMode="auto">
          <a:xfrm>
            <a:off x="6156325" y="4849813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Arial" charset="0"/>
              </a:rPr>
              <a:t>Poincaré section</a:t>
            </a:r>
          </a:p>
        </p:txBody>
      </p:sp>
      <p:sp>
        <p:nvSpPr>
          <p:cNvPr id="62" name="Flèche droite 61"/>
          <p:cNvSpPr/>
          <p:nvPr/>
        </p:nvSpPr>
        <p:spPr>
          <a:xfrm>
            <a:off x="5668963" y="5540375"/>
            <a:ext cx="503237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95" name="ZoneTexte 8"/>
          <p:cNvSpPr txBox="1">
            <a:spLocks noChangeArrowheads="1"/>
          </p:cNvSpPr>
          <p:nvPr/>
        </p:nvSpPr>
        <p:spPr bwMode="auto">
          <a:xfrm>
            <a:off x="7232650" y="1866900"/>
            <a:ext cx="1587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Original portrait</a:t>
            </a:r>
          </a:p>
        </p:txBody>
      </p:sp>
      <p:sp>
        <p:nvSpPr>
          <p:cNvPr id="2096" name="ZoneTexte 63"/>
          <p:cNvSpPr txBox="1">
            <a:spLocks noChangeArrowheads="1"/>
          </p:cNvSpPr>
          <p:nvPr/>
        </p:nvSpPr>
        <p:spPr bwMode="auto">
          <a:xfrm>
            <a:off x="4140200" y="4818063"/>
            <a:ext cx="1439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Model portrait</a:t>
            </a:r>
          </a:p>
        </p:txBody>
      </p:sp>
      <p:sp>
        <p:nvSpPr>
          <p:cNvPr id="2097" name="ZoneTexte 1"/>
          <p:cNvSpPr txBox="1">
            <a:spLocks noChangeArrowheads="1"/>
          </p:cNvSpPr>
          <p:nvPr/>
        </p:nvSpPr>
        <p:spPr bwMode="auto">
          <a:xfrm>
            <a:off x="6442075" y="6577013"/>
            <a:ext cx="252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accent1"/>
                </a:solidFill>
                <a:latin typeface="Arial" charset="0"/>
              </a:rPr>
              <a:t>Mangiarotti et al. </a:t>
            </a:r>
            <a:r>
              <a:rPr lang="fr-FR" altLang="fr-FR" sz="1400" i="1">
                <a:solidFill>
                  <a:schemeClr val="accent1"/>
                </a:solidFill>
                <a:latin typeface="Arial" charset="0"/>
              </a:rPr>
              <a:t>Chaos</a:t>
            </a:r>
            <a:r>
              <a:rPr lang="fr-FR" altLang="fr-FR" sz="1400">
                <a:solidFill>
                  <a:schemeClr val="accent1"/>
                </a:solidFill>
                <a:latin typeface="Arial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2495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20900" y="3429000"/>
            <a:ext cx="579438" cy="2836863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95513" y="3500438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268538" y="3573463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Soleil 66"/>
          <p:cNvSpPr/>
          <p:nvPr/>
        </p:nvSpPr>
        <p:spPr>
          <a:xfrm>
            <a:off x="1619250" y="1052513"/>
            <a:ext cx="576263" cy="576262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3089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013450"/>
              </p:ext>
            </p:extLst>
          </p:nvPr>
        </p:nvGraphicFramePr>
        <p:xfrm>
          <a:off x="127000" y="2997200"/>
          <a:ext cx="17780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Équation" r:id="rId4" imgW="1295400" imgH="939800" progId="Equation.3">
                  <p:embed/>
                </p:oleObj>
              </mc:Choice>
              <mc:Fallback>
                <p:oleObj name="Équation" r:id="rId4" imgW="12954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997200"/>
                        <a:ext cx="177800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Flèche droite 71"/>
          <p:cNvSpPr/>
          <p:nvPr/>
        </p:nvSpPr>
        <p:spPr>
          <a:xfrm rot="3617454">
            <a:off x="2934495" y="1615281"/>
            <a:ext cx="519112" cy="225425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91" name="Picture 260" descr="http://www.fleuralia.fr/media/catalog/product/cache/1/image/x500/040ec09b1e35df139433887a97daa66f/f/i/file_38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6326">
            <a:off x="125413" y="1060450"/>
            <a:ext cx="93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Nuage 74"/>
          <p:cNvSpPr/>
          <p:nvPr/>
        </p:nvSpPr>
        <p:spPr>
          <a:xfrm rot="21423741" flipH="1" flipV="1">
            <a:off x="803275" y="993775"/>
            <a:ext cx="527050" cy="444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93" name="Picture 2" descr="http://www.google.fr/url?source=imglanding&amp;ct=img&amp;q=http://www.larousse.fr/encyclopedie/data/images/1010152-Structure_dune_plante_%C3%A0_fleurs.jpg&amp;sa=X&amp;ei=nS1oVZPrOYSAU4iGgPAC&amp;ved=0CAkQ8wc&amp;usg=AFQjCNE24jU815txF91-MwjmKgJqDAwx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r="37794"/>
          <a:stretch>
            <a:fillRect/>
          </a:stretch>
        </p:blipFill>
        <p:spPr bwMode="auto">
          <a:xfrm>
            <a:off x="1042988" y="2006600"/>
            <a:ext cx="5540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26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03225"/>
            <a:ext cx="17954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8" name="Connecteur droit avec flèche 87"/>
          <p:cNvCxnSpPr/>
          <p:nvPr/>
        </p:nvCxnSpPr>
        <p:spPr>
          <a:xfrm flipH="1">
            <a:off x="1476375" y="1700213"/>
            <a:ext cx="144463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>
            <a:off x="1620838" y="1700213"/>
            <a:ext cx="152400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 flipH="1">
            <a:off x="1763713" y="1700213"/>
            <a:ext cx="161925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lèche droite 90"/>
          <p:cNvSpPr/>
          <p:nvPr/>
        </p:nvSpPr>
        <p:spPr>
          <a:xfrm rot="4133374">
            <a:off x="849313" y="1638300"/>
            <a:ext cx="366712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93" name="Connecteur droit avec flèche 92"/>
          <p:cNvCxnSpPr/>
          <p:nvPr/>
        </p:nvCxnSpPr>
        <p:spPr>
          <a:xfrm flipV="1">
            <a:off x="2925763" y="2019300"/>
            <a:ext cx="0" cy="10080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0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399" r="54601" b="25069"/>
          <a:stretch>
            <a:fillRect/>
          </a:stretch>
        </p:blipFill>
        <p:spPr bwMode="auto">
          <a:xfrm>
            <a:off x="2984500" y="2420938"/>
            <a:ext cx="8953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15120"/>
          <a:stretch>
            <a:fillRect/>
          </a:stretch>
        </p:blipFill>
        <p:spPr bwMode="auto">
          <a:xfrm>
            <a:off x="3852863" y="2451100"/>
            <a:ext cx="5762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18900"/>
          <a:stretch>
            <a:fillRect/>
          </a:stretch>
        </p:blipFill>
        <p:spPr bwMode="auto">
          <a:xfrm>
            <a:off x="4429125" y="2171714"/>
            <a:ext cx="8969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15120"/>
          <a:stretch>
            <a:fillRect/>
          </a:stretch>
        </p:blipFill>
        <p:spPr bwMode="auto">
          <a:xfrm>
            <a:off x="5241925" y="2286000"/>
            <a:ext cx="5365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Connecteur droit avec flèche 97"/>
          <p:cNvCxnSpPr/>
          <p:nvPr/>
        </p:nvCxnSpPr>
        <p:spPr>
          <a:xfrm>
            <a:off x="2916238" y="3027363"/>
            <a:ext cx="33845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lèche droite 100"/>
          <p:cNvSpPr/>
          <p:nvPr/>
        </p:nvSpPr>
        <p:spPr>
          <a:xfrm>
            <a:off x="6011863" y="2347913"/>
            <a:ext cx="503237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2" name="Connecteur droit avec flèche 101"/>
          <p:cNvCxnSpPr/>
          <p:nvPr/>
        </p:nvCxnSpPr>
        <p:spPr>
          <a:xfrm flipV="1">
            <a:off x="7308850" y="2019300"/>
            <a:ext cx="0" cy="10795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7308850" y="3090863"/>
            <a:ext cx="108108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08" name="Object 241"/>
          <p:cNvGraphicFramePr>
            <a:graphicFrameLocks noChangeAspect="1"/>
          </p:cNvGraphicFramePr>
          <p:nvPr/>
        </p:nvGraphicFramePr>
        <p:xfrm>
          <a:off x="6681788" y="2019300"/>
          <a:ext cx="5365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Équation" r:id="rId10" imgW="266469" imgH="393359" progId="Equation.3">
                  <p:embed/>
                </p:oleObj>
              </mc:Choice>
              <mc:Fallback>
                <p:oleObj name="Équation" r:id="rId10" imgW="266469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8" y="2019300"/>
                        <a:ext cx="536575" cy="676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9" name="ZoneTexte 24"/>
          <p:cNvSpPr txBox="1">
            <a:spLocks noChangeArrowheads="1"/>
          </p:cNvSpPr>
          <p:nvPr/>
        </p:nvSpPr>
        <p:spPr bwMode="auto">
          <a:xfrm>
            <a:off x="7670800" y="2243138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110" name="Object 239"/>
          <p:cNvGraphicFramePr>
            <a:graphicFrameLocks noChangeAspect="1"/>
          </p:cNvGraphicFramePr>
          <p:nvPr/>
        </p:nvGraphicFramePr>
        <p:xfrm>
          <a:off x="2540000" y="2235200"/>
          <a:ext cx="3317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Équation" r:id="rId12" imgW="152268" imgH="215713" progId="Equation.3">
                  <p:embed/>
                </p:oleObj>
              </mc:Choice>
              <mc:Fallback>
                <p:oleObj name="Équation" r:id="rId12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0" y="2235200"/>
                        <a:ext cx="331788" cy="40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1" name="Object 60"/>
          <p:cNvGraphicFramePr>
            <a:graphicFrameLocks noChangeAspect="1"/>
          </p:cNvGraphicFramePr>
          <p:nvPr/>
        </p:nvGraphicFramePr>
        <p:xfrm>
          <a:off x="8388350" y="3098800"/>
          <a:ext cx="3317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Équation" r:id="rId14" imgW="152268" imgH="215713" progId="Equation.3">
                  <p:embed/>
                </p:oleObj>
              </mc:Choice>
              <mc:Fallback>
                <p:oleObj name="Équation" r:id="rId14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3098800"/>
                        <a:ext cx="331788" cy="40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12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349500" y="3679825"/>
            <a:ext cx="581025" cy="2835275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Ellipse 148"/>
          <p:cNvSpPr/>
          <p:nvPr/>
        </p:nvSpPr>
        <p:spPr>
          <a:xfrm>
            <a:off x="2536825" y="4381500"/>
            <a:ext cx="144463" cy="217488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8" name="Connecteur droit avec flèche 67"/>
          <p:cNvCxnSpPr/>
          <p:nvPr/>
        </p:nvCxnSpPr>
        <p:spPr>
          <a:xfrm flipV="1">
            <a:off x="2660650" y="3316288"/>
            <a:ext cx="938213" cy="109696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5" name="ZoneTexte 1"/>
          <p:cNvSpPr txBox="1">
            <a:spLocks noChangeArrowheads="1"/>
          </p:cNvSpPr>
          <p:nvPr/>
        </p:nvSpPr>
        <p:spPr bwMode="auto">
          <a:xfrm>
            <a:off x="2916238" y="21240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bean</a:t>
            </a:r>
          </a:p>
        </p:txBody>
      </p:sp>
      <p:sp>
        <p:nvSpPr>
          <p:cNvPr id="3116" name="ZoneTexte 69"/>
          <p:cNvSpPr txBox="1">
            <a:spLocks noChangeArrowheads="1"/>
          </p:cNvSpPr>
          <p:nvPr/>
        </p:nvSpPr>
        <p:spPr bwMode="auto">
          <a:xfrm>
            <a:off x="3702050" y="2181225"/>
            <a:ext cx="58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chili</a:t>
            </a:r>
          </a:p>
        </p:txBody>
      </p:sp>
      <p:sp>
        <p:nvSpPr>
          <p:cNvPr id="3117" name="ZoneTexte 70"/>
          <p:cNvSpPr txBox="1">
            <a:spLocks noChangeArrowheads="1"/>
          </p:cNvSpPr>
          <p:nvPr/>
        </p:nvSpPr>
        <p:spPr bwMode="auto">
          <a:xfrm>
            <a:off x="4140200" y="1957388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sunflower</a:t>
            </a:r>
          </a:p>
        </p:txBody>
      </p:sp>
      <p:sp>
        <p:nvSpPr>
          <p:cNvPr id="3118" name="ZoneTexte 72"/>
          <p:cNvSpPr txBox="1">
            <a:spLocks noChangeArrowheads="1"/>
          </p:cNvSpPr>
          <p:nvPr/>
        </p:nvSpPr>
        <p:spPr bwMode="auto">
          <a:xfrm>
            <a:off x="5219700" y="206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…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1476375" y="1450975"/>
            <a:ext cx="935038" cy="754063"/>
          </a:xfrm>
          <a:prstGeom prst="straightConnector1">
            <a:avLst/>
          </a:prstGeom>
          <a:ln w="66675">
            <a:solidFill>
              <a:srgbClr val="F907CB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6825" y="261938"/>
            <a:ext cx="5040313" cy="1511300"/>
          </a:xfrm>
          <a:solidFill>
            <a:srgbClr val="FC8CE7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fr-FR" sz="1600" smtClean="0"/>
              <a:t/>
            </a:r>
            <a:br>
              <a:rPr lang="fr-FR" altLang="fr-FR" sz="1600" smtClean="0"/>
            </a:br>
            <a:r>
              <a:rPr lang="fr-FR" altLang="fr-FR" sz="400" smtClean="0"/>
              <a:t/>
            </a:r>
            <a:br>
              <a:rPr lang="fr-FR" altLang="fr-FR" sz="400" smtClean="0"/>
            </a:br>
            <a:r>
              <a:rPr lang="fr-FR" altLang="fr-FR" sz="1600" smtClean="0"/>
              <a:t>   </a:t>
            </a:r>
            <a:br>
              <a:rPr lang="fr-FR" altLang="fr-FR" sz="1600" smtClean="0"/>
            </a:br>
            <a:r>
              <a:rPr lang="fr-FR" altLang="fr-FR" sz="1600" i="1" smtClean="0"/>
              <a:t/>
            </a:r>
            <a:br>
              <a:rPr lang="fr-FR" altLang="fr-FR" sz="1600" i="1" smtClean="0"/>
            </a:br>
            <a:endParaRPr lang="fr-FR" altLang="fr-FR" sz="1000" i="1" smtClean="0"/>
          </a:p>
        </p:txBody>
      </p:sp>
      <p:pic>
        <p:nvPicPr>
          <p:cNvPr id="48" name="Picture 13" descr="Logoces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054100"/>
            <a:ext cx="10064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4932363" y="1033463"/>
            <a:ext cx="3313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S. Mangiarotti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A.K. Sharma,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Sekhar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M.,</a:t>
            </a:r>
          </a:p>
          <a:p>
            <a:pPr>
              <a:defRPr/>
            </a:pP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L.Ruiz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S.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Corgne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L. 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Hubert-Moy</a:t>
            </a:r>
          </a:p>
          <a:p>
            <a:pPr>
              <a:defRPr/>
            </a:pP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	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  V. </a:t>
            </a:r>
            <a:r>
              <a:rPr lang="en-ZA" alt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Demarez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Y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. Kerr</a:t>
            </a:r>
            <a:r>
              <a:rPr lang="fr-FR" altLang="fr-F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etc.</a:t>
            </a:r>
            <a:endParaRPr lang="fr-FR" altLang="fr-F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3779838" y="1511300"/>
            <a:ext cx="17097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50" dirty="0"/>
              <a:t>sylvain.mangiarotti@ird.fr</a:t>
            </a:r>
          </a:p>
        </p:txBody>
      </p:sp>
      <p:sp>
        <p:nvSpPr>
          <p:cNvPr id="51" name="Rectangle à coins arrondis 50"/>
          <p:cNvSpPr/>
          <p:nvPr/>
        </p:nvSpPr>
        <p:spPr>
          <a:xfrm>
            <a:off x="3923928" y="332656"/>
            <a:ext cx="4824536" cy="620688"/>
          </a:xfrm>
          <a:prstGeom prst="roundRect">
            <a:avLst/>
          </a:prstGeom>
          <a:solidFill>
            <a:srgbClr val="99FF33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Chaos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applied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detection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South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India</a:t>
            </a:r>
            <a:endParaRPr lang="en-ZA" altLang="fr-F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" pitchFamily="34" charset="0"/>
              <a:cs typeface="Arial" charset="0"/>
            </a:endParaRPr>
          </a:p>
        </p:txBody>
      </p:sp>
      <p:pic>
        <p:nvPicPr>
          <p:cNvPr id="52" name="Picture 35" descr="Afficher l'image d'origi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054100"/>
            <a:ext cx="2889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81" descr="http://www.ird.fr/var/ird/storage/images/media/ird-medias-partages/logos/lmi/lmi-cefirse/224921-3-fre-FR/lmi-cefirse_medium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069975"/>
            <a:ext cx="288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9" descr="Indian Institute of Scien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414463"/>
            <a:ext cx="295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83" descr="http://letg.cnrs.fr/plugins/letg/images/let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343025"/>
            <a:ext cx="2444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20900" y="3429000"/>
            <a:ext cx="579438" cy="2836863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195513" y="3500438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268538" y="3573463"/>
            <a:ext cx="579437" cy="2836862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4" name="Object 2"/>
          <p:cNvGraphicFramePr>
            <a:graphicFrameLocks noChangeAspect="1"/>
          </p:cNvGraphicFramePr>
          <p:nvPr/>
        </p:nvGraphicFramePr>
        <p:xfrm>
          <a:off x="7183438" y="4652963"/>
          <a:ext cx="1709737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Équation" r:id="rId4" imgW="1397000" imgH="939800" progId="Equation.3">
                  <p:embed/>
                </p:oleObj>
              </mc:Choice>
              <mc:Fallback>
                <p:oleObj name="Équation" r:id="rId4" imgW="13970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438" y="4652963"/>
                        <a:ext cx="1709737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ZoneTexte 45"/>
          <p:cNvSpPr txBox="1">
            <a:spLocks noChangeArrowheads="1"/>
          </p:cNvSpPr>
          <p:nvPr/>
        </p:nvSpPr>
        <p:spPr bwMode="auto">
          <a:xfrm>
            <a:off x="7108825" y="3933825"/>
            <a:ext cx="178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B050"/>
                </a:solidFill>
                <a:latin typeface="Arial" charset="0"/>
              </a:rPr>
              <a:t>Global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B050"/>
                </a:solidFill>
                <a:latin typeface="Arial" charset="0"/>
              </a:rPr>
              <a:t>modelling</a:t>
            </a:r>
          </a:p>
        </p:txBody>
      </p:sp>
      <p:sp>
        <p:nvSpPr>
          <p:cNvPr id="67" name="Soleil 66"/>
          <p:cNvSpPr/>
          <p:nvPr/>
        </p:nvSpPr>
        <p:spPr>
          <a:xfrm>
            <a:off x="1619250" y="1052513"/>
            <a:ext cx="576263" cy="576262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2" name="Flèche droite 71"/>
          <p:cNvSpPr/>
          <p:nvPr/>
        </p:nvSpPr>
        <p:spPr>
          <a:xfrm rot="4399234">
            <a:off x="2430463" y="2060575"/>
            <a:ext cx="1557338" cy="27463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117" name="Picture 260" descr="http://www.fleuralia.fr/media/catalog/product/cache/1/image/x500/040ec09b1e35df139433887a97daa66f/f/i/file_38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6326">
            <a:off x="125413" y="1060450"/>
            <a:ext cx="93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Nuage 74"/>
          <p:cNvSpPr/>
          <p:nvPr/>
        </p:nvSpPr>
        <p:spPr>
          <a:xfrm rot="21423741" flipH="1" flipV="1">
            <a:off x="803275" y="993775"/>
            <a:ext cx="527050" cy="444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19" name="Picture 2" descr="http://www.google.fr/url?source=imglanding&amp;ct=img&amp;q=http://www.larousse.fr/encyclopedie/data/images/1010152-Structure_dune_plante_%C3%A0_fleurs.jpg&amp;sa=X&amp;ei=nS1oVZPrOYSAU4iGgPAC&amp;ved=0CAkQ8wc&amp;usg=AFQjCNE24jU815txF91-MwjmKgJqDAwx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r="37794"/>
          <a:stretch>
            <a:fillRect/>
          </a:stretch>
        </p:blipFill>
        <p:spPr bwMode="auto">
          <a:xfrm>
            <a:off x="1042988" y="2006600"/>
            <a:ext cx="5540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126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03225"/>
            <a:ext cx="17954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8" name="Connecteur droit avec flèche 87"/>
          <p:cNvCxnSpPr/>
          <p:nvPr/>
        </p:nvCxnSpPr>
        <p:spPr>
          <a:xfrm flipH="1">
            <a:off x="1476375" y="1700213"/>
            <a:ext cx="144463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>
            <a:off x="1620838" y="1700213"/>
            <a:ext cx="152400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 flipH="1">
            <a:off x="1763713" y="1700213"/>
            <a:ext cx="161925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lèche droite 90"/>
          <p:cNvSpPr/>
          <p:nvPr/>
        </p:nvSpPr>
        <p:spPr>
          <a:xfrm rot="4133374">
            <a:off x="849313" y="1638300"/>
            <a:ext cx="366712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125" name="Picture 8" descr="http://www.google.fr/url?source=imglanding&amp;ct=img&amp;q=http://hmf.enseeiht.fr/travaux/CD0506/bei/bei_ere/3/html/b2/image002.jpg&amp;sa=X&amp;ei=4oVoVaqsKsv4UP-pgZAG&amp;ved=0CAkQ8wc4Ow&amp;usg=AFQjCNFpToAwN9OHGS6za4U8UX7DXTY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1" t="55339" r="13661" b="1765"/>
          <a:stretch>
            <a:fillRect/>
          </a:stretch>
        </p:blipFill>
        <p:spPr bwMode="auto">
          <a:xfrm>
            <a:off x="2349500" y="3679825"/>
            <a:ext cx="581025" cy="2835275"/>
          </a:xfrm>
          <a:prstGeom prst="rect">
            <a:avLst/>
          </a:prstGeom>
          <a:noFill/>
          <a:ln w="28575">
            <a:solidFill>
              <a:srgbClr val="FC8C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22681"/>
          <a:stretch>
            <a:fillRect/>
          </a:stretch>
        </p:blipFill>
        <p:spPr bwMode="auto">
          <a:xfrm>
            <a:off x="3387725" y="3357563"/>
            <a:ext cx="8969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22681"/>
          <a:stretch>
            <a:fillRect/>
          </a:stretch>
        </p:blipFill>
        <p:spPr bwMode="auto">
          <a:xfrm>
            <a:off x="3636963" y="4870450"/>
            <a:ext cx="8953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20790"/>
          <a:stretch>
            <a:fillRect/>
          </a:stretch>
        </p:blipFill>
        <p:spPr bwMode="auto">
          <a:xfrm>
            <a:off x="3721100" y="4086225"/>
            <a:ext cx="5365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2" name="Connecteur droit avec flèche 131"/>
          <p:cNvCxnSpPr>
            <a:stCxn id="149" idx="7"/>
          </p:cNvCxnSpPr>
          <p:nvPr/>
        </p:nvCxnSpPr>
        <p:spPr>
          <a:xfrm flipV="1">
            <a:off x="2659063" y="3933825"/>
            <a:ext cx="615950" cy="47942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>
            <a:stCxn id="150" idx="6"/>
          </p:cNvCxnSpPr>
          <p:nvPr/>
        </p:nvCxnSpPr>
        <p:spPr>
          <a:xfrm flipV="1">
            <a:off x="2852738" y="4652963"/>
            <a:ext cx="711200" cy="2301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>
            <a:stCxn id="151" idx="7"/>
          </p:cNvCxnSpPr>
          <p:nvPr/>
        </p:nvCxnSpPr>
        <p:spPr>
          <a:xfrm flipV="1">
            <a:off x="2578100" y="5373688"/>
            <a:ext cx="985838" cy="12223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>
            <a:stCxn id="152" idx="6"/>
          </p:cNvCxnSpPr>
          <p:nvPr/>
        </p:nvCxnSpPr>
        <p:spPr>
          <a:xfrm>
            <a:off x="2690813" y="5984875"/>
            <a:ext cx="655637" cy="18097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3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20790"/>
          <a:stretch>
            <a:fillRect/>
          </a:stretch>
        </p:blipFill>
        <p:spPr bwMode="auto">
          <a:xfrm>
            <a:off x="3681413" y="5989638"/>
            <a:ext cx="57626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1" name="Connecteur droit avec flèche 140"/>
          <p:cNvCxnSpPr/>
          <p:nvPr/>
        </p:nvCxnSpPr>
        <p:spPr>
          <a:xfrm flipV="1">
            <a:off x="3348038" y="3367088"/>
            <a:ext cx="0" cy="6477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 flipV="1">
            <a:off x="3627438" y="4159250"/>
            <a:ext cx="0" cy="6477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 flipV="1">
            <a:off x="3636963" y="5067300"/>
            <a:ext cx="0" cy="6477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3492500" y="5845175"/>
            <a:ext cx="0" cy="6492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3348038" y="4005263"/>
            <a:ext cx="108108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3617913" y="4799013"/>
            <a:ext cx="71913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627438" y="5716588"/>
            <a:ext cx="100806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482975" y="6494463"/>
            <a:ext cx="100806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/>
          <p:cNvSpPr/>
          <p:nvPr/>
        </p:nvSpPr>
        <p:spPr>
          <a:xfrm>
            <a:off x="2536825" y="4381500"/>
            <a:ext cx="144463" cy="217488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0" name="Ellipse 149"/>
          <p:cNvSpPr/>
          <p:nvPr/>
        </p:nvSpPr>
        <p:spPr>
          <a:xfrm>
            <a:off x="2762250" y="4760913"/>
            <a:ext cx="90488" cy="242887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1" name="Ellipse 150"/>
          <p:cNvSpPr/>
          <p:nvPr/>
        </p:nvSpPr>
        <p:spPr>
          <a:xfrm rot="2589607">
            <a:off x="2484438" y="5454650"/>
            <a:ext cx="101600" cy="69850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2546350" y="5911850"/>
            <a:ext cx="144463" cy="144463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146" name="Picture 6" descr="F:\science\India\Amit\forAmit\Maize_PhPortrait.tif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15767" r="22523" b="16330"/>
          <a:stretch>
            <a:fillRect/>
          </a:stretch>
        </p:blipFill>
        <p:spPr bwMode="auto">
          <a:xfrm>
            <a:off x="5270500" y="4581525"/>
            <a:ext cx="11795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8" name="Connecteur droit avec flèche 157"/>
          <p:cNvCxnSpPr/>
          <p:nvPr/>
        </p:nvCxnSpPr>
        <p:spPr>
          <a:xfrm>
            <a:off x="5270500" y="5724525"/>
            <a:ext cx="108108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48" name="Object 8"/>
          <p:cNvGraphicFramePr>
            <a:graphicFrameLocks noChangeAspect="1"/>
          </p:cNvGraphicFramePr>
          <p:nvPr/>
        </p:nvGraphicFramePr>
        <p:xfrm>
          <a:off x="4756150" y="4437063"/>
          <a:ext cx="5365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Équation" r:id="rId11" imgW="266469" imgH="393359" progId="Equation.3">
                  <p:embed/>
                </p:oleObj>
              </mc:Choice>
              <mc:Fallback>
                <p:oleObj name="Équation" r:id="rId11" imgW="266469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4437063"/>
                        <a:ext cx="536575" cy="676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9" name="Object 64"/>
          <p:cNvGraphicFramePr>
            <a:graphicFrameLocks noChangeAspect="1"/>
          </p:cNvGraphicFramePr>
          <p:nvPr/>
        </p:nvGraphicFramePr>
        <p:xfrm>
          <a:off x="6350000" y="5661025"/>
          <a:ext cx="3317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Équation" r:id="rId13" imgW="152268" imgH="215713" progId="Equation.3">
                  <p:embed/>
                </p:oleObj>
              </mc:Choice>
              <mc:Fallback>
                <p:oleObj name="Équation" r:id="rId13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5661025"/>
                        <a:ext cx="331788" cy="40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Flèche droite 161"/>
          <p:cNvSpPr/>
          <p:nvPr/>
        </p:nvSpPr>
        <p:spPr>
          <a:xfrm>
            <a:off x="6661150" y="5054600"/>
            <a:ext cx="43180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z="66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8" name="Connecteur droit avec flèche 77"/>
          <p:cNvCxnSpPr/>
          <p:nvPr/>
        </p:nvCxnSpPr>
        <p:spPr>
          <a:xfrm flipV="1">
            <a:off x="5270500" y="4652963"/>
            <a:ext cx="0" cy="10795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>
            <a:off x="1476375" y="1450975"/>
            <a:ext cx="935038" cy="754063"/>
          </a:xfrm>
          <a:prstGeom prst="straightConnector1">
            <a:avLst/>
          </a:prstGeom>
          <a:ln w="66675">
            <a:solidFill>
              <a:srgbClr val="F907CB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3" name="ZoneTexte 1"/>
          <p:cNvSpPr txBox="1">
            <a:spLocks noChangeArrowheads="1"/>
          </p:cNvSpPr>
          <p:nvPr/>
        </p:nvSpPr>
        <p:spPr bwMode="auto">
          <a:xfrm>
            <a:off x="4814888" y="3789363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/>
              <a:t>Ergodic hypothesis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730819"/>
              </p:ext>
            </p:extLst>
          </p:nvPr>
        </p:nvGraphicFramePr>
        <p:xfrm>
          <a:off x="127000" y="2997200"/>
          <a:ext cx="17780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Équation" r:id="rId15" imgW="1295400" imgH="939800" progId="Equation.3">
                  <p:embed/>
                </p:oleObj>
              </mc:Choice>
              <mc:Fallback>
                <p:oleObj name="Équation" r:id="rId15" imgW="1295400" imgH="939800" progId="Equation.3">
                  <p:embed/>
                  <p:pic>
                    <p:nvPicPr>
                      <p:cNvPr id="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997200"/>
                        <a:ext cx="177800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3806825" y="261938"/>
            <a:ext cx="5040313" cy="1511300"/>
          </a:xfrm>
          <a:prstGeom prst="rect">
            <a:avLst/>
          </a:prstGeom>
          <a:solidFill>
            <a:srgbClr val="FC8CE7"/>
          </a:solidFill>
          <a:ln w="57150">
            <a:solidFill>
              <a:srgbClr val="00B050"/>
            </a:solidFill>
            <a:miter lim="800000"/>
            <a:headEnd/>
            <a:tailEnd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2pPr>
            <a:lvl3pPr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3pPr>
            <a:lvl4pPr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4pPr>
            <a:lvl5pPr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5pPr>
            <a:lvl6pPr marL="1536700" indent="-215900"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6pPr>
            <a:lvl7pPr marL="1993900" indent="-215900"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7pPr>
            <a:lvl8pPr marL="2451100" indent="-215900"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8pPr>
            <a:lvl9pPr marL="2908300" indent="-215900" algn="ctr" defTabSz="449263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400">
                <a:solidFill>
                  <a:srgbClr val="000000"/>
                </a:solidFill>
                <a:latin typeface="Calibri" pitchFamily="32" charset="0"/>
                <a:ea typeface="MS Gothic" charset="0"/>
                <a:cs typeface="MS Gothic" charset="0"/>
              </a:defRPr>
            </a:lvl9pPr>
          </a:lstStyle>
          <a:p>
            <a:r>
              <a:rPr lang="fr-FR" altLang="fr-FR" sz="1600" kern="0" smtClean="0"/>
              <a:t/>
            </a:r>
            <a:br>
              <a:rPr lang="fr-FR" altLang="fr-FR" sz="1600" kern="0" smtClean="0"/>
            </a:br>
            <a:r>
              <a:rPr lang="fr-FR" altLang="fr-FR" sz="400" kern="0" smtClean="0"/>
              <a:t/>
            </a:r>
            <a:br>
              <a:rPr lang="fr-FR" altLang="fr-FR" sz="400" kern="0" smtClean="0"/>
            </a:br>
            <a:r>
              <a:rPr lang="fr-FR" altLang="fr-FR" sz="1600" kern="0" smtClean="0"/>
              <a:t>   </a:t>
            </a:r>
            <a:br>
              <a:rPr lang="fr-FR" altLang="fr-FR" sz="1600" kern="0" smtClean="0"/>
            </a:br>
            <a:r>
              <a:rPr lang="fr-FR" altLang="fr-FR" sz="1600" i="1" kern="0" smtClean="0"/>
              <a:t/>
            </a:r>
            <a:br>
              <a:rPr lang="fr-FR" altLang="fr-FR" sz="1600" i="1" kern="0" smtClean="0"/>
            </a:br>
            <a:endParaRPr lang="fr-FR" altLang="fr-FR" sz="1000" i="1" kern="0" smtClean="0"/>
          </a:p>
        </p:txBody>
      </p:sp>
      <p:pic>
        <p:nvPicPr>
          <p:cNvPr id="59" name="Picture 13" descr="Logoces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054100"/>
            <a:ext cx="10064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4932363" y="1033463"/>
            <a:ext cx="3313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S. Mangiarotti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A.K. Sharma,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Sekhar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M.,</a:t>
            </a:r>
          </a:p>
          <a:p>
            <a:pPr>
              <a:defRPr/>
            </a:pP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L.Ruiz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S. </a:t>
            </a:r>
            <a:r>
              <a:rPr lang="en-ZA" alt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Corgne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L. 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Hubert-Moy</a:t>
            </a:r>
          </a:p>
          <a:p>
            <a:pPr>
              <a:defRPr/>
            </a:pP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	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   V. </a:t>
            </a:r>
            <a:r>
              <a:rPr lang="en-ZA" alt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Demarez</a:t>
            </a:r>
            <a:r>
              <a:rPr lang="en-ZA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, Y</a:t>
            </a:r>
            <a:r>
              <a:rPr lang="en-ZA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rPr>
              <a:t>. Kerr</a:t>
            </a:r>
            <a:r>
              <a:rPr lang="fr-FR" altLang="fr-F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etc.</a:t>
            </a:r>
            <a:endParaRPr lang="fr-FR" altLang="fr-F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3779838" y="1511300"/>
            <a:ext cx="17097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50" dirty="0"/>
              <a:t>sylvain.mangiarotti@ird.fr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3923928" y="332656"/>
            <a:ext cx="4824536" cy="620688"/>
          </a:xfrm>
          <a:prstGeom prst="roundRect">
            <a:avLst/>
          </a:prstGeom>
          <a:solidFill>
            <a:srgbClr val="99FF33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Chaos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applied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detection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South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India</a:t>
            </a:r>
            <a:endParaRPr lang="en-ZA" altLang="fr-F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" pitchFamily="34" charset="0"/>
              <a:cs typeface="Arial" charset="0"/>
            </a:endParaRPr>
          </a:p>
        </p:txBody>
      </p:sp>
      <p:pic>
        <p:nvPicPr>
          <p:cNvPr id="63" name="Picture 35" descr="Afficher l'image d'origin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054100"/>
            <a:ext cx="2889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81" descr="http://www.ird.fr/var/ird/storage/images/media/ird-medias-partages/logos/lmi/lmi-cefirse/224921-3-fre-FR/lmi-cefirse_medium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069975"/>
            <a:ext cx="288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79" descr="Indian Institute of Scie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414463"/>
            <a:ext cx="295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83" descr="http://letg.cnrs.fr/plugins/letg/images/let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343025"/>
            <a:ext cx="2444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2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F:\science\India\Amit\forAmit\Maize_interpNDVI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7883"/>
          <a:stretch>
            <a:fillRect/>
          </a:stretch>
        </p:blipFill>
        <p:spPr bwMode="auto">
          <a:xfrm>
            <a:off x="2798763" y="312738"/>
            <a:ext cx="882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://www.google.fr/url?source=imglanding&amp;ct=img&amp;q=https://adalidda.com/en/wp-content/uploads/2014/12/maize.gif&amp;sa=X&amp;ei=tChnVY2mDIX0UqvhgsgN&amp;ved=0CAkQ8wc4Cw&amp;usg=AFQjCNFWGHyDBmtdJrr1HXtVaugoVxT2k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3"/>
          <a:stretch>
            <a:fillRect/>
          </a:stretch>
        </p:blipFill>
        <p:spPr bwMode="auto">
          <a:xfrm>
            <a:off x="1958975" y="341313"/>
            <a:ext cx="8064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F:\science\India\Amit\forAmit\Maize_PhPortrait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3635375" y="287338"/>
            <a:ext cx="9286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F:\science\India\Amit\forAmit\Sorghum_interpNDVI.t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2798763" y="1006475"/>
            <a:ext cx="8826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http://www.google.fr/url?source=imglanding&amp;ct=img&amp;q=http://www.mississippi-crops.com/wp-content/uploads/2012/02/SorghumHeads.jpg&amp;sa=X&amp;ei=nSdnVfbWCYOqUbzagNAO&amp;ved=0CAkQ8wc&amp;usg=AFQjCNFKSV4_qRn0BCpOOGqrPuGXDszkY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>
            <a:fillRect/>
          </a:stretch>
        </p:blipFill>
        <p:spPr bwMode="auto">
          <a:xfrm>
            <a:off x="1954213" y="1050925"/>
            <a:ext cx="7905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F:\science\India\Amit\forAmit\Sorghum_PhPortrait.tif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3665538" y="1019175"/>
            <a:ext cx="9064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F:\science\India\Amit\forAmit\SunFlower_interpNDVI.tif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2778125" y="1811338"/>
            <a:ext cx="9032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http://www.google.fr/url?source=imglanding&amp;ct=img&amp;q=http://upload.wikimedia.org/wikipedia/commons/a/a9/A_sunflower.jpg&amp;sa=X&amp;ei=NihnVbTuF8rbU-jrgyg&amp;ved=0CAkQ8wc&amp;usg=AFQjCNEGGB-AjPX0KVw32ncIENuEG8mLu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778000"/>
            <a:ext cx="5254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 descr="F:\science\India\Amit\forAmit\SunFlower_PhPortrait.tif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9" b="8328"/>
          <a:stretch>
            <a:fillRect/>
          </a:stretch>
        </p:blipFill>
        <p:spPr bwMode="auto">
          <a:xfrm>
            <a:off x="3629025" y="1776413"/>
            <a:ext cx="93821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" descr="F:\science\India\Amit\forAmit\Turmeric_interpNDVI.tif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2778125" y="2986088"/>
            <a:ext cx="8969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" descr="Curcuma longa (Haldi) W IMG 2440.jpg"/>
          <p:cNvPicPr>
            <a:picLocks noChangeAspect="1" noChangeArrowheads="1"/>
          </p:cNvPicPr>
          <p:nvPr/>
        </p:nvPicPr>
        <p:blipFill>
          <a:blip r:embed="rId1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997200"/>
            <a:ext cx="7270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" descr="F:\science\India\Amit\forAmit\Turmeric_PhPortrait.tif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3681413" y="2995613"/>
            <a:ext cx="8874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ZoneTexte 82"/>
          <p:cNvSpPr txBox="1"/>
          <p:nvPr/>
        </p:nvSpPr>
        <p:spPr>
          <a:xfrm>
            <a:off x="612775" y="473075"/>
            <a:ext cx="8683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Maize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612775" y="11255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Sorghum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612775" y="1949450"/>
            <a:ext cx="13255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Sunflower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612775" y="3111500"/>
            <a:ext cx="11874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Turmeric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ZoneTexte 87"/>
          <p:cNvSpPr txBox="1"/>
          <p:nvPr/>
        </p:nvSpPr>
        <p:spPr>
          <a:xfrm rot="5400000">
            <a:off x="2175669" y="2524919"/>
            <a:ext cx="439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89" name="Accolade ouvrante 88"/>
          <p:cNvSpPr/>
          <p:nvPr/>
        </p:nvSpPr>
        <p:spPr>
          <a:xfrm>
            <a:off x="468313" y="333375"/>
            <a:ext cx="144462" cy="3311525"/>
          </a:xfrm>
          <a:prstGeom prst="leftBrace">
            <a:avLst/>
          </a:prstGeom>
          <a:ln w="28575">
            <a:solidFill>
              <a:srgbClr val="F90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0" name="Flèche droite 89"/>
          <p:cNvSpPr/>
          <p:nvPr/>
        </p:nvSpPr>
        <p:spPr>
          <a:xfrm>
            <a:off x="4643438" y="1773238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41" name="ZoneTexte 90"/>
          <p:cNvSpPr txBox="1">
            <a:spLocks noChangeArrowheads="1"/>
          </p:cNvSpPr>
          <p:nvPr/>
        </p:nvSpPr>
        <p:spPr bwMode="auto">
          <a:xfrm rot="-5400000">
            <a:off x="4572000" y="1785938"/>
            <a:ext cx="1712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chemeClr val="accent1"/>
                </a:solidFill>
                <a:latin typeface="Arial" charset="0"/>
              </a:rPr>
              <a:t>Bank of models</a:t>
            </a:r>
          </a:p>
        </p:txBody>
      </p:sp>
      <p:sp>
        <p:nvSpPr>
          <p:cNvPr id="92" name="Accolade ouvrante 91"/>
          <p:cNvSpPr/>
          <p:nvPr/>
        </p:nvSpPr>
        <p:spPr>
          <a:xfrm>
            <a:off x="5597525" y="590550"/>
            <a:ext cx="144463" cy="2808288"/>
          </a:xfrm>
          <a:prstGeom prst="leftBrace">
            <a:avLst/>
          </a:prstGeom>
          <a:ln w="28575">
            <a:solidFill>
              <a:srgbClr val="F90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 rot="5400000">
            <a:off x="983456" y="2521744"/>
            <a:ext cx="439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94" name="ZoneTexte 93"/>
          <p:cNvSpPr txBox="1"/>
          <p:nvPr/>
        </p:nvSpPr>
        <p:spPr>
          <a:xfrm rot="5400000">
            <a:off x="3975894" y="2524919"/>
            <a:ext cx="439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95" name="ZoneTexte 94"/>
          <p:cNvSpPr txBox="1"/>
          <p:nvPr/>
        </p:nvSpPr>
        <p:spPr>
          <a:xfrm rot="5400000">
            <a:off x="3104356" y="2521744"/>
            <a:ext cx="439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5146" name="ZoneTexte 95"/>
          <p:cNvSpPr txBox="1">
            <a:spLocks noChangeArrowheads="1"/>
          </p:cNvSpPr>
          <p:nvPr/>
        </p:nvSpPr>
        <p:spPr bwMode="auto">
          <a:xfrm>
            <a:off x="5670550" y="549275"/>
            <a:ext cx="10175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Maize</a:t>
            </a:r>
            <a:endParaRPr lang="fr-FR" altLang="fr-FR" sz="1800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Sorghum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Sunflower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Marigold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Chili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Beans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Beetroot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Banana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Garlic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sz="1800" baseline="-25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Turmeric</a:t>
            </a:r>
            <a:endParaRPr lang="fr-FR" altLang="fr-FR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7" name="ZoneTexte 96"/>
          <p:cNvSpPr txBox="1">
            <a:spLocks noChangeArrowheads="1"/>
          </p:cNvSpPr>
          <p:nvPr/>
        </p:nvSpPr>
        <p:spPr bwMode="auto">
          <a:xfrm rot="-5400000">
            <a:off x="-434975" y="1728788"/>
            <a:ext cx="1423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chemeClr val="accent1"/>
                </a:solidFill>
                <a:latin typeface="Arial" charset="0"/>
              </a:rPr>
              <a:t>Phase space</a:t>
            </a:r>
          </a:p>
        </p:txBody>
      </p:sp>
      <p:sp>
        <p:nvSpPr>
          <p:cNvPr id="98" name="Flèche droite 97"/>
          <p:cNvSpPr/>
          <p:nvPr/>
        </p:nvSpPr>
        <p:spPr>
          <a:xfrm>
            <a:off x="6705600" y="1320800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5149" name="Object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238828"/>
              </p:ext>
            </p:extLst>
          </p:nvPr>
        </p:nvGraphicFramePr>
        <p:xfrm>
          <a:off x="7822594" y="3397196"/>
          <a:ext cx="95310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Équation" r:id="rId15" imgW="571320" imgH="228600" progId="Equation.3">
                  <p:embed/>
                </p:oleObj>
              </mc:Choice>
              <mc:Fallback>
                <p:oleObj name="Équation" r:id="rId15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2594" y="3397196"/>
                        <a:ext cx="953106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50" name="Image 3" descr="results_M175chili.tif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8" t="4655" r="20253" b="7320"/>
          <a:stretch>
            <a:fillRect/>
          </a:stretch>
        </p:blipFill>
        <p:spPr bwMode="auto">
          <a:xfrm>
            <a:off x="2260600" y="4113213"/>
            <a:ext cx="219551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à coins arrondis 30"/>
          <p:cNvSpPr/>
          <p:nvPr/>
        </p:nvSpPr>
        <p:spPr>
          <a:xfrm>
            <a:off x="3287713" y="3978275"/>
            <a:ext cx="1295400" cy="1412875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52" name="ZoneTexte 389"/>
          <p:cNvSpPr txBox="1">
            <a:spLocks noChangeArrowheads="1"/>
          </p:cNvSpPr>
          <p:nvPr/>
        </p:nvSpPr>
        <p:spPr bwMode="auto">
          <a:xfrm>
            <a:off x="55563" y="5014913"/>
            <a:ext cx="11017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i="1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altLang="fr-FR" baseline="-25000">
                <a:solidFill>
                  <a:srgbClr val="00B050"/>
                </a:solidFill>
                <a:latin typeface="Arial" charset="0"/>
              </a:rPr>
              <a:t>Chili</a:t>
            </a:r>
            <a:endParaRPr lang="fr-FR" altLang="fr-FR" sz="3600" baseline="-2500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4" name="ZoneTexte 7"/>
          <p:cNvSpPr txBox="1">
            <a:spLocks noChangeArrowheads="1"/>
          </p:cNvSpPr>
          <p:nvPr/>
        </p:nvSpPr>
        <p:spPr bwMode="auto">
          <a:xfrm>
            <a:off x="6456363" y="4370388"/>
            <a:ext cx="20764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fr-FR" alt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100% ok</a:t>
            </a:r>
          </a:p>
          <a:p>
            <a:pPr algn="r">
              <a:defRPr/>
            </a:pPr>
            <a:r>
              <a:rPr lang="fr-FR" alt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(5/5)</a:t>
            </a:r>
          </a:p>
          <a:p>
            <a:pPr algn="r">
              <a:defRPr/>
            </a:pP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fr-FR" alt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4% </a:t>
            </a:r>
            <a:r>
              <a:rPr lang="fr-FR" alt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erroneous</a:t>
            </a: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fr-FR" alt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(4/104)</a:t>
            </a:r>
          </a:p>
        </p:txBody>
      </p:sp>
      <p:sp>
        <p:nvSpPr>
          <p:cNvPr id="37" name="ZoneTexte 7"/>
          <p:cNvSpPr txBox="1">
            <a:spLocks noChangeArrowheads="1"/>
          </p:cNvSpPr>
          <p:nvPr/>
        </p:nvSpPr>
        <p:spPr bwMode="auto">
          <a:xfrm>
            <a:off x="4784725" y="4554538"/>
            <a:ext cx="13541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Detection</a:t>
            </a: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r>
              <a:rPr lang="fr-FR" alt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statistics</a:t>
            </a:r>
            <a:endParaRPr lang="fr-FR" alt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1631950" y="5176838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Flèche droite 38"/>
          <p:cNvSpPr/>
          <p:nvPr/>
        </p:nvSpPr>
        <p:spPr>
          <a:xfrm>
            <a:off x="4873625" y="5032375"/>
            <a:ext cx="1252538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Accolade ouvrante 39"/>
          <p:cNvSpPr/>
          <p:nvPr/>
        </p:nvSpPr>
        <p:spPr>
          <a:xfrm>
            <a:off x="6516688" y="4292600"/>
            <a:ext cx="144462" cy="1946275"/>
          </a:xfrm>
          <a:prstGeom prst="leftBrace">
            <a:avLst/>
          </a:prstGeom>
          <a:ln w="28575">
            <a:solidFill>
              <a:srgbClr val="F90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58" name="ZoneTexte 1"/>
          <p:cNvSpPr txBox="1">
            <a:spLocks noChangeArrowheads="1"/>
          </p:cNvSpPr>
          <p:nvPr/>
        </p:nvSpPr>
        <p:spPr bwMode="auto">
          <a:xfrm>
            <a:off x="41275" y="45720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Example:</a:t>
            </a:r>
          </a:p>
        </p:txBody>
      </p:sp>
      <p:pic>
        <p:nvPicPr>
          <p:cNvPr id="41" name="Picture 2" descr="http://www.google.fr/url?source=imglanding&amp;ct=img&amp;q=http://value-at-risk.net/wp-content/uploads/2012/02/exhibit_3_2.png&amp;sa=X&amp;ei=pYNoVeiSJcn5UKaSgpgB&amp;ved=0CAkQ8wc4PQ&amp;usg=AFQjCNEusHLj9XFDOxYP9Agx2yoKHjx6A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54601" b="22681"/>
          <a:stretch>
            <a:fillRect/>
          </a:stretch>
        </p:blipFill>
        <p:spPr bwMode="auto">
          <a:xfrm>
            <a:off x="8058218" y="365098"/>
            <a:ext cx="8969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Connecteur droit avec flèche 41"/>
          <p:cNvCxnSpPr/>
          <p:nvPr/>
        </p:nvCxnSpPr>
        <p:spPr>
          <a:xfrm flipV="1">
            <a:off x="8018531" y="374623"/>
            <a:ext cx="0" cy="6477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8018531" y="1014372"/>
            <a:ext cx="92456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/>
          <p:cNvCxnSpPr/>
          <p:nvPr/>
        </p:nvCxnSpPr>
        <p:spPr bwMode="auto">
          <a:xfrm>
            <a:off x="7867813" y="2466894"/>
            <a:ext cx="50626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7462960" y="228176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0" name="Flèche droite 49"/>
          <p:cNvSpPr/>
          <p:nvPr/>
        </p:nvSpPr>
        <p:spPr>
          <a:xfrm rot="5400000">
            <a:off x="8026400" y="2812996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2" name="Picture 6" descr="F:\science\India\Amit\forAmit\Maize_PhPortrait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8447"/>
          <a:stretch>
            <a:fillRect/>
          </a:stretch>
        </p:blipFill>
        <p:spPr bwMode="auto">
          <a:xfrm>
            <a:off x="7849386" y="1360461"/>
            <a:ext cx="9286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8198717" y="60782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?</a:t>
            </a:r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168521"/>
              </p:ext>
            </p:extLst>
          </p:nvPr>
        </p:nvGraphicFramePr>
        <p:xfrm>
          <a:off x="7356598" y="593698"/>
          <a:ext cx="563562" cy="315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Équation" r:id="rId19" imgW="406080" imgH="228600" progId="Equation.3">
                  <p:embed/>
                </p:oleObj>
              </mc:Choice>
              <mc:Fallback>
                <p:oleObj name="Équation" r:id="rId19" imgW="406080" imgH="228600" progId="Equation.3">
                  <p:embed/>
                  <p:pic>
                    <p:nvPicPr>
                      <p:cNvPr id="0" name="Object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598" y="593698"/>
                        <a:ext cx="563562" cy="315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784805"/>
              </p:ext>
            </p:extLst>
          </p:nvPr>
        </p:nvGraphicFramePr>
        <p:xfrm>
          <a:off x="7447085" y="1578886"/>
          <a:ext cx="396875" cy="31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Équation" r:id="rId21" imgW="291960" imgH="228600" progId="Equation.3">
                  <p:embed/>
                </p:oleObj>
              </mc:Choice>
              <mc:Fallback>
                <p:oleObj name="Équation" r:id="rId21" imgW="291960" imgH="228600" progId="Equation.3">
                  <p:embed/>
                  <p:pic>
                    <p:nvPicPr>
                      <p:cNvPr id="0" name="Object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7085" y="1578886"/>
                        <a:ext cx="396875" cy="31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843826"/>
              </p:ext>
            </p:extLst>
          </p:nvPr>
        </p:nvGraphicFramePr>
        <p:xfrm>
          <a:off x="8453560" y="2277004"/>
          <a:ext cx="396875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Équation" r:id="rId23" imgW="291960" imgH="228600" progId="Equation.3">
                  <p:embed/>
                </p:oleObj>
              </mc:Choice>
              <mc:Fallback>
                <p:oleObj name="Équation" r:id="rId23" imgW="291960" imgH="228600" progId="Equation.3">
                  <p:embed/>
                  <p:pic>
                    <p:nvPicPr>
                      <p:cNvPr id="0" name="Obje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3560" y="2277004"/>
                        <a:ext cx="396875" cy="30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7310560" y="304800"/>
            <a:ext cx="1696942" cy="2362200"/>
          </a:xfrm>
          <a:prstGeom prst="rect">
            <a:avLst/>
          </a:prstGeom>
          <a:noFill/>
          <a:ln w="2857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3779838" y="638094"/>
            <a:ext cx="6905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Connecteur droit 52"/>
          <p:cNvCxnSpPr/>
          <p:nvPr/>
        </p:nvCxnSpPr>
        <p:spPr bwMode="auto">
          <a:xfrm>
            <a:off x="3789336" y="1355698"/>
            <a:ext cx="6905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Connecteur droit 53"/>
          <p:cNvCxnSpPr/>
          <p:nvPr/>
        </p:nvCxnSpPr>
        <p:spPr bwMode="auto">
          <a:xfrm>
            <a:off x="3768752" y="2141551"/>
            <a:ext cx="6905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eur droit 54"/>
          <p:cNvCxnSpPr/>
          <p:nvPr/>
        </p:nvCxnSpPr>
        <p:spPr bwMode="auto">
          <a:xfrm>
            <a:off x="3789336" y="3328947"/>
            <a:ext cx="6905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8026400" y="1380318"/>
            <a:ext cx="584200" cy="6691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4" name="Forme libre 13"/>
          <p:cNvSpPr/>
          <p:nvPr/>
        </p:nvSpPr>
        <p:spPr bwMode="auto">
          <a:xfrm>
            <a:off x="8143197" y="1453189"/>
            <a:ext cx="403108" cy="490933"/>
          </a:xfrm>
          <a:custGeom>
            <a:avLst/>
            <a:gdLst>
              <a:gd name="connsiteX0" fmla="*/ 0 w 519906"/>
              <a:gd name="connsiteY0" fmla="*/ 170492 h 568410"/>
              <a:gd name="connsiteX1" fmla="*/ 119270 w 519906"/>
              <a:gd name="connsiteY1" fmla="*/ 19417 h 568410"/>
              <a:gd name="connsiteX2" fmla="*/ 341906 w 519906"/>
              <a:gd name="connsiteY2" fmla="*/ 11466 h 568410"/>
              <a:gd name="connsiteX3" fmla="*/ 437322 w 519906"/>
              <a:gd name="connsiteY3" fmla="*/ 106882 h 568410"/>
              <a:gd name="connsiteX4" fmla="*/ 508884 w 519906"/>
              <a:gd name="connsiteY4" fmla="*/ 265908 h 568410"/>
              <a:gd name="connsiteX5" fmla="*/ 508884 w 519906"/>
              <a:gd name="connsiteY5" fmla="*/ 440837 h 568410"/>
              <a:gd name="connsiteX6" fmla="*/ 405517 w 519906"/>
              <a:gd name="connsiteY6" fmla="*/ 520350 h 568410"/>
              <a:gd name="connsiteX7" fmla="*/ 270344 w 519906"/>
              <a:gd name="connsiteY7" fmla="*/ 568057 h 568410"/>
              <a:gd name="connsiteX8" fmla="*/ 198783 w 519906"/>
              <a:gd name="connsiteY8" fmla="*/ 496496 h 568410"/>
              <a:gd name="connsiteX9" fmla="*/ 198783 w 519906"/>
              <a:gd name="connsiteY9" fmla="*/ 496496 h 5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9906" h="568410">
                <a:moveTo>
                  <a:pt x="0" y="170492"/>
                </a:moveTo>
                <a:cubicBezTo>
                  <a:pt x="31143" y="108206"/>
                  <a:pt x="62286" y="45921"/>
                  <a:pt x="119270" y="19417"/>
                </a:cubicBezTo>
                <a:cubicBezTo>
                  <a:pt x="176254" y="-7087"/>
                  <a:pt x="288897" y="-3112"/>
                  <a:pt x="341906" y="11466"/>
                </a:cubicBezTo>
                <a:cubicBezTo>
                  <a:pt x="394915" y="26044"/>
                  <a:pt x="409492" y="64475"/>
                  <a:pt x="437322" y="106882"/>
                </a:cubicBezTo>
                <a:cubicBezTo>
                  <a:pt x="465152" y="149289"/>
                  <a:pt x="496957" y="210249"/>
                  <a:pt x="508884" y="265908"/>
                </a:cubicBezTo>
                <a:cubicBezTo>
                  <a:pt x="520811" y="321567"/>
                  <a:pt x="526112" y="398430"/>
                  <a:pt x="508884" y="440837"/>
                </a:cubicBezTo>
                <a:cubicBezTo>
                  <a:pt x="491656" y="483244"/>
                  <a:pt x="445274" y="499147"/>
                  <a:pt x="405517" y="520350"/>
                </a:cubicBezTo>
                <a:cubicBezTo>
                  <a:pt x="365760" y="541553"/>
                  <a:pt x="304800" y="572033"/>
                  <a:pt x="270344" y="568057"/>
                </a:cubicBezTo>
                <a:cubicBezTo>
                  <a:pt x="235888" y="564081"/>
                  <a:pt x="198783" y="496496"/>
                  <a:pt x="198783" y="496496"/>
                </a:cubicBezTo>
                <a:lnTo>
                  <a:pt x="198783" y="496496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169277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Task 1.1:</a:t>
            </a:r>
          </a:p>
          <a:p>
            <a:pPr algn="ctr"/>
            <a:r>
              <a:rPr lang="en-US" sz="2800" dirty="0"/>
              <a:t>Modelling land use and land cover change</a:t>
            </a:r>
          </a:p>
          <a:p>
            <a:pPr algn="ctr"/>
            <a:r>
              <a:rPr lang="en-US" sz="2800" dirty="0"/>
              <a:t>using multi satellite high resolution </a:t>
            </a:r>
            <a:r>
              <a:rPr lang="en-US" sz="2800" dirty="0" smtClean="0"/>
              <a:t>data </a:t>
            </a:r>
          </a:p>
          <a:p>
            <a:pPr algn="ctr"/>
            <a:r>
              <a:rPr lang="en-US" sz="2000" dirty="0" smtClean="0"/>
              <a:t>(S</a:t>
            </a:r>
            <a:r>
              <a:rPr lang="en-US" sz="2000" dirty="0"/>
              <a:t>. </a:t>
            </a:r>
            <a:r>
              <a:rPr lang="en-US" sz="2000" dirty="0" err="1" smtClean="0"/>
              <a:t>Corgne</a:t>
            </a:r>
            <a:r>
              <a:rPr lang="en-US" sz="2000" dirty="0" smtClean="0"/>
              <a:t>, S </a:t>
            </a:r>
            <a:r>
              <a:rPr lang="en-US" sz="2000" dirty="0" err="1"/>
              <a:t>Mangiarotti</a:t>
            </a:r>
            <a:r>
              <a:rPr lang="en-US" sz="2000" dirty="0"/>
              <a:t> ; L </a:t>
            </a:r>
            <a:r>
              <a:rPr lang="en-US" sz="2000" dirty="0" smtClean="0"/>
              <a:t>Hubert-Moy </a:t>
            </a:r>
            <a:r>
              <a:rPr lang="en-US" sz="2000" dirty="0"/>
              <a:t>; L Ruiz ; M </a:t>
            </a:r>
            <a:r>
              <a:rPr lang="en-US" sz="2000" dirty="0" err="1" smtClean="0"/>
              <a:t>Sekhar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438877" y="3156650"/>
            <a:ext cx="8219017" cy="3234072"/>
          </a:xfrm>
          <a:prstGeom prst="rect">
            <a:avLst/>
          </a:prstGeom>
        </p:spPr>
        <p:txBody>
          <a:bodyPr>
            <a:noAutofit/>
          </a:bodyPr>
          <a:lstStyle>
            <a:lvl1pPr marL="339725" indent="-339725" algn="l" defTabSz="449263" rtl="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 rtl="0" eaLnBrk="0" fontAlgn="base" hangingPunct="0">
              <a:lnSpc>
                <a:spcPct val="104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5400000">
            <a:off x="2859030" y="402637"/>
            <a:ext cx="3384376" cy="8717026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76600" y="4419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Any questions?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9516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D2D4673-2F33-49F2-87F0-2D00561463C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2852738"/>
            <a:ext cx="9144000" cy="285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819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832350" y="452438"/>
          <a:ext cx="22606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4" imgW="2260600" imgH="1320800" progId="Equation.3">
                  <p:embed/>
                </p:oleObj>
              </mc:Choice>
              <mc:Fallback>
                <p:oleObj name="Equation" r:id="rId4" imgW="2260600" imgH="132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2438"/>
                        <a:ext cx="22606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8101013" y="1341438"/>
            <a:ext cx="0" cy="431800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1692275" y="6165850"/>
            <a:ext cx="5903913" cy="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198" name="Text Box 16"/>
          <p:cNvSpPr txBox="1">
            <a:spLocks noChangeArrowheads="1"/>
          </p:cNvSpPr>
          <p:nvPr/>
        </p:nvSpPr>
        <p:spPr bwMode="auto">
          <a:xfrm>
            <a:off x="3151188" y="6302375"/>
            <a:ext cx="3465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i="1" dirty="0" smtClean="0">
                <a:latin typeface="Times New Roman" pitchFamily="18" charset="0"/>
                <a:cs typeface="Times New Roman" pitchFamily="18" charset="0"/>
              </a:rPr>
              <a:t>Nonlinear invariants are conserved</a:t>
            </a:r>
            <a:endParaRPr lang="en-US" altLang="fr-FR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 flipV="1">
            <a:off x="1692275" y="5803900"/>
            <a:ext cx="3175" cy="36195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graphicFrame>
        <p:nvGraphicFramePr>
          <p:cNvPr id="8200" name="Object 3"/>
          <p:cNvGraphicFramePr>
            <a:graphicFrameLocks noChangeAspect="1"/>
          </p:cNvGraphicFramePr>
          <p:nvPr/>
        </p:nvGraphicFramePr>
        <p:xfrm>
          <a:off x="7885113" y="977900"/>
          <a:ext cx="4905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Équation" r:id="rId6" imgW="266353" imgH="215619" progId="Equation.3">
                  <p:embed/>
                </p:oleObj>
              </mc:Choice>
              <mc:Fallback>
                <p:oleObj name="Équation" r:id="rId6" imgW="266353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977900"/>
                        <a:ext cx="490537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4"/>
          <p:cNvGraphicFramePr>
            <a:graphicFrameLocks noChangeAspect="1"/>
          </p:cNvGraphicFramePr>
          <p:nvPr/>
        </p:nvGraphicFramePr>
        <p:xfrm>
          <a:off x="1235075" y="2205038"/>
          <a:ext cx="1655763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Équation" r:id="rId8" imgW="888614" imgH="215806" progId="Equation.3">
                  <p:embed/>
                </p:oleObj>
              </mc:Choice>
              <mc:Fallback>
                <p:oleObj name="Équation" r:id="rId8" imgW="88861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2205038"/>
                        <a:ext cx="1655763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8"/>
          <p:cNvSpPr>
            <a:spLocks noChangeShapeType="1"/>
          </p:cNvSpPr>
          <p:nvPr/>
        </p:nvSpPr>
        <p:spPr bwMode="auto">
          <a:xfrm flipH="1">
            <a:off x="2411413" y="908050"/>
            <a:ext cx="2305050" cy="1223963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7092950" y="560388"/>
            <a:ext cx="1008063" cy="0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H="1" flipV="1">
            <a:off x="4716463" y="5805488"/>
            <a:ext cx="3175" cy="360362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 flipH="1" flipV="1">
            <a:off x="7591425" y="5803900"/>
            <a:ext cx="4763" cy="36195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>
            <a:off x="7524750" y="2781300"/>
            <a:ext cx="142875" cy="4318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8088313" y="549275"/>
            <a:ext cx="0" cy="358775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8209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t="23936" r="30000" b="15538"/>
          <a:stretch>
            <a:fillRect/>
          </a:stretch>
        </p:blipFill>
        <p:spPr bwMode="auto">
          <a:xfrm>
            <a:off x="107950" y="3141663"/>
            <a:ext cx="28416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Text Box 29"/>
          <p:cNvSpPr txBox="1">
            <a:spLocks noChangeArrowheads="1"/>
          </p:cNvSpPr>
          <p:nvPr/>
        </p:nvSpPr>
        <p:spPr bwMode="auto">
          <a:xfrm>
            <a:off x="-3175" y="4081463"/>
            <a:ext cx="4603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z(t)</a:t>
            </a:r>
            <a:endParaRPr lang="fr-FR" altLang="fr-FR" sz="16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1" name="Text Box 30"/>
          <p:cNvSpPr txBox="1">
            <a:spLocks noChangeArrowheads="1"/>
          </p:cNvSpPr>
          <p:nvPr/>
        </p:nvSpPr>
        <p:spPr bwMode="auto">
          <a:xfrm>
            <a:off x="415925" y="5251450"/>
            <a:ext cx="48418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x(t)</a:t>
            </a:r>
          </a:p>
        </p:txBody>
      </p:sp>
      <p:sp>
        <p:nvSpPr>
          <p:cNvPr id="8212" name="Text Box 31"/>
          <p:cNvSpPr txBox="1">
            <a:spLocks noChangeArrowheads="1"/>
          </p:cNvSpPr>
          <p:nvPr/>
        </p:nvSpPr>
        <p:spPr bwMode="auto">
          <a:xfrm>
            <a:off x="2084388" y="5373688"/>
            <a:ext cx="471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y(t)</a:t>
            </a:r>
          </a:p>
        </p:txBody>
      </p:sp>
      <p:sp>
        <p:nvSpPr>
          <p:cNvPr id="8213" name="Rectangle 34"/>
          <p:cNvSpPr>
            <a:spLocks noChangeArrowheads="1"/>
          </p:cNvSpPr>
          <p:nvPr/>
        </p:nvSpPr>
        <p:spPr bwMode="auto">
          <a:xfrm>
            <a:off x="838200" y="4879975"/>
            <a:ext cx="2159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pic>
        <p:nvPicPr>
          <p:cNvPr id="8214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0" t="25197" r="32597" b="20157"/>
          <a:stretch>
            <a:fillRect/>
          </a:stretch>
        </p:blipFill>
        <p:spPr bwMode="auto">
          <a:xfrm>
            <a:off x="6465888" y="3213100"/>
            <a:ext cx="26431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Rectangle 36"/>
          <p:cNvSpPr>
            <a:spLocks noChangeArrowheads="1"/>
          </p:cNvSpPr>
          <p:nvPr/>
        </p:nvSpPr>
        <p:spPr bwMode="auto">
          <a:xfrm>
            <a:off x="7837488" y="5302250"/>
            <a:ext cx="71437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8216" name="Text Box 35"/>
          <p:cNvSpPr txBox="1">
            <a:spLocks noChangeArrowheads="1"/>
          </p:cNvSpPr>
          <p:nvPr/>
        </p:nvSpPr>
        <p:spPr bwMode="auto">
          <a:xfrm>
            <a:off x="7621588" y="5445125"/>
            <a:ext cx="47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x(t)</a:t>
            </a:r>
          </a:p>
        </p:txBody>
      </p:sp>
      <p:sp>
        <p:nvSpPr>
          <p:cNvPr id="8217" name="Rectangle 37"/>
          <p:cNvSpPr>
            <a:spLocks noChangeArrowheads="1"/>
          </p:cNvSpPr>
          <p:nvPr/>
        </p:nvSpPr>
        <p:spPr bwMode="auto">
          <a:xfrm>
            <a:off x="7837488" y="5302250"/>
            <a:ext cx="142875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8218" name="Text Box 39"/>
          <p:cNvSpPr txBox="1">
            <a:spLocks noChangeArrowheads="1"/>
          </p:cNvSpPr>
          <p:nvPr/>
        </p:nvSpPr>
        <p:spPr bwMode="auto">
          <a:xfrm rot="-5949124">
            <a:off x="5949950" y="4303713"/>
            <a:ext cx="939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x(t +2 </a:t>
            </a:r>
            <a:r>
              <a:rPr lang="fr-FR" altLang="fr-FR" sz="1600" i="1">
                <a:latin typeface="Times New Roman" pitchFamily="18" charset="0"/>
              </a:rPr>
              <a:t>τ</a:t>
            </a:r>
            <a:r>
              <a:rPr lang="fr-FR" altLang="fr-FR" sz="1600" i="1"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8219" name="Rectangle 40"/>
          <p:cNvSpPr>
            <a:spLocks noChangeArrowheads="1"/>
          </p:cNvSpPr>
          <p:nvPr/>
        </p:nvSpPr>
        <p:spPr bwMode="auto">
          <a:xfrm>
            <a:off x="6734175" y="5578475"/>
            <a:ext cx="358775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8220" name="Text Box 38"/>
          <p:cNvSpPr txBox="1">
            <a:spLocks noChangeArrowheads="1"/>
          </p:cNvSpPr>
          <p:nvPr/>
        </p:nvSpPr>
        <p:spPr bwMode="auto">
          <a:xfrm rot="-1775066">
            <a:off x="6624638" y="5119688"/>
            <a:ext cx="67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i="1">
                <a:latin typeface="Times New Roman" pitchFamily="18" charset="0"/>
                <a:cs typeface="Times New Roman" pitchFamily="18" charset="0"/>
              </a:rPr>
              <a:t>x(t + </a:t>
            </a:r>
            <a:r>
              <a:rPr lang="fr-FR" altLang="fr-FR" sz="1200" i="1">
                <a:latin typeface="Times New Roman" pitchFamily="18" charset="0"/>
              </a:rPr>
              <a:t>τ</a:t>
            </a:r>
            <a:r>
              <a:rPr lang="fr-FR" altLang="fr-FR" sz="1200" i="1"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pic>
        <p:nvPicPr>
          <p:cNvPr id="8221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2" t="13438" r="28583" b="13858"/>
          <a:stretch>
            <a:fillRect/>
          </a:stretch>
        </p:blipFill>
        <p:spPr bwMode="auto">
          <a:xfrm>
            <a:off x="3419475" y="2924175"/>
            <a:ext cx="25923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22" name="Object 5"/>
          <p:cNvGraphicFramePr>
            <a:graphicFrameLocks noChangeAspect="1"/>
          </p:cNvGraphicFramePr>
          <p:nvPr/>
        </p:nvGraphicFramePr>
        <p:xfrm>
          <a:off x="3635375" y="5207000"/>
          <a:ext cx="3937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Équation" r:id="rId13" imgW="266353" imgH="215619" progId="Equation.3">
                  <p:embed/>
                </p:oleObj>
              </mc:Choice>
              <mc:Fallback>
                <p:oleObj name="Équation" r:id="rId13" imgW="266353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207000"/>
                        <a:ext cx="3937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3" name="Object 6"/>
          <p:cNvGraphicFramePr>
            <a:graphicFrameLocks noChangeAspect="1"/>
          </p:cNvGraphicFramePr>
          <p:nvPr/>
        </p:nvGraphicFramePr>
        <p:xfrm>
          <a:off x="5148263" y="4991100"/>
          <a:ext cx="3937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Équation" r:id="rId14" imgW="266353" imgH="215619" progId="Equation.3">
                  <p:embed/>
                </p:oleObj>
              </mc:Choice>
              <mc:Fallback>
                <p:oleObj name="Équation" r:id="rId14" imgW="266353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991100"/>
                        <a:ext cx="3937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4" name="Object 7"/>
          <p:cNvGraphicFramePr>
            <a:graphicFrameLocks noChangeAspect="1"/>
          </p:cNvGraphicFramePr>
          <p:nvPr/>
        </p:nvGraphicFramePr>
        <p:xfrm>
          <a:off x="3132138" y="4413250"/>
          <a:ext cx="3937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Équation" r:id="rId16" imgW="266353" imgH="215619" progId="Equation.3">
                  <p:embed/>
                </p:oleObj>
              </mc:Choice>
              <mc:Fallback>
                <p:oleObj name="Équation" r:id="rId16" imgW="266353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413250"/>
                        <a:ext cx="3937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llipse 50"/>
          <p:cNvSpPr/>
          <p:nvPr/>
        </p:nvSpPr>
        <p:spPr>
          <a:xfrm>
            <a:off x="3957638" y="5422900"/>
            <a:ext cx="144462" cy="1444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 flipH="1">
            <a:off x="5435600" y="2708275"/>
            <a:ext cx="358775" cy="360363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1547813" y="2708275"/>
            <a:ext cx="0" cy="504825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228" name="Rectangle 2"/>
          <p:cNvSpPr txBox="1">
            <a:spLocks noChangeArrowheads="1"/>
          </p:cNvSpPr>
          <p:nvPr/>
        </p:nvSpPr>
        <p:spPr bwMode="auto">
          <a:xfrm>
            <a:off x="1044004" y="404813"/>
            <a:ext cx="34559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dirty="0" err="1" smtClean="0">
                <a:solidFill>
                  <a:srgbClr val="385D8A"/>
                </a:solidFill>
              </a:rPr>
              <a:t>Takens</a:t>
            </a:r>
            <a:r>
              <a:rPr lang="en-US" altLang="fr-FR" dirty="0" smtClean="0">
                <a:solidFill>
                  <a:srgbClr val="385D8A"/>
                </a:solidFill>
              </a:rPr>
              <a:t> Theorem (</a:t>
            </a:r>
            <a:r>
              <a:rPr lang="en-US" altLang="fr-FR" dirty="0">
                <a:solidFill>
                  <a:srgbClr val="385D8A"/>
                </a:solidFill>
              </a:rPr>
              <a:t>1981)</a:t>
            </a:r>
            <a:endParaRPr lang="fr-FR" altLang="zh-CN" sz="1600" dirty="0">
              <a:solidFill>
                <a:srgbClr val="385D8A"/>
              </a:solidFill>
            </a:endParaRPr>
          </a:p>
        </p:txBody>
      </p:sp>
      <p:sp>
        <p:nvSpPr>
          <p:cNvPr id="8231" name="ZoneTexte 38"/>
          <p:cNvSpPr txBox="1">
            <a:spLocks noChangeArrowheads="1"/>
          </p:cNvSpPr>
          <p:nvPr/>
        </p:nvSpPr>
        <p:spPr bwMode="auto">
          <a:xfrm>
            <a:off x="179512" y="1268760"/>
            <a:ext cx="9366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F. Takens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 smtClean="0"/>
              <a:t>Theoretical</a:t>
            </a:r>
            <a:r>
              <a:rPr lang="fr-FR" sz="2000" dirty="0" smtClean="0"/>
              <a:t> background</a:t>
            </a:r>
            <a:endParaRPr lang="fr-FR" sz="2000" dirty="0"/>
          </a:p>
        </p:txBody>
      </p:sp>
      <p:pic>
        <p:nvPicPr>
          <p:cNvPr id="14394" name="Picture 58" descr="F:\science\images\Takens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5986" r="25658" b="67027"/>
          <a:stretch/>
        </p:blipFill>
        <p:spPr bwMode="auto">
          <a:xfrm flipH="1">
            <a:off x="244405" y="474282"/>
            <a:ext cx="799203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Serie_Lorenz_x_deltaxi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5262" r="7771" b="67170"/>
          <a:stretch/>
        </p:blipFill>
        <p:spPr bwMode="auto">
          <a:xfrm>
            <a:off x="5436096" y="1844824"/>
            <a:ext cx="3407125" cy="84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8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32138" y="2852738"/>
            <a:ext cx="2232025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23850" y="2852738"/>
            <a:ext cx="2232025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44" name="ZoneTexte 35"/>
          <p:cNvSpPr txBox="1">
            <a:spLocks noChangeArrowheads="1"/>
          </p:cNvSpPr>
          <p:nvPr/>
        </p:nvSpPr>
        <p:spPr bwMode="auto">
          <a:xfrm>
            <a:off x="911225" y="2349500"/>
            <a:ext cx="161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Original system</a:t>
            </a:r>
          </a:p>
        </p:txBody>
      </p:sp>
      <p:sp>
        <p:nvSpPr>
          <p:cNvPr id="35845" name="ZoneTexte 34"/>
          <p:cNvSpPr txBox="1">
            <a:spLocks noChangeArrowheads="1"/>
          </p:cNvSpPr>
          <p:nvPr/>
        </p:nvSpPr>
        <p:spPr bwMode="auto">
          <a:xfrm>
            <a:off x="3276600" y="2205038"/>
            <a:ext cx="2374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Unstable periodic orbits (e.g. period 1)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4175"/>
            <a:ext cx="20161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3213100"/>
            <a:ext cx="1657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ZoneTexte 26"/>
          <p:cNvSpPr txBox="1">
            <a:spLocks noChangeArrowheads="1"/>
          </p:cNvSpPr>
          <p:nvPr/>
        </p:nvSpPr>
        <p:spPr bwMode="auto">
          <a:xfrm>
            <a:off x="1566863" y="4745038"/>
            <a:ext cx="835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4538" y="3860800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35850" name="Object 2"/>
          <p:cNvGraphicFramePr>
            <a:graphicFrameLocks noChangeAspect="1"/>
          </p:cNvGraphicFramePr>
          <p:nvPr/>
        </p:nvGraphicFramePr>
        <p:xfrm>
          <a:off x="611188" y="3771900"/>
          <a:ext cx="2603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Équation" r:id="rId5" imgW="139639" imgH="203112" progId="Equation.3">
                  <p:embed/>
                </p:oleObj>
              </mc:Choice>
              <mc:Fallback>
                <p:oleObj name="Équation" r:id="rId5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71900"/>
                        <a:ext cx="2603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3348038" y="3878263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35852" name="Object 7"/>
          <p:cNvGraphicFramePr>
            <a:graphicFrameLocks noChangeAspect="1"/>
          </p:cNvGraphicFramePr>
          <p:nvPr/>
        </p:nvGraphicFramePr>
        <p:xfrm>
          <a:off x="3276600" y="3789363"/>
          <a:ext cx="2603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Équation" r:id="rId7" imgW="139639" imgH="203112" progId="Equation.3">
                  <p:embed/>
                </p:oleObj>
              </mc:Choice>
              <mc:Fallback>
                <p:oleObj name="Équation" r:id="rId7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2603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4427538" y="4868863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854" name="ZoneTexte 36"/>
          <p:cNvSpPr txBox="1">
            <a:spLocks noChangeArrowheads="1"/>
          </p:cNvSpPr>
          <p:nvPr/>
        </p:nvSpPr>
        <p:spPr bwMode="auto">
          <a:xfrm>
            <a:off x="4284663" y="4778375"/>
            <a:ext cx="833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5855" name="ZoneTexte 8"/>
          <p:cNvSpPr txBox="1">
            <a:spLocks noChangeArrowheads="1"/>
          </p:cNvSpPr>
          <p:nvPr/>
        </p:nvSpPr>
        <p:spPr bwMode="auto">
          <a:xfrm>
            <a:off x="179388" y="652463"/>
            <a:ext cx="497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chemeClr val="accent1"/>
                </a:solidFill>
              </a:rPr>
              <a:t>GPoM</a:t>
            </a:r>
            <a:r>
              <a:rPr lang="fr-FR" altLang="fr-FR" sz="2000"/>
              <a:t> platform, the potential of the approach</a:t>
            </a:r>
          </a:p>
        </p:txBody>
      </p:sp>
      <p:sp>
        <p:nvSpPr>
          <p:cNvPr id="35856" name="ZoneTexte 20"/>
          <p:cNvSpPr txBox="1">
            <a:spLocks noChangeArrowheads="1"/>
          </p:cNvSpPr>
          <p:nvPr/>
        </p:nvSpPr>
        <p:spPr bwMode="auto">
          <a:xfrm>
            <a:off x="611188" y="1557338"/>
            <a:ext cx="1309687" cy="4619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Rössler-</a:t>
            </a:r>
            <a:r>
              <a:rPr lang="fr-FR" altLang="fr-FR" sz="24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5857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 smtClean="0"/>
              <a:t>Examples</a:t>
            </a:r>
            <a:endParaRPr lang="fr-FR" altLang="fr-FR" sz="2000" dirty="0"/>
          </a:p>
        </p:txBody>
      </p:sp>
      <p:sp>
        <p:nvSpPr>
          <p:cNvPr id="35860" name="Text Box 2"/>
          <p:cNvSpPr txBox="1">
            <a:spLocks noChangeArrowheads="1"/>
          </p:cNvSpPr>
          <p:nvPr/>
        </p:nvSpPr>
        <p:spPr bwMode="auto">
          <a:xfrm>
            <a:off x="1811338" y="6229350"/>
            <a:ext cx="4129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accent1"/>
                </a:solidFill>
              </a:rPr>
              <a:t>Letellier, Mangiarotti &amp; Aguirre (under revision)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accent1"/>
                </a:solidFill>
              </a:rPr>
              <a:t>Letellier et al., Entropie 1997</a:t>
            </a:r>
          </a:p>
        </p:txBody>
      </p:sp>
      <p:sp>
        <p:nvSpPr>
          <p:cNvPr id="35861" name="ZoneTexte 21"/>
          <p:cNvSpPr txBox="1">
            <a:spLocks noChangeArrowheads="1"/>
          </p:cNvSpPr>
          <p:nvPr/>
        </p:nvSpPr>
        <p:spPr bwMode="auto">
          <a:xfrm>
            <a:off x="56878" y="609282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O. </a:t>
            </a:r>
            <a:r>
              <a:rPr lang="fr-FR" altLang="fr-FR" sz="1800" dirty="0" err="1">
                <a:latin typeface="Arial" charset="0"/>
              </a:rPr>
              <a:t>Rössler</a:t>
            </a:r>
            <a:endParaRPr lang="fr-FR" altLang="fr-FR" sz="1800" dirty="0">
              <a:latin typeface="Arial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2627313" y="2970213"/>
            <a:ext cx="0" cy="2052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2471738" y="2841625"/>
            <a:ext cx="155575" cy="128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2471738" y="5021263"/>
            <a:ext cx="155575" cy="1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561975" y="2994025"/>
            <a:ext cx="0" cy="20526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50863" y="5024438"/>
            <a:ext cx="155575" cy="128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566738" y="2867025"/>
            <a:ext cx="157162" cy="1349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7559" r="34842" b="28608"/>
          <a:stretch/>
        </p:blipFill>
        <p:spPr bwMode="auto">
          <a:xfrm flipH="1">
            <a:off x="179512" y="5013176"/>
            <a:ext cx="1065889" cy="1080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7559" r="34842" b="28608"/>
          <a:stretch/>
        </p:blipFill>
        <p:spPr bwMode="auto">
          <a:xfrm flipH="1">
            <a:off x="2858039" y="5013176"/>
            <a:ext cx="1065889" cy="1080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132138" y="2852738"/>
            <a:ext cx="2232025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23850" y="2852738"/>
            <a:ext cx="2232025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40425" y="2852738"/>
            <a:ext cx="2303463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1811338" y="6229350"/>
            <a:ext cx="4129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accent1"/>
                </a:solidFill>
              </a:rPr>
              <a:t>Letellier, Mangiarotti &amp; Aguirre (under revision)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accent1"/>
                </a:solidFill>
              </a:rPr>
              <a:t>Letellier et al., Entropie 1997</a:t>
            </a:r>
          </a:p>
        </p:txBody>
      </p:sp>
      <p:sp>
        <p:nvSpPr>
          <p:cNvPr id="36870" name="ZoneTexte 35"/>
          <p:cNvSpPr txBox="1">
            <a:spLocks noChangeArrowheads="1"/>
          </p:cNvSpPr>
          <p:nvPr/>
        </p:nvSpPr>
        <p:spPr bwMode="auto">
          <a:xfrm>
            <a:off x="6494463" y="2339975"/>
            <a:ext cx="1438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Global model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4175"/>
            <a:ext cx="20161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22588"/>
            <a:ext cx="20161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3213100"/>
            <a:ext cx="1657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ZoneTexte 26"/>
          <p:cNvSpPr txBox="1">
            <a:spLocks noChangeArrowheads="1"/>
          </p:cNvSpPr>
          <p:nvPr/>
        </p:nvSpPr>
        <p:spPr bwMode="auto">
          <a:xfrm>
            <a:off x="1566863" y="4745038"/>
            <a:ext cx="835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4538" y="3860800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36876" name="Object 2"/>
          <p:cNvGraphicFramePr>
            <a:graphicFrameLocks noChangeAspect="1"/>
          </p:cNvGraphicFramePr>
          <p:nvPr/>
        </p:nvGraphicFramePr>
        <p:xfrm>
          <a:off x="611188" y="3771900"/>
          <a:ext cx="2603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Équation" r:id="rId6" imgW="139639" imgH="203112" progId="Equation.3">
                  <p:embed/>
                </p:oleObj>
              </mc:Choice>
              <mc:Fallback>
                <p:oleObj name="Équation" r:id="rId6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71900"/>
                        <a:ext cx="2603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3348038" y="3878263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36878" name="Object 7"/>
          <p:cNvGraphicFramePr>
            <a:graphicFrameLocks noChangeAspect="1"/>
          </p:cNvGraphicFramePr>
          <p:nvPr/>
        </p:nvGraphicFramePr>
        <p:xfrm>
          <a:off x="3276600" y="3789363"/>
          <a:ext cx="2603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Équation" r:id="rId8" imgW="139639" imgH="203112" progId="Equation.3">
                  <p:embed/>
                </p:oleObj>
              </mc:Choice>
              <mc:Fallback>
                <p:oleObj name="Équation" r:id="rId8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2603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4427538" y="4868863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880" name="ZoneTexte 36"/>
          <p:cNvSpPr txBox="1">
            <a:spLocks noChangeArrowheads="1"/>
          </p:cNvSpPr>
          <p:nvPr/>
        </p:nvSpPr>
        <p:spPr bwMode="auto">
          <a:xfrm>
            <a:off x="4284663" y="4778375"/>
            <a:ext cx="833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164388" y="4941888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882" name="ZoneTexte 40"/>
          <p:cNvSpPr txBox="1">
            <a:spLocks noChangeArrowheads="1"/>
          </p:cNvSpPr>
          <p:nvPr/>
        </p:nvSpPr>
        <p:spPr bwMode="auto">
          <a:xfrm>
            <a:off x="7121525" y="4797425"/>
            <a:ext cx="835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800" i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56325" y="3878263"/>
            <a:ext cx="144463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36884" name="Object 8"/>
          <p:cNvGraphicFramePr>
            <a:graphicFrameLocks noChangeAspect="1"/>
          </p:cNvGraphicFramePr>
          <p:nvPr/>
        </p:nvGraphicFramePr>
        <p:xfrm>
          <a:off x="5981700" y="3830638"/>
          <a:ext cx="31908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Équation" r:id="rId9" imgW="215619" imgH="215619" progId="Equation.3">
                  <p:embed/>
                </p:oleObj>
              </mc:Choice>
              <mc:Fallback>
                <p:oleObj name="Équation" r:id="rId9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3830638"/>
                        <a:ext cx="319088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5" name="ZoneTexte 20"/>
          <p:cNvSpPr txBox="1">
            <a:spLocks noChangeArrowheads="1"/>
          </p:cNvSpPr>
          <p:nvPr/>
        </p:nvSpPr>
        <p:spPr bwMode="auto">
          <a:xfrm>
            <a:off x="611188" y="1557338"/>
            <a:ext cx="1309687" cy="4619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Rössler-</a:t>
            </a:r>
            <a:r>
              <a:rPr lang="fr-FR" altLang="fr-FR" sz="24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6886" name="ZoneTexte 35"/>
          <p:cNvSpPr txBox="1">
            <a:spLocks noChangeArrowheads="1"/>
          </p:cNvSpPr>
          <p:nvPr/>
        </p:nvSpPr>
        <p:spPr bwMode="auto">
          <a:xfrm>
            <a:off x="911225" y="2349500"/>
            <a:ext cx="161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Original system</a:t>
            </a:r>
          </a:p>
        </p:txBody>
      </p:sp>
      <p:sp>
        <p:nvSpPr>
          <p:cNvPr id="36887" name="ZoneTexte 34"/>
          <p:cNvSpPr txBox="1">
            <a:spLocks noChangeArrowheads="1"/>
          </p:cNvSpPr>
          <p:nvPr/>
        </p:nvSpPr>
        <p:spPr bwMode="auto">
          <a:xfrm>
            <a:off x="3276600" y="2205038"/>
            <a:ext cx="2374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Unstable periodic orbits (e.g. period 1)</a:t>
            </a:r>
          </a:p>
        </p:txBody>
      </p:sp>
      <p:sp>
        <p:nvSpPr>
          <p:cNvPr id="36893" name="ZoneTexte 8"/>
          <p:cNvSpPr txBox="1">
            <a:spLocks noChangeArrowheads="1"/>
          </p:cNvSpPr>
          <p:nvPr/>
        </p:nvSpPr>
        <p:spPr bwMode="auto">
          <a:xfrm>
            <a:off x="179388" y="652463"/>
            <a:ext cx="497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chemeClr val="accent1"/>
                </a:solidFill>
              </a:rPr>
              <a:t>GPoM</a:t>
            </a:r>
            <a:r>
              <a:rPr lang="fr-FR" altLang="fr-FR" sz="2000"/>
              <a:t> platform, the potential of the approach</a:t>
            </a:r>
          </a:p>
        </p:txBody>
      </p:sp>
      <p:cxnSp>
        <p:nvCxnSpPr>
          <p:cNvPr id="32" name="Connecteur droit 31"/>
          <p:cNvCxnSpPr/>
          <p:nvPr/>
        </p:nvCxnSpPr>
        <p:spPr>
          <a:xfrm>
            <a:off x="2627313" y="2970213"/>
            <a:ext cx="0" cy="2052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2471738" y="2841625"/>
            <a:ext cx="155575" cy="128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2471738" y="5021263"/>
            <a:ext cx="155575" cy="1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561975" y="2994025"/>
            <a:ext cx="0" cy="20526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550863" y="5024438"/>
            <a:ext cx="155575" cy="128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566738" y="2867025"/>
            <a:ext cx="157162" cy="1349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2471738" y="5021263"/>
            <a:ext cx="155575" cy="1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50863" y="5024438"/>
            <a:ext cx="155575" cy="128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7559" r="34842" b="28608"/>
          <a:stretch/>
        </p:blipFill>
        <p:spPr bwMode="auto">
          <a:xfrm flipH="1">
            <a:off x="179512" y="5013176"/>
            <a:ext cx="1065889" cy="1080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Brush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7559" r="34842" b="28608"/>
          <a:stretch/>
        </p:blipFill>
        <p:spPr bwMode="auto">
          <a:xfrm flipH="1">
            <a:off x="5594343" y="5013176"/>
            <a:ext cx="1065889" cy="1080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ZoneTexte 21"/>
          <p:cNvSpPr txBox="1">
            <a:spLocks noChangeArrowheads="1"/>
          </p:cNvSpPr>
          <p:nvPr/>
        </p:nvSpPr>
        <p:spPr bwMode="auto">
          <a:xfrm>
            <a:off x="56878" y="609282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O. </a:t>
            </a:r>
            <a:r>
              <a:rPr lang="fr-FR" altLang="fr-FR" sz="1800" dirty="0" err="1">
                <a:latin typeface="Arial" charset="0"/>
              </a:rPr>
              <a:t>Rössler</a:t>
            </a:r>
            <a:endParaRPr lang="fr-FR" altLang="fr-FR" sz="1800" dirty="0">
              <a:latin typeface="Arial" charset="0"/>
            </a:endParaRPr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brightnessContrast bright="4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7559" r="34842" b="28608"/>
          <a:stretch/>
        </p:blipFill>
        <p:spPr bwMode="auto">
          <a:xfrm flipH="1">
            <a:off x="2858039" y="5013176"/>
            <a:ext cx="1065889" cy="1080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 smtClean="0"/>
              <a:t>Examples</a:t>
            </a: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2553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651500" y="2689225"/>
            <a:ext cx="2160588" cy="410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5288" y="2636838"/>
            <a:ext cx="4392612" cy="410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64" name="Rectangle 21"/>
          <p:cNvSpPr>
            <a:spLocks noChangeArrowheads="1"/>
          </p:cNvSpPr>
          <p:nvPr/>
        </p:nvSpPr>
        <p:spPr bwMode="auto">
          <a:xfrm>
            <a:off x="179388" y="404664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dirty="0" smtClean="0">
                <a:solidFill>
                  <a:schemeClr val="accent1"/>
                </a:solidFill>
                <a:latin typeface="Arial" charset="0"/>
              </a:rPr>
              <a:t>Snow surface cycles</a:t>
            </a:r>
            <a:endParaRPr lang="fr-FR" altLang="fr-FR" sz="4000" dirty="0">
              <a:latin typeface="Arial" charset="0"/>
            </a:endParaRPr>
          </a:p>
        </p:txBody>
      </p:sp>
      <p:pic>
        <p:nvPicPr>
          <p:cNvPr id="40965" name="Picture 21" descr="Contact-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82738"/>
            <a:ext cx="647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8" descr="http://image-uniservice.copainsdavant.com/image/450/7/1952439207/6548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r="26877"/>
          <a:stretch>
            <a:fillRect/>
          </a:stretch>
        </p:blipFill>
        <p:spPr bwMode="auto">
          <a:xfrm>
            <a:off x="7237413" y="1555750"/>
            <a:ext cx="685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ZoneTexte 21"/>
          <p:cNvSpPr txBox="1">
            <a:spLocks noChangeArrowheads="1"/>
          </p:cNvSpPr>
          <p:nvPr/>
        </p:nvSpPr>
        <p:spPr bwMode="auto">
          <a:xfrm>
            <a:off x="6156325" y="119697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S. Gascoin</a:t>
            </a:r>
          </a:p>
        </p:txBody>
      </p:sp>
      <p:pic>
        <p:nvPicPr>
          <p:cNvPr id="4096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976688"/>
            <a:ext cx="42418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5241925"/>
            <a:ext cx="41751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722563"/>
            <a:ext cx="42211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7" descr="F:\science\neige\article-3MedSites\inProgress\sesonLebanon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5157788"/>
            <a:ext cx="18716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6" descr="F:\science\neige\article-3MedSites\inProgress\sesonAtlas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879850"/>
            <a:ext cx="189547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8" descr="F:\science\neige\article-3MedSites\inProgress\sesonPyrenees.tif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9"/>
          <a:stretch>
            <a:fillRect/>
          </a:stretch>
        </p:blipFill>
        <p:spPr bwMode="auto">
          <a:xfrm>
            <a:off x="5810250" y="2816225"/>
            <a:ext cx="18716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ZoneTexte 21"/>
          <p:cNvSpPr txBox="1">
            <a:spLocks noChangeArrowheads="1"/>
          </p:cNvSpPr>
          <p:nvPr/>
        </p:nvSpPr>
        <p:spPr bwMode="auto">
          <a:xfrm>
            <a:off x="7021513" y="2400300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L. Drapeau</a:t>
            </a:r>
          </a:p>
        </p:txBody>
      </p:sp>
      <p:sp>
        <p:nvSpPr>
          <p:cNvPr id="40975" name="ZoneTexte 29"/>
          <p:cNvSpPr txBox="1">
            <a:spLocks noChangeArrowheads="1"/>
          </p:cNvSpPr>
          <p:nvPr/>
        </p:nvSpPr>
        <p:spPr bwMode="auto">
          <a:xfrm>
            <a:off x="1057275" y="6361113"/>
            <a:ext cx="58261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2002</a:t>
            </a:r>
          </a:p>
        </p:txBody>
      </p:sp>
      <p:sp>
        <p:nvSpPr>
          <p:cNvPr id="40976" name="ZoneTexte 30"/>
          <p:cNvSpPr txBox="1">
            <a:spLocks noChangeArrowheads="1"/>
          </p:cNvSpPr>
          <p:nvPr/>
        </p:nvSpPr>
        <p:spPr bwMode="auto">
          <a:xfrm>
            <a:off x="1690688" y="6361113"/>
            <a:ext cx="5826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2004</a:t>
            </a:r>
          </a:p>
        </p:txBody>
      </p:sp>
      <p:sp>
        <p:nvSpPr>
          <p:cNvPr id="40977" name="ZoneTexte 33"/>
          <p:cNvSpPr txBox="1">
            <a:spLocks noChangeArrowheads="1"/>
          </p:cNvSpPr>
          <p:nvPr/>
        </p:nvSpPr>
        <p:spPr bwMode="auto">
          <a:xfrm>
            <a:off x="2319338" y="6361113"/>
            <a:ext cx="5826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2006</a:t>
            </a:r>
          </a:p>
        </p:txBody>
      </p:sp>
      <p:sp>
        <p:nvSpPr>
          <p:cNvPr id="40978" name="ZoneTexte 34"/>
          <p:cNvSpPr txBox="1">
            <a:spLocks noChangeArrowheads="1"/>
          </p:cNvSpPr>
          <p:nvPr/>
        </p:nvSpPr>
        <p:spPr bwMode="auto">
          <a:xfrm>
            <a:off x="2938463" y="6361113"/>
            <a:ext cx="5826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2008</a:t>
            </a:r>
          </a:p>
        </p:txBody>
      </p:sp>
      <p:sp>
        <p:nvSpPr>
          <p:cNvPr id="40979" name="ZoneTexte 36"/>
          <p:cNvSpPr txBox="1">
            <a:spLocks noChangeArrowheads="1"/>
          </p:cNvSpPr>
          <p:nvPr/>
        </p:nvSpPr>
        <p:spPr bwMode="auto">
          <a:xfrm>
            <a:off x="3567113" y="6361113"/>
            <a:ext cx="5826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2010</a:t>
            </a:r>
          </a:p>
        </p:txBody>
      </p:sp>
      <p:sp>
        <p:nvSpPr>
          <p:cNvPr id="40980" name="ZoneTexte 37"/>
          <p:cNvSpPr txBox="1">
            <a:spLocks noChangeArrowheads="1"/>
          </p:cNvSpPr>
          <p:nvPr/>
        </p:nvSpPr>
        <p:spPr bwMode="auto">
          <a:xfrm>
            <a:off x="4205288" y="6361113"/>
            <a:ext cx="5826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2012</a:t>
            </a:r>
          </a:p>
        </p:txBody>
      </p:sp>
      <p:sp>
        <p:nvSpPr>
          <p:cNvPr id="40981" name="ZoneTexte 39"/>
          <p:cNvSpPr txBox="1">
            <a:spLocks noChangeArrowheads="1"/>
          </p:cNvSpPr>
          <p:nvPr/>
        </p:nvSpPr>
        <p:spPr bwMode="auto">
          <a:xfrm>
            <a:off x="6443663" y="6524625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DOY</a:t>
            </a:r>
          </a:p>
        </p:txBody>
      </p:sp>
      <p:sp>
        <p:nvSpPr>
          <p:cNvPr id="40982" name="ZoneTexte 42"/>
          <p:cNvSpPr txBox="1">
            <a:spLocks noChangeArrowheads="1"/>
          </p:cNvSpPr>
          <p:nvPr/>
        </p:nvSpPr>
        <p:spPr bwMode="auto">
          <a:xfrm>
            <a:off x="5781675" y="6308725"/>
            <a:ext cx="19018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-100	                </a:t>
            </a:r>
          </a:p>
        </p:txBody>
      </p:sp>
      <p:sp>
        <p:nvSpPr>
          <p:cNvPr id="40983" name="ZoneTexte 43"/>
          <p:cNvSpPr txBox="1">
            <a:spLocks noChangeArrowheads="1"/>
          </p:cNvSpPr>
          <p:nvPr/>
        </p:nvSpPr>
        <p:spPr bwMode="auto">
          <a:xfrm>
            <a:off x="6850063" y="6308725"/>
            <a:ext cx="482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100</a:t>
            </a:r>
          </a:p>
        </p:txBody>
      </p:sp>
      <p:sp>
        <p:nvSpPr>
          <p:cNvPr id="40984" name="ZoneTexte 44"/>
          <p:cNvSpPr txBox="1">
            <a:spLocks noChangeArrowheads="1"/>
          </p:cNvSpPr>
          <p:nvPr/>
        </p:nvSpPr>
        <p:spPr bwMode="auto">
          <a:xfrm>
            <a:off x="6438900" y="6308725"/>
            <a:ext cx="2841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0</a:t>
            </a:r>
          </a:p>
        </p:txBody>
      </p:sp>
      <p:sp>
        <p:nvSpPr>
          <p:cNvPr id="40985" name="ZoneTexte 45"/>
          <p:cNvSpPr txBox="1">
            <a:spLocks noChangeArrowheads="1"/>
          </p:cNvSpPr>
          <p:nvPr/>
        </p:nvSpPr>
        <p:spPr bwMode="auto">
          <a:xfrm>
            <a:off x="684213" y="2708275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Arial" charset="0"/>
              </a:rPr>
              <a:t>Pyrenees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40986" name="ZoneTexte 46"/>
          <p:cNvSpPr txBox="1">
            <a:spLocks noChangeArrowheads="1"/>
          </p:cNvSpPr>
          <p:nvPr/>
        </p:nvSpPr>
        <p:spPr bwMode="auto">
          <a:xfrm>
            <a:off x="671513" y="3995738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Arial" charset="0"/>
              </a:rPr>
              <a:t>High-Atlas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40987" name="ZoneTexte 47"/>
          <p:cNvSpPr txBox="1">
            <a:spLocks noChangeArrowheads="1"/>
          </p:cNvSpPr>
          <p:nvPr/>
        </p:nvSpPr>
        <p:spPr bwMode="auto">
          <a:xfrm>
            <a:off x="663575" y="5229225"/>
            <a:ext cx="171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Arial" charset="0"/>
              </a:rPr>
              <a:t>Mount </a:t>
            </a:r>
            <a:r>
              <a:rPr lang="fr-FR" altLang="fr-FR" sz="1800" dirty="0" err="1" smtClean="0">
                <a:latin typeface="Arial" charset="0"/>
              </a:rPr>
              <a:t>Libanon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40988" name="ZoneTexte 48"/>
          <p:cNvSpPr txBox="1">
            <a:spLocks noChangeArrowheads="1"/>
          </p:cNvSpPr>
          <p:nvPr/>
        </p:nvSpPr>
        <p:spPr bwMode="auto">
          <a:xfrm>
            <a:off x="179388" y="1149350"/>
            <a:ext cx="4363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 smtClean="0">
                <a:latin typeface="Times New Roman" pitchFamily="18" charset="0"/>
                <a:cs typeface="Times New Roman" pitchFamily="18" charset="0"/>
              </a:rPr>
              <a:t>Snow surface </a:t>
            </a:r>
            <a:r>
              <a:rPr lang="fr-FR" altLang="fr-FR" sz="1800" i="1" dirty="0" err="1" smtClean="0">
                <a:latin typeface="Times New Roman" pitchFamily="18" charset="0"/>
                <a:cs typeface="Times New Roman" pitchFamily="18" charset="0"/>
              </a:rPr>
              <a:t>estimated</a:t>
            </a:r>
            <a:r>
              <a:rPr lang="fr-FR" altLang="fr-FR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1800" i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fr-FR" altLang="fr-FR" sz="1800" i="1" dirty="0" smtClean="0">
                <a:latin typeface="Times New Roman" pitchFamily="18" charset="0"/>
                <a:cs typeface="Times New Roman" pitchFamily="18" charset="0"/>
              </a:rPr>
              <a:t> satellite </a:t>
            </a:r>
            <a:r>
              <a:rPr lang="fr-FR" altLang="fr-FR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altLang="fr-FR" sz="1800" i="1" dirty="0" smtClean="0">
                <a:latin typeface="Times New Roman" pitchFamily="18" charset="0"/>
                <a:cs typeface="Times New Roman" pitchFamily="18" charset="0"/>
              </a:rPr>
              <a:t>NDSI</a:t>
            </a:r>
            <a:r>
              <a:rPr lang="fr-FR" altLang="fr-FR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altLang="fr-FR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4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400" dirty="0">
                <a:latin typeface="Arial" charset="0"/>
              </a:rPr>
              <a:t> </a:t>
            </a:r>
            <a:r>
              <a:rPr lang="fr-FR" altLang="fr-FR" sz="1400" dirty="0" err="1" smtClean="0">
                <a:latin typeface="Arial" charset="0"/>
              </a:rPr>
              <a:t>daily</a:t>
            </a:r>
            <a:r>
              <a:rPr lang="fr-FR" altLang="fr-FR" sz="1400" dirty="0" smtClean="0">
                <a:latin typeface="Arial" charset="0"/>
              </a:rPr>
              <a:t> MODIS </a:t>
            </a:r>
            <a:r>
              <a:rPr lang="fr-FR" altLang="fr-FR" sz="1400" dirty="0" err="1" smtClean="0">
                <a:latin typeface="Arial" charset="0"/>
              </a:rPr>
              <a:t>product</a:t>
            </a:r>
            <a:r>
              <a:rPr lang="fr-FR" altLang="fr-FR" sz="1400" dirty="0" smtClean="0">
                <a:latin typeface="Arial" charset="0"/>
              </a:rPr>
              <a:t> </a:t>
            </a:r>
            <a:r>
              <a:rPr lang="fr-FR" altLang="fr-FR" sz="1400" dirty="0" err="1" smtClean="0">
                <a:latin typeface="Arial" charset="0"/>
              </a:rPr>
              <a:t>used</a:t>
            </a:r>
            <a:r>
              <a:rPr lang="fr-FR" altLang="fr-FR" sz="1400" dirty="0" smtClean="0">
                <a:latin typeface="Arial" charset="0"/>
              </a:rPr>
              <a:t>: </a:t>
            </a:r>
            <a:r>
              <a:rPr lang="fr-FR" altLang="fr-FR" sz="1400" dirty="0">
                <a:latin typeface="Arial" charset="0"/>
              </a:rPr>
              <a:t>MOD10A1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400" dirty="0">
                <a:latin typeface="Arial" charset="0"/>
              </a:rPr>
              <a:t> </a:t>
            </a:r>
            <a:r>
              <a:rPr lang="fr-FR" altLang="fr-FR" sz="1400" dirty="0" err="1" smtClean="0">
                <a:latin typeface="Arial" charset="0"/>
              </a:rPr>
              <a:t>missing</a:t>
            </a:r>
            <a:r>
              <a:rPr lang="fr-FR" altLang="fr-FR" sz="1400" dirty="0" smtClean="0">
                <a:latin typeface="Arial" charset="0"/>
              </a:rPr>
              <a:t> </a:t>
            </a:r>
            <a:r>
              <a:rPr lang="fr-FR" altLang="fr-FR" sz="1400" dirty="0" err="1" smtClean="0">
                <a:latin typeface="Arial" charset="0"/>
              </a:rPr>
              <a:t>alues</a:t>
            </a:r>
            <a:r>
              <a:rPr lang="fr-FR" altLang="fr-FR" sz="1400" dirty="0" smtClean="0">
                <a:latin typeface="Arial" charset="0"/>
              </a:rPr>
              <a:t> are </a:t>
            </a:r>
            <a:r>
              <a:rPr lang="fr-FR" altLang="fr-FR" sz="1400" dirty="0" err="1" smtClean="0">
                <a:latin typeface="Arial" charset="0"/>
              </a:rPr>
              <a:t>interpolated</a:t>
            </a:r>
            <a:r>
              <a:rPr lang="fr-FR" altLang="fr-FR" sz="1400" dirty="0" smtClean="0">
                <a:latin typeface="Arial" charset="0"/>
              </a:rPr>
              <a:t> (in time and </a:t>
            </a:r>
            <a:r>
              <a:rPr lang="fr-FR" altLang="fr-FR" sz="1400" dirty="0" err="1" smtClean="0">
                <a:latin typeface="Arial" charset="0"/>
              </a:rPr>
              <a:t>space</a:t>
            </a:r>
            <a:r>
              <a:rPr lang="fr-FR" altLang="fr-FR" sz="1400" dirty="0" smtClean="0">
                <a:latin typeface="Arial" charset="0"/>
              </a:rPr>
              <a:t>)</a:t>
            </a:r>
            <a:endParaRPr lang="fr-FR" altLang="fr-FR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7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chemeClr val="accent1"/>
                </a:solidFill>
                <a:latin typeface="Arial" charset="0"/>
              </a:rPr>
              <a:t>(</a:t>
            </a:r>
            <a:r>
              <a:rPr lang="fr-FR" altLang="fr-FR" sz="1500" dirty="0" err="1">
                <a:solidFill>
                  <a:schemeClr val="accent1"/>
                </a:solidFill>
                <a:latin typeface="Arial" charset="0"/>
              </a:rPr>
              <a:t>Gascoin</a:t>
            </a:r>
            <a:r>
              <a:rPr lang="fr-FR" altLang="fr-FR" sz="1500" dirty="0">
                <a:solidFill>
                  <a:schemeClr val="accent1"/>
                </a:solidFill>
                <a:latin typeface="Arial" charset="0"/>
              </a:rPr>
              <a:t> et al. </a:t>
            </a:r>
            <a:r>
              <a:rPr lang="fr-FR" altLang="fr-FR" sz="15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HESS</a:t>
            </a:r>
            <a:r>
              <a:rPr lang="fr-FR" altLang="fr-FR" sz="1500" dirty="0">
                <a:solidFill>
                  <a:schemeClr val="accent1"/>
                </a:solidFill>
                <a:latin typeface="Arial" charset="0"/>
              </a:rPr>
              <a:t>  2015)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>
                <a:solidFill>
                  <a:schemeClr val="accent2"/>
                </a:solidFill>
              </a:rPr>
              <a:t>Uni</a:t>
            </a:r>
            <a:r>
              <a:rPr lang="fr-FR" sz="2000" dirty="0" err="1"/>
              <a:t>variate</a:t>
            </a:r>
            <a:r>
              <a:rPr lang="fr-FR" sz="2000" dirty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– Snow</a:t>
            </a:r>
            <a:endParaRPr lang="fr-FR" altLang="fr-FR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169277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Task 1.1:</a:t>
            </a:r>
          </a:p>
          <a:p>
            <a:pPr algn="ctr"/>
            <a:r>
              <a:rPr lang="en-US" sz="2800" dirty="0"/>
              <a:t>Modelling land use and land cover change</a:t>
            </a:r>
          </a:p>
          <a:p>
            <a:pPr algn="ctr"/>
            <a:r>
              <a:rPr lang="en-US" sz="2800" dirty="0"/>
              <a:t>using multi satellite high resolution </a:t>
            </a:r>
            <a:r>
              <a:rPr lang="en-US" sz="2800" dirty="0" smtClean="0"/>
              <a:t>data </a:t>
            </a:r>
          </a:p>
          <a:p>
            <a:pPr algn="ctr"/>
            <a:r>
              <a:rPr lang="en-US" sz="2000" dirty="0" smtClean="0"/>
              <a:t>(S</a:t>
            </a:r>
            <a:r>
              <a:rPr lang="en-US" sz="2000" dirty="0"/>
              <a:t>. </a:t>
            </a:r>
            <a:r>
              <a:rPr lang="en-US" sz="2000" dirty="0" err="1" smtClean="0"/>
              <a:t>Corgne</a:t>
            </a:r>
            <a:r>
              <a:rPr lang="en-US" sz="2000" dirty="0" smtClean="0"/>
              <a:t>, S </a:t>
            </a:r>
            <a:r>
              <a:rPr lang="en-US" sz="2000" dirty="0" err="1"/>
              <a:t>Mangiarotti</a:t>
            </a:r>
            <a:r>
              <a:rPr lang="en-US" sz="2000" dirty="0"/>
              <a:t> ; L </a:t>
            </a:r>
            <a:r>
              <a:rPr lang="en-US" sz="2000" dirty="0" smtClean="0"/>
              <a:t>Hubert-Moy </a:t>
            </a:r>
            <a:r>
              <a:rPr lang="en-US" sz="2000" dirty="0"/>
              <a:t>; L Ruiz ; M </a:t>
            </a:r>
            <a:r>
              <a:rPr lang="en-US" sz="2000" dirty="0" err="1" smtClean="0"/>
              <a:t>Sekhar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438877" y="3156650"/>
            <a:ext cx="8219017" cy="3234072"/>
          </a:xfrm>
          <a:prstGeom prst="rect">
            <a:avLst/>
          </a:prstGeom>
        </p:spPr>
        <p:txBody>
          <a:bodyPr>
            <a:noAutofit/>
          </a:bodyPr>
          <a:lstStyle>
            <a:lvl1pPr marL="339725" indent="-339725" algn="l" defTabSz="449263" rtl="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 rtl="0" eaLnBrk="0" fontAlgn="base" hangingPunct="0">
              <a:lnSpc>
                <a:spcPct val="104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5400000">
            <a:off x="2859030" y="402637"/>
            <a:ext cx="3384376" cy="8717026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597" y="3356992"/>
            <a:ext cx="7272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objective of this task is to develop a methodology which allows to </a:t>
            </a:r>
            <a:r>
              <a:rPr lang="en-US" sz="2400" dirty="0" smtClean="0">
                <a:solidFill>
                  <a:srgbClr val="0070C0"/>
                </a:solidFill>
              </a:rPr>
              <a:t>Main objective : Identify </a:t>
            </a:r>
            <a:r>
              <a:rPr lang="en-US" sz="2400" dirty="0">
                <a:solidFill>
                  <a:srgbClr val="0070C0"/>
                </a:solidFill>
              </a:rPr>
              <a:t>not only the crop types but also </a:t>
            </a:r>
            <a:r>
              <a:rPr lang="en-US" sz="2400" dirty="0" smtClean="0">
                <a:solidFill>
                  <a:srgbClr val="0070C0"/>
                </a:solidFill>
              </a:rPr>
              <a:t>characterize :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Associated </a:t>
            </a:r>
            <a:r>
              <a:rPr lang="en-US" sz="2400" dirty="0">
                <a:solidFill>
                  <a:srgbClr val="0070C0"/>
                </a:solidFill>
              </a:rPr>
              <a:t>agricultural practices (irrigation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0070C0"/>
                </a:solidFill>
              </a:rPr>
              <a:t>Phenological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stages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Crop </a:t>
            </a:r>
            <a:r>
              <a:rPr lang="en-US" sz="2400" dirty="0">
                <a:solidFill>
                  <a:srgbClr val="0070C0"/>
                </a:solidFill>
              </a:rPr>
              <a:t>rotations (including intercrop and fallow periods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285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734050" y="1690688"/>
            <a:ext cx="2078038" cy="516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7313" y="1700213"/>
            <a:ext cx="2089150" cy="515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90813" y="1817688"/>
            <a:ext cx="2016125" cy="504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95963" y="1808163"/>
            <a:ext cx="2016125" cy="504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1990" name="Picture 4" descr="F:\science\neige\article-3MedSites\inProgress\OrgPortraitLib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167313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 descr="F:\science\neige\article-3MedSites\inProgress\OrgPortraitPyr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00213"/>
            <a:ext cx="15875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ZoneTexte 21"/>
          <p:cNvSpPr txBox="1">
            <a:spLocks noChangeArrowheads="1"/>
          </p:cNvSpPr>
          <p:nvPr/>
        </p:nvSpPr>
        <p:spPr bwMode="auto">
          <a:xfrm>
            <a:off x="683568" y="2564904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Arial" charset="0"/>
              </a:rPr>
              <a:t>Pyrenees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41994" name="ZoneTexte 24"/>
          <p:cNvSpPr txBox="1">
            <a:spLocks noChangeArrowheads="1"/>
          </p:cNvSpPr>
          <p:nvPr/>
        </p:nvSpPr>
        <p:spPr bwMode="auto">
          <a:xfrm>
            <a:off x="671513" y="3995738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Arial" charset="0"/>
              </a:rPr>
              <a:t>High-Atlas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41995" name="ZoneTexte 25"/>
          <p:cNvSpPr txBox="1">
            <a:spLocks noChangeArrowheads="1"/>
          </p:cNvSpPr>
          <p:nvPr/>
        </p:nvSpPr>
        <p:spPr bwMode="auto">
          <a:xfrm>
            <a:off x="663575" y="5229225"/>
            <a:ext cx="171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Arial" charset="0"/>
              </a:rPr>
              <a:t>Mount </a:t>
            </a:r>
            <a:r>
              <a:rPr lang="fr-FR" altLang="fr-FR" sz="1800" dirty="0" err="1" smtClean="0">
                <a:latin typeface="Arial" charset="0"/>
              </a:rPr>
              <a:t>Libanon</a:t>
            </a:r>
            <a:endParaRPr lang="fr-FR" altLang="fr-FR" sz="1800" dirty="0">
              <a:latin typeface="Arial" charset="0"/>
            </a:endParaRPr>
          </a:p>
        </p:txBody>
      </p:sp>
      <p:pic>
        <p:nvPicPr>
          <p:cNvPr id="419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57563"/>
            <a:ext cx="158591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17383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ZoneTexte 48"/>
          <p:cNvSpPr txBox="1">
            <a:spLocks noChangeArrowheads="1"/>
          </p:cNvSpPr>
          <p:nvPr/>
        </p:nvSpPr>
        <p:spPr bwMode="auto">
          <a:xfrm>
            <a:off x="6156176" y="1362075"/>
            <a:ext cx="1494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smtClean="0">
                <a:solidFill>
                  <a:srgbClr val="FF0000"/>
                </a:solidFill>
                <a:latin typeface="Arial" charset="0"/>
              </a:rPr>
              <a:t>Global </a:t>
            </a:r>
            <a:r>
              <a:rPr lang="fr-FR" altLang="fr-FR" sz="1600" dirty="0" err="1" smtClean="0">
                <a:solidFill>
                  <a:srgbClr val="FF0000"/>
                </a:solidFill>
                <a:latin typeface="Arial" charset="0"/>
              </a:rPr>
              <a:t>Models</a:t>
            </a:r>
            <a:endParaRPr lang="fr-FR" altLang="fr-FR" sz="16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19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00213"/>
            <a:ext cx="16748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4763"/>
            <a:ext cx="172878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ZoneTexte 48"/>
          <p:cNvSpPr txBox="1">
            <a:spLocks noChangeArrowheads="1"/>
          </p:cNvSpPr>
          <p:nvPr/>
        </p:nvSpPr>
        <p:spPr bwMode="auto">
          <a:xfrm>
            <a:off x="107950" y="1844675"/>
            <a:ext cx="2050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smtClean="0">
                <a:solidFill>
                  <a:schemeClr val="accent1"/>
                </a:solidFill>
                <a:latin typeface="Arial" charset="0"/>
              </a:rPr>
              <a:t>Phase portraits</a:t>
            </a:r>
            <a:endParaRPr lang="fr-FR" altLang="fr-FR" sz="2000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2002" name="ZoneTexte 48"/>
          <p:cNvSpPr txBox="1">
            <a:spLocks noChangeArrowheads="1"/>
          </p:cNvSpPr>
          <p:nvPr/>
        </p:nvSpPr>
        <p:spPr bwMode="auto">
          <a:xfrm>
            <a:off x="2484438" y="1362075"/>
            <a:ext cx="2521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smtClean="0">
                <a:solidFill>
                  <a:schemeClr val="accent1"/>
                </a:solidFill>
                <a:latin typeface="Arial" charset="0"/>
              </a:rPr>
              <a:t>Original data (2000-2012</a:t>
            </a:r>
            <a:r>
              <a:rPr lang="fr-FR" altLang="fr-FR" sz="1600" dirty="0">
                <a:solidFill>
                  <a:schemeClr val="accent1"/>
                </a:solidFill>
                <a:latin typeface="Arial" charset="0"/>
              </a:rPr>
              <a:t>)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>
                <a:solidFill>
                  <a:schemeClr val="accent2"/>
                </a:solidFill>
              </a:rPr>
              <a:t>Uni</a:t>
            </a:r>
            <a:r>
              <a:rPr lang="fr-FR" sz="2000" dirty="0" err="1"/>
              <a:t>variate</a:t>
            </a:r>
            <a:r>
              <a:rPr lang="fr-FR" sz="2000" dirty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– Snow</a:t>
            </a:r>
            <a:endParaRPr lang="fr-FR" altLang="fr-FR" sz="2000" dirty="0">
              <a:latin typeface="Calibri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79388" y="404664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dirty="0" smtClean="0">
                <a:solidFill>
                  <a:schemeClr val="accent1"/>
                </a:solidFill>
                <a:latin typeface="Arial" charset="0"/>
              </a:rPr>
              <a:t>Snow surface cycles</a:t>
            </a:r>
            <a:endParaRPr lang="fr-FR" altLang="fr-FR" sz="4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>
                <a:solidFill>
                  <a:schemeClr val="accent2"/>
                </a:solidFill>
              </a:rPr>
              <a:t>Uni</a:t>
            </a:r>
            <a:r>
              <a:rPr lang="fr-FR" sz="2000" dirty="0" err="1"/>
              <a:t>variate</a:t>
            </a:r>
            <a:r>
              <a:rPr lang="fr-FR" sz="2000" dirty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– </a:t>
            </a:r>
            <a:r>
              <a:rPr lang="fr-FR" sz="2000" dirty="0" err="1" smtClean="0"/>
              <a:t>Soil</a:t>
            </a:r>
            <a:r>
              <a:rPr lang="fr-FR" sz="2000" dirty="0" smtClean="0"/>
              <a:t> </a:t>
            </a:r>
            <a:r>
              <a:rPr lang="fr-FR" sz="2000" dirty="0" err="1" smtClean="0"/>
              <a:t>Evaporative</a:t>
            </a:r>
            <a:r>
              <a:rPr lang="fr-FR" sz="2000" dirty="0" smtClean="0"/>
              <a:t> </a:t>
            </a:r>
            <a:r>
              <a:rPr lang="fr-FR" sz="2000" dirty="0" err="1" smtClean="0"/>
              <a:t>Efficiency</a:t>
            </a:r>
            <a:endParaRPr lang="fr-FR" altLang="fr-FR" sz="2000" dirty="0">
              <a:latin typeface="Calibri" pitchFamily="34" charset="0"/>
            </a:endParaRPr>
          </a:p>
        </p:txBody>
      </p:sp>
      <p:sp>
        <p:nvSpPr>
          <p:cNvPr id="27651" name="ZoneTexte 2"/>
          <p:cNvSpPr txBox="1">
            <a:spLocks noChangeArrowheads="1"/>
          </p:cNvSpPr>
          <p:nvPr/>
        </p:nvSpPr>
        <p:spPr bwMode="auto">
          <a:xfrm>
            <a:off x="827088" y="971550"/>
            <a:ext cx="402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u="sng">
                <a:solidFill>
                  <a:schemeClr val="accent1"/>
                </a:solidFill>
                <a:latin typeface="Arial" charset="0"/>
              </a:rPr>
              <a:t>Autres analyses univariées</a:t>
            </a:r>
          </a:p>
        </p:txBody>
      </p:sp>
      <p:sp>
        <p:nvSpPr>
          <p:cNvPr id="27652" name="ZoneTexte 3"/>
          <p:cNvSpPr txBox="1">
            <a:spLocks noChangeArrowheads="1"/>
          </p:cNvSpPr>
          <p:nvPr/>
        </p:nvSpPr>
        <p:spPr bwMode="auto">
          <a:xfrm>
            <a:off x="611188" y="2511425"/>
            <a:ext cx="42465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Arial" charset="0"/>
              </a:rPr>
              <a:t>Soil Evaporative Efficiency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    (thèse Vivien Stephan, Dir. O. Merlin)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>
              <a:latin typeface="Arial" charset="0"/>
            </a:endParaRPr>
          </a:p>
        </p:txBody>
      </p:sp>
      <p:pic>
        <p:nvPicPr>
          <p:cNvPr id="27653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2" t="32857" r="67046" b="61572"/>
          <a:stretch>
            <a:fillRect/>
          </a:stretch>
        </p:blipFill>
        <p:spPr bwMode="auto">
          <a:xfrm>
            <a:off x="5418138" y="2295525"/>
            <a:ext cx="6461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6" descr="F:\science\ORO\2016\RNL_Paris2016\2-SEE\Mod_X1_X2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62400"/>
            <a:ext cx="2159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9" descr="F:\science\ORO\2016\RNL_Paris2016\2-SEE\Original_X1_X2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62400"/>
            <a:ext cx="218281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ZoneTexte 19"/>
          <p:cNvSpPr txBox="1">
            <a:spLocks noChangeArrowheads="1"/>
          </p:cNvSpPr>
          <p:nvPr/>
        </p:nvSpPr>
        <p:spPr bwMode="auto">
          <a:xfrm>
            <a:off x="2185988" y="3348038"/>
            <a:ext cx="1601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Original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(from TEC model)</a:t>
            </a:r>
          </a:p>
        </p:txBody>
      </p:sp>
      <p:sp>
        <p:nvSpPr>
          <p:cNvPr id="27657" name="ZoneTexte 20"/>
          <p:cNvSpPr txBox="1">
            <a:spLocks noChangeArrowheads="1"/>
          </p:cNvSpPr>
          <p:nvPr/>
        </p:nvSpPr>
        <p:spPr bwMode="auto">
          <a:xfrm>
            <a:off x="4467225" y="3357563"/>
            <a:ext cx="1903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4D Global Model</a:t>
            </a:r>
          </a:p>
        </p:txBody>
      </p:sp>
    </p:spTree>
    <p:extLst>
      <p:ext uri="{BB962C8B-B14F-4D97-AF65-F5344CB8AC3E}">
        <p14:creationId xmlns:p14="http://schemas.microsoft.com/office/powerpoint/2010/main" val="33349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>
                <a:solidFill>
                  <a:schemeClr val="accent2"/>
                </a:solidFill>
              </a:rPr>
              <a:t>Uni</a:t>
            </a:r>
            <a:r>
              <a:rPr lang="fr-FR" sz="2000" dirty="0" err="1"/>
              <a:t>variate</a:t>
            </a:r>
            <a:r>
              <a:rPr lang="fr-FR" sz="2000" dirty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– </a:t>
            </a:r>
            <a:r>
              <a:rPr lang="fr-FR" sz="2000" dirty="0" err="1" smtClean="0"/>
              <a:t>karstic</a:t>
            </a:r>
            <a:r>
              <a:rPr lang="fr-FR" sz="2000" dirty="0" smtClean="0"/>
              <a:t> </a:t>
            </a:r>
            <a:r>
              <a:rPr lang="fr-FR" sz="2000" dirty="0" err="1" smtClean="0"/>
              <a:t>springs</a:t>
            </a:r>
            <a:endParaRPr lang="fr-FR" altLang="fr-FR" sz="2000" dirty="0">
              <a:latin typeface="Calibri" pitchFamily="34" charset="0"/>
            </a:endParaRPr>
          </a:p>
        </p:txBody>
      </p:sp>
      <p:sp>
        <p:nvSpPr>
          <p:cNvPr id="29699" name="ZoneTexte 2"/>
          <p:cNvSpPr txBox="1">
            <a:spLocks noChangeArrowheads="1"/>
          </p:cNvSpPr>
          <p:nvPr/>
        </p:nvSpPr>
        <p:spPr bwMode="auto">
          <a:xfrm>
            <a:off x="827088" y="971550"/>
            <a:ext cx="402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u="sng" dirty="0" smtClean="0">
                <a:solidFill>
                  <a:schemeClr val="accent1"/>
                </a:solidFill>
                <a:latin typeface="Arial" charset="0"/>
              </a:rPr>
              <a:t>Autres analyses </a:t>
            </a:r>
            <a:r>
              <a:rPr lang="fr-FR" altLang="fr-FR" sz="2400" u="sng" dirty="0" err="1" smtClean="0">
                <a:solidFill>
                  <a:schemeClr val="accent1"/>
                </a:solidFill>
                <a:latin typeface="Arial" charset="0"/>
              </a:rPr>
              <a:t>univariées</a:t>
            </a:r>
            <a:endParaRPr lang="fr-FR" altLang="fr-FR" sz="2400" u="sng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9700" name="ZoneTexte 3"/>
          <p:cNvSpPr txBox="1">
            <a:spLocks noChangeArrowheads="1"/>
          </p:cNvSpPr>
          <p:nvPr/>
        </p:nvSpPr>
        <p:spPr bwMode="auto">
          <a:xfrm>
            <a:off x="611188" y="2511425"/>
            <a:ext cx="491031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 smtClean="0">
                <a:latin typeface="Arial" charset="0"/>
              </a:rPr>
              <a:t>The </a:t>
            </a:r>
            <a:r>
              <a:rPr lang="fr-FR" altLang="fr-FR" sz="1800" dirty="0" err="1" smtClean="0">
                <a:latin typeface="Arial" charset="0"/>
              </a:rPr>
              <a:t>discharge</a:t>
            </a:r>
            <a:r>
              <a:rPr lang="fr-FR" altLang="fr-FR" sz="1800" dirty="0" smtClean="0">
                <a:latin typeface="Arial" charset="0"/>
              </a:rPr>
              <a:t> of </a:t>
            </a:r>
            <a:r>
              <a:rPr lang="fr-FR" altLang="fr-FR" sz="1800" dirty="0" err="1" smtClean="0">
                <a:latin typeface="Arial" charset="0"/>
              </a:rPr>
              <a:t>karstic</a:t>
            </a:r>
            <a:r>
              <a:rPr lang="fr-FR" altLang="fr-FR" sz="1800" dirty="0" smtClean="0">
                <a:latin typeface="Arial" charset="0"/>
              </a:rPr>
              <a:t> </a:t>
            </a:r>
            <a:r>
              <a:rPr lang="fr-FR" altLang="fr-FR" sz="1800" dirty="0" err="1" smtClean="0">
                <a:latin typeface="Arial" charset="0"/>
              </a:rPr>
              <a:t>springs</a:t>
            </a:r>
            <a:r>
              <a:rPr lang="fr-FR" altLang="fr-FR" sz="1800" dirty="0" smtClean="0">
                <a:latin typeface="Arial" charset="0"/>
              </a:rPr>
              <a:t> (in France)</a:t>
            </a:r>
          </a:p>
        </p:txBody>
      </p:sp>
      <p:pic>
        <p:nvPicPr>
          <p:cNvPr id="29701" name="Picture 8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73463"/>
            <a:ext cx="673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ZoneTexte 4"/>
          <p:cNvSpPr txBox="1">
            <a:spLocks noChangeArrowheads="1"/>
          </p:cNvSpPr>
          <p:nvPr/>
        </p:nvSpPr>
        <p:spPr bwMode="auto">
          <a:xfrm>
            <a:off x="5940425" y="4149725"/>
            <a:ext cx="1058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M. Leblanc</a:t>
            </a:r>
          </a:p>
        </p:txBody>
      </p:sp>
      <p:pic>
        <p:nvPicPr>
          <p:cNvPr id="29703" name="Picture 14" descr="http://www.un-igrac.org/sites/default/files/news/image/PA139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49055" r="41391" b="42924"/>
          <a:stretch>
            <a:fillRect/>
          </a:stretch>
        </p:blipFill>
        <p:spPr bwMode="auto">
          <a:xfrm>
            <a:off x="6011863" y="3325813"/>
            <a:ext cx="8636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 descr="F:\science\ORO\2016\RNL_Paris2016\3-SourcesKarstiques\Fig\GM12_Doubs_Touvre_L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19685" r="6561" b="5511"/>
          <a:stretch>
            <a:fillRect/>
          </a:stretch>
        </p:blipFill>
        <p:spPr bwMode="auto">
          <a:xfrm>
            <a:off x="1436688" y="4248150"/>
            <a:ext cx="36718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8" descr="F:\science\ORO\2016\RNL_Paris2016\3-SourcesKarstiques\Fig\OrgPortrait_Doubs_Touvre_Le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15749" r="3674"/>
          <a:stretch>
            <a:fillRect/>
          </a:stretch>
        </p:blipFill>
        <p:spPr bwMode="auto">
          <a:xfrm>
            <a:off x="1476375" y="3068638"/>
            <a:ext cx="36322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ZoneTexte 14"/>
          <p:cNvSpPr txBox="1">
            <a:spLocks noChangeArrowheads="1"/>
          </p:cNvSpPr>
          <p:nvPr/>
        </p:nvSpPr>
        <p:spPr bwMode="auto">
          <a:xfrm>
            <a:off x="412750" y="3286125"/>
            <a:ext cx="80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Original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data</a:t>
            </a:r>
          </a:p>
        </p:txBody>
      </p:sp>
      <p:sp>
        <p:nvSpPr>
          <p:cNvPr id="29707" name="ZoneTexte 15"/>
          <p:cNvSpPr txBox="1">
            <a:spLocks noChangeArrowheads="1"/>
          </p:cNvSpPr>
          <p:nvPr/>
        </p:nvSpPr>
        <p:spPr bwMode="auto">
          <a:xfrm>
            <a:off x="431800" y="4418013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Global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models</a:t>
            </a:r>
          </a:p>
        </p:txBody>
      </p:sp>
      <p:sp>
        <p:nvSpPr>
          <p:cNvPr id="29708" name="ZoneTexte 16"/>
          <p:cNvSpPr txBox="1">
            <a:spLocks noChangeArrowheads="1"/>
          </p:cNvSpPr>
          <p:nvPr/>
        </p:nvSpPr>
        <p:spPr bwMode="auto">
          <a:xfrm>
            <a:off x="1577473" y="1628775"/>
            <a:ext cx="891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l</a:t>
            </a:r>
            <a:r>
              <a:rPr lang="fr-FR" altLang="fr-FR" sz="1400" dirty="0" smtClean="0">
                <a:latin typeface="Arial" charset="0"/>
              </a:rPr>
              <a:t>e </a:t>
            </a:r>
            <a:r>
              <a:rPr lang="fr-FR" altLang="fr-FR" sz="1400" dirty="0">
                <a:latin typeface="Arial" charset="0"/>
              </a:rPr>
              <a:t>Doubs</a:t>
            </a:r>
          </a:p>
        </p:txBody>
      </p:sp>
      <p:sp>
        <p:nvSpPr>
          <p:cNvPr id="29709" name="ZoneTexte 17"/>
          <p:cNvSpPr txBox="1">
            <a:spLocks noChangeArrowheads="1"/>
          </p:cNvSpPr>
          <p:nvPr/>
        </p:nvSpPr>
        <p:spPr bwMode="auto">
          <a:xfrm>
            <a:off x="2831080" y="1628775"/>
            <a:ext cx="906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latin typeface="Arial" charset="0"/>
              </a:rPr>
              <a:t>la </a:t>
            </a:r>
            <a:r>
              <a:rPr lang="fr-FR" altLang="fr-FR" sz="1400" dirty="0">
                <a:latin typeface="Arial" charset="0"/>
              </a:rPr>
              <a:t>Touvre</a:t>
            </a:r>
          </a:p>
        </p:txBody>
      </p:sp>
      <p:sp>
        <p:nvSpPr>
          <p:cNvPr id="29710" name="ZoneTexte 18"/>
          <p:cNvSpPr txBox="1">
            <a:spLocks noChangeArrowheads="1"/>
          </p:cNvSpPr>
          <p:nvPr/>
        </p:nvSpPr>
        <p:spPr bwMode="auto">
          <a:xfrm>
            <a:off x="4249551" y="1628775"/>
            <a:ext cx="662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l</a:t>
            </a:r>
            <a:r>
              <a:rPr lang="fr-FR" altLang="fr-FR" sz="1400" dirty="0" smtClean="0">
                <a:latin typeface="Arial" charset="0"/>
              </a:rPr>
              <a:t>e </a:t>
            </a:r>
            <a:r>
              <a:rPr lang="fr-FR" altLang="fr-FR" sz="1400" dirty="0">
                <a:latin typeface="Arial" charset="0"/>
              </a:rPr>
              <a:t>Lez</a:t>
            </a:r>
          </a:p>
        </p:txBody>
      </p:sp>
      <p:pic>
        <p:nvPicPr>
          <p:cNvPr id="29711" name="Picture 2" descr="https://upload.wikimedia.org/wikipedia/commons/thumb/a/ad/Source_du_Doubs.jpg/220px-Source_du_Doub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989138"/>
            <a:ext cx="94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4" descr="https://upload.wikimedia.org/wikipedia/commons/thumb/c/cb/Sources_Touvre_1.JPG/280px-Sources_Touvr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06600"/>
            <a:ext cx="936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6" descr="https://upload.wikimedia.org/wikipedia/commons/thumb/1/13/Sourcedulez.JPG/220px-Sourcedule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94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8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97388"/>
            <a:ext cx="5048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ZoneTexte 4"/>
          <p:cNvSpPr txBox="1">
            <a:spLocks noChangeArrowheads="1"/>
          </p:cNvSpPr>
          <p:nvPr/>
        </p:nvSpPr>
        <p:spPr bwMode="auto">
          <a:xfrm>
            <a:off x="6132513" y="4910138"/>
            <a:ext cx="88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Y. Zhang</a:t>
            </a:r>
          </a:p>
        </p:txBody>
      </p:sp>
      <p:pic>
        <p:nvPicPr>
          <p:cNvPr id="29716" name="Picture 21" descr="Afficher l'image d'origine"/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8" b="165"/>
          <a:stretch>
            <a:fillRect/>
          </a:stretch>
        </p:blipFill>
        <p:spPr bwMode="auto">
          <a:xfrm>
            <a:off x="5757863" y="1433513"/>
            <a:ext cx="2486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83243" y="6474822"/>
            <a:ext cx="415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data HYDRO </a:t>
            </a:r>
            <a:r>
              <a:rPr lang="fr-FR" sz="1600" dirty="0"/>
              <a:t>(http ://www.hydro.eaufrance.fr</a:t>
            </a:r>
            <a:r>
              <a:rPr lang="fr-FR" sz="1600" dirty="0" smtClean="0"/>
              <a:t>/)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633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Image 5" descr="Rattus_rattus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4" y="3422651"/>
            <a:ext cx="1102428" cy="10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ZoneTexte 3"/>
          <p:cNvSpPr txBox="1">
            <a:spLocks noChangeArrowheads="1"/>
          </p:cNvSpPr>
          <p:nvPr/>
        </p:nvSpPr>
        <p:spPr bwMode="auto">
          <a:xfrm>
            <a:off x="4797425" y="183038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fr-FR" altLang="fr-FR" sz="1800" baseline="-25000">
              <a:latin typeface="Arial" charset="0"/>
            </a:endParaRPr>
          </a:p>
        </p:txBody>
      </p:sp>
      <p:sp>
        <p:nvSpPr>
          <p:cNvPr id="50182" name="ZoneTexte 4"/>
          <p:cNvSpPr txBox="1">
            <a:spLocks noChangeArrowheads="1"/>
          </p:cNvSpPr>
          <p:nvPr/>
        </p:nvSpPr>
        <p:spPr bwMode="auto">
          <a:xfrm>
            <a:off x="4132263" y="282098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y</a:t>
            </a:r>
            <a:endParaRPr lang="fr-FR" altLang="fr-FR" sz="1800" baseline="-25000">
              <a:latin typeface="Arial" charset="0"/>
            </a:endParaRPr>
          </a:p>
        </p:txBody>
      </p:sp>
      <p:sp>
        <p:nvSpPr>
          <p:cNvPr id="50183" name="ZoneTexte 5"/>
          <p:cNvSpPr txBox="1">
            <a:spLocks noChangeArrowheads="1"/>
          </p:cNvSpPr>
          <p:nvPr/>
        </p:nvSpPr>
        <p:spPr bwMode="auto">
          <a:xfrm>
            <a:off x="5356225" y="2892425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Times New Roman" pitchFamily="18" charset="0"/>
                <a:cs typeface="Times New Roman" pitchFamily="18" charset="0"/>
              </a:rPr>
              <a:t>z</a:t>
            </a:r>
            <a:endParaRPr lang="fr-FR" altLang="fr-FR" sz="1800" baseline="-25000">
              <a:latin typeface="Arial" charset="0"/>
            </a:endParaRPr>
          </a:p>
        </p:txBody>
      </p:sp>
      <p:sp>
        <p:nvSpPr>
          <p:cNvPr id="15" name="Arc 14"/>
          <p:cNvSpPr/>
          <p:nvPr/>
        </p:nvSpPr>
        <p:spPr>
          <a:xfrm rot="15640185">
            <a:off x="4191000" y="2312988"/>
            <a:ext cx="1476375" cy="1082675"/>
          </a:xfrm>
          <a:prstGeom prst="arc">
            <a:avLst>
              <a:gd name="adj1" fmla="val 17485137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Arc 15"/>
          <p:cNvSpPr/>
          <p:nvPr/>
        </p:nvSpPr>
        <p:spPr>
          <a:xfrm rot="5087831">
            <a:off x="3650456" y="1583532"/>
            <a:ext cx="1476375" cy="1081088"/>
          </a:xfrm>
          <a:prstGeom prst="arc">
            <a:avLst>
              <a:gd name="adj1" fmla="val 17485137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Arc 16"/>
          <p:cNvSpPr/>
          <p:nvPr/>
        </p:nvSpPr>
        <p:spPr>
          <a:xfrm rot="8223584">
            <a:off x="4356100" y="2108200"/>
            <a:ext cx="1477963" cy="1081088"/>
          </a:xfrm>
          <a:prstGeom prst="arc">
            <a:avLst>
              <a:gd name="adj1" fmla="val 17485137"/>
              <a:gd name="adj2" fmla="val 0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Arc 18"/>
          <p:cNvSpPr/>
          <p:nvPr/>
        </p:nvSpPr>
        <p:spPr>
          <a:xfrm rot="1667289">
            <a:off x="4021138" y="2019300"/>
            <a:ext cx="1477962" cy="1081088"/>
          </a:xfrm>
          <a:prstGeom prst="arc">
            <a:avLst>
              <a:gd name="adj1" fmla="val 17485137"/>
              <a:gd name="adj2" fmla="val 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Arc 19"/>
          <p:cNvSpPr/>
          <p:nvPr/>
        </p:nvSpPr>
        <p:spPr>
          <a:xfrm rot="12155027">
            <a:off x="5003800" y="1992313"/>
            <a:ext cx="1476375" cy="1081087"/>
          </a:xfrm>
          <a:prstGeom prst="arc">
            <a:avLst>
              <a:gd name="adj1" fmla="val 17485137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Arc 22"/>
          <p:cNvSpPr/>
          <p:nvPr/>
        </p:nvSpPr>
        <p:spPr>
          <a:xfrm rot="12810609">
            <a:off x="5626100" y="3116263"/>
            <a:ext cx="236538" cy="269875"/>
          </a:xfrm>
          <a:prstGeom prst="arc">
            <a:avLst>
              <a:gd name="adj1" fmla="val 1613533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Arc 23"/>
          <p:cNvSpPr/>
          <p:nvPr/>
        </p:nvSpPr>
        <p:spPr>
          <a:xfrm rot="18589648">
            <a:off x="3898107" y="3088481"/>
            <a:ext cx="236538" cy="269875"/>
          </a:xfrm>
          <a:prstGeom prst="arc">
            <a:avLst>
              <a:gd name="adj1" fmla="val 1613533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Arc 24"/>
          <p:cNvSpPr/>
          <p:nvPr/>
        </p:nvSpPr>
        <p:spPr>
          <a:xfrm rot="5400000">
            <a:off x="4906169" y="1577181"/>
            <a:ext cx="236538" cy="269875"/>
          </a:xfrm>
          <a:prstGeom prst="arc">
            <a:avLst>
              <a:gd name="adj1" fmla="val 1613533"/>
              <a:gd name="adj2" fmla="val 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Arc 25"/>
          <p:cNvSpPr/>
          <p:nvPr/>
        </p:nvSpPr>
        <p:spPr>
          <a:xfrm rot="8223584">
            <a:off x="4348163" y="2181225"/>
            <a:ext cx="1477962" cy="1081088"/>
          </a:xfrm>
          <a:prstGeom prst="arc">
            <a:avLst>
              <a:gd name="adj1" fmla="val 17485137"/>
              <a:gd name="adj2" fmla="val 0"/>
            </a:avLst>
          </a:prstGeom>
          <a:ln>
            <a:prstDash val="lg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1" name="Arc 20"/>
          <p:cNvSpPr/>
          <p:nvPr/>
        </p:nvSpPr>
        <p:spPr>
          <a:xfrm rot="1667289">
            <a:off x="4103688" y="2005013"/>
            <a:ext cx="1477962" cy="1081087"/>
          </a:xfrm>
          <a:prstGeom prst="arc">
            <a:avLst>
              <a:gd name="adj1" fmla="val 17485137"/>
              <a:gd name="adj2" fmla="val 0"/>
            </a:avLst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972050" y="4845050"/>
            <a:ext cx="40644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fr-FR" dirty="0" err="1" smtClean="0">
                <a:solidFill>
                  <a:schemeClr val="tx1"/>
                </a:solidFill>
              </a:rPr>
              <a:t>Multivariate</a:t>
            </a:r>
            <a:r>
              <a:rPr lang="fr-FR" dirty="0" smtClean="0">
                <a:solidFill>
                  <a:schemeClr val="tx1"/>
                </a:solidFill>
              </a:rPr>
              <a:t> ODE </a:t>
            </a:r>
            <a:r>
              <a:rPr lang="fr-FR" dirty="0" err="1" smtClean="0">
                <a:solidFill>
                  <a:schemeClr val="tx1"/>
                </a:solidFill>
              </a:rPr>
              <a:t>directly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obtained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from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observed</a:t>
            </a:r>
            <a:r>
              <a:rPr lang="fr-FR" dirty="0" smtClean="0">
                <a:solidFill>
                  <a:schemeClr val="tx1"/>
                </a:solidFill>
              </a:rPr>
              <a:t> time </a:t>
            </a:r>
            <a:r>
              <a:rPr lang="fr-FR" dirty="0" err="1" smtClean="0">
                <a:solidFill>
                  <a:schemeClr val="tx1"/>
                </a:solidFill>
              </a:rPr>
              <a:t>series</a:t>
            </a:r>
            <a:endParaRPr lang="fr-FR" dirty="0">
              <a:solidFill>
                <a:schemeClr val="tx1"/>
              </a:solidFill>
            </a:endParaRPr>
          </a:p>
          <a:p>
            <a:pPr>
              <a:defRPr/>
            </a:pPr>
            <a:endParaRPr lang="fr-FR" sz="10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All the </a:t>
            </a:r>
            <a:r>
              <a:rPr lang="fr-FR" dirty="0" err="1" smtClean="0">
                <a:solidFill>
                  <a:schemeClr val="tx1"/>
                </a:solidFill>
              </a:rPr>
              <a:t>terms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could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interpreted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endParaRPr lang="fr-FR" sz="10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 good </a:t>
            </a:r>
            <a:r>
              <a:rPr lang="fr-FR" dirty="0" err="1" smtClean="0">
                <a:solidFill>
                  <a:schemeClr val="tx1"/>
                </a:solidFill>
              </a:rPr>
              <a:t>tool</a:t>
            </a:r>
            <a:r>
              <a:rPr lang="fr-FR" dirty="0" smtClean="0">
                <a:solidFill>
                  <a:schemeClr val="tx1"/>
                </a:solidFill>
              </a:rPr>
              <a:t> for </a:t>
            </a:r>
            <a:r>
              <a:rPr lang="fr-FR" dirty="0" err="1" smtClean="0">
                <a:solidFill>
                  <a:schemeClr val="tx1"/>
                </a:solidFill>
              </a:rPr>
              <a:t>detection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 smtClean="0">
                <a:solidFill>
                  <a:schemeClr val="tx1"/>
                </a:solidFill>
              </a:rPr>
              <a:t>couplings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sz="2000" dirty="0" err="1">
                <a:solidFill>
                  <a:srgbClr val="FF0000"/>
                </a:solidFill>
              </a:rPr>
              <a:t>Multi</a:t>
            </a:r>
            <a:r>
              <a:rPr lang="fr-FR" sz="2000" dirty="0" err="1"/>
              <a:t>variate</a:t>
            </a:r>
            <a:r>
              <a:rPr lang="fr-FR" sz="2000" dirty="0"/>
              <a:t> </a:t>
            </a:r>
            <a:r>
              <a:rPr lang="fr-FR" sz="2000" dirty="0" err="1"/>
              <a:t>analysis</a:t>
            </a:r>
            <a:endParaRPr lang="fr-FR" altLang="fr-FR" sz="20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4462" y="5926138"/>
            <a:ext cx="3652837" cy="503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Parenthèse ouvrante 5"/>
          <p:cNvSpPr/>
          <p:nvPr/>
        </p:nvSpPr>
        <p:spPr>
          <a:xfrm>
            <a:off x="4932363" y="4845050"/>
            <a:ext cx="85725" cy="158115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199" name="Rectangle 14"/>
          <p:cNvSpPr>
            <a:spLocks noChangeArrowheads="1"/>
          </p:cNvSpPr>
          <p:nvPr/>
        </p:nvSpPr>
        <p:spPr bwMode="auto">
          <a:xfrm>
            <a:off x="250825" y="6443663"/>
            <a:ext cx="197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accent1"/>
                </a:solidFill>
              </a:rPr>
              <a:t>Mangiarotti CSFrac 2015</a:t>
            </a:r>
            <a:endParaRPr lang="fr-FR" altLang="fr-FR" sz="1400" i="1">
              <a:solidFill>
                <a:schemeClr val="accent1"/>
              </a:solidFill>
            </a:endParaRPr>
          </a:p>
        </p:txBody>
      </p:sp>
      <p:pic>
        <p:nvPicPr>
          <p:cNvPr id="27" name="Picture 19" descr="C:\Users\mangiarotis\Downloads\Rattus_norvegicus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2" b="3289"/>
          <a:stretch/>
        </p:blipFill>
        <p:spPr bwMode="auto">
          <a:xfrm>
            <a:off x="2699792" y="3174434"/>
            <a:ext cx="985874" cy="104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839193"/>
              </p:ext>
            </p:extLst>
          </p:nvPr>
        </p:nvGraphicFramePr>
        <p:xfrm>
          <a:off x="251520" y="4989066"/>
          <a:ext cx="3837810" cy="11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Équation" r:id="rId5" imgW="2324100" imgH="711200" progId="Equation.3">
                  <p:embed/>
                </p:oleObj>
              </mc:Choice>
              <mc:Fallback>
                <p:oleObj name="Équation" r:id="rId5" imgW="23241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989066"/>
                        <a:ext cx="3837810" cy="11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" descr="F:\science\epidemiology\doc_divers\dessinPlagueBombay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43420" r="26255" b="14675"/>
          <a:stretch/>
        </p:blipFill>
        <p:spPr bwMode="auto">
          <a:xfrm>
            <a:off x="4389009" y="653484"/>
            <a:ext cx="1335119" cy="83130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48" descr="F:\WorkR\KleinBottle\output\graph_x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72441" r="63780" b="4724"/>
          <a:stretch>
            <a:fillRect/>
          </a:stretch>
        </p:blipFill>
        <p:spPr bwMode="auto">
          <a:xfrm>
            <a:off x="1739900" y="4284663"/>
            <a:ext cx="1541463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48" descr="F:\WorkR\KleinBottle\output\graph_x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2" t="38898" r="13071" b="38110"/>
          <a:stretch>
            <a:fillRect/>
          </a:stretch>
        </p:blipFill>
        <p:spPr bwMode="auto">
          <a:xfrm>
            <a:off x="1724025" y="1844675"/>
            <a:ext cx="1606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49" descr="F:\WorkR\KleinBottle\output\graph_x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5" t="39371" r="13701" b="38110"/>
          <a:stretch>
            <a:fillRect/>
          </a:stretch>
        </p:blipFill>
        <p:spPr bwMode="auto">
          <a:xfrm>
            <a:off x="4043363" y="1895475"/>
            <a:ext cx="151288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49" descr="F:\WorkR\KleinBottle\output\graph_x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72441" r="62991" b="4567"/>
          <a:stretch>
            <a:fillRect/>
          </a:stretch>
        </p:blipFill>
        <p:spPr bwMode="auto">
          <a:xfrm>
            <a:off x="4043363" y="4306888"/>
            <a:ext cx="15843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50" descr="F:\WorkR\KleinBottle\output\graph_x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5" t="39371" r="13701" b="38110"/>
          <a:stretch>
            <a:fillRect/>
          </a:stretch>
        </p:blipFill>
        <p:spPr bwMode="auto">
          <a:xfrm>
            <a:off x="6359525" y="1916113"/>
            <a:ext cx="1501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50" descr="F:\WorkR\KleinBottle\output\graph_x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72441" r="62991" b="4567"/>
          <a:stretch>
            <a:fillRect/>
          </a:stretch>
        </p:blipFill>
        <p:spPr bwMode="auto">
          <a:xfrm>
            <a:off x="6318250" y="4284663"/>
            <a:ext cx="1612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ZoneTexte 129"/>
          <p:cNvSpPr txBox="1">
            <a:spLocks noChangeArrowheads="1"/>
          </p:cNvSpPr>
          <p:nvPr/>
        </p:nvSpPr>
        <p:spPr bwMode="auto">
          <a:xfrm>
            <a:off x="395288" y="2132013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Arial" charset="0"/>
              </a:rPr>
              <a:t>model 1</a:t>
            </a:r>
          </a:p>
        </p:txBody>
      </p:sp>
      <p:sp>
        <p:nvSpPr>
          <p:cNvPr id="72713" name="ZoneTexte 129"/>
          <p:cNvSpPr txBox="1">
            <a:spLocks noChangeArrowheads="1"/>
          </p:cNvSpPr>
          <p:nvPr/>
        </p:nvSpPr>
        <p:spPr bwMode="auto">
          <a:xfrm>
            <a:off x="395288" y="4500563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Arial" charset="0"/>
              </a:rPr>
              <a:t>model 2</a:t>
            </a:r>
          </a:p>
        </p:txBody>
      </p:sp>
      <p:sp>
        <p:nvSpPr>
          <p:cNvPr id="72715" name="Rectangle 4"/>
          <p:cNvSpPr>
            <a:spLocks noChangeArrowheads="1"/>
          </p:cNvSpPr>
          <p:nvPr/>
        </p:nvSpPr>
        <p:spPr bwMode="auto">
          <a:xfrm>
            <a:off x="755650" y="477838"/>
            <a:ext cx="251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accent1"/>
                </a:solidFill>
                <a:latin typeface="Arial" charset="0"/>
              </a:rPr>
              <a:t>4D–models</a:t>
            </a:r>
          </a:p>
        </p:txBody>
      </p:sp>
      <p:sp>
        <p:nvSpPr>
          <p:cNvPr id="72716" name="ZoneTexte 18"/>
          <p:cNvSpPr txBox="1">
            <a:spLocks noChangeArrowheads="1"/>
          </p:cNvSpPr>
          <p:nvPr/>
        </p:nvSpPr>
        <p:spPr bwMode="auto">
          <a:xfrm>
            <a:off x="5481638" y="765175"/>
            <a:ext cx="3627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Arial" charset="0"/>
              </a:rPr>
              <a:t>Cereal crops (Al Ismailia)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3708400" y="3860800"/>
            <a:ext cx="2159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 3" descr="model_glom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8281" r="52522" b="12373"/>
          <a:stretch>
            <a:fillRect/>
          </a:stretch>
        </p:blipFill>
        <p:spPr bwMode="auto">
          <a:xfrm>
            <a:off x="539750" y="1341438"/>
            <a:ext cx="817245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Image 4" descr="model_glom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2" t="28281" r="2739" b="12373"/>
          <a:stretch>
            <a:fillRect/>
          </a:stretch>
        </p:blipFill>
        <p:spPr bwMode="auto">
          <a:xfrm>
            <a:off x="539750" y="3937000"/>
            <a:ext cx="81724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755650" y="477838"/>
            <a:ext cx="251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accent1"/>
                </a:solidFill>
                <a:latin typeface="Arial" charset="0"/>
              </a:rPr>
              <a:t>4D–models</a:t>
            </a:r>
          </a:p>
        </p:txBody>
      </p:sp>
      <p:sp>
        <p:nvSpPr>
          <p:cNvPr id="73733" name="ZoneTexte 6"/>
          <p:cNvSpPr txBox="1">
            <a:spLocks noChangeArrowheads="1"/>
          </p:cNvSpPr>
          <p:nvPr/>
        </p:nvSpPr>
        <p:spPr bwMode="auto">
          <a:xfrm>
            <a:off x="7594600" y="549275"/>
            <a:ext cx="747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E/E</a:t>
            </a:r>
            <a:r>
              <a:rPr lang="fr-FR" altLang="fr-F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94450" y="4627563"/>
            <a:ext cx="2519363" cy="175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413" y="115888"/>
            <a:ext cx="5040312" cy="1439862"/>
          </a:xfrm>
          <a:ln w="57150">
            <a:solidFill>
              <a:schemeClr val="accent4"/>
            </a:solidFill>
          </a:ln>
        </p:spPr>
        <p:txBody>
          <a:bodyPr/>
          <a:lstStyle/>
          <a:p>
            <a:pPr>
              <a:defRPr/>
            </a:pP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1800" dirty="0" smtClean="0"/>
              <a:t>Global </a:t>
            </a:r>
            <a:r>
              <a:rPr lang="en-US" sz="1800" dirty="0"/>
              <a:t>modeling technique </a:t>
            </a:r>
            <a:r>
              <a:rPr lang="en-US" sz="1800" dirty="0" smtClean="0"/>
              <a:t>applied </a:t>
            </a:r>
            <a:br>
              <a:rPr lang="en-US" sz="1800" dirty="0" smtClean="0"/>
            </a:br>
            <a:r>
              <a:rPr lang="en-US" sz="1800" dirty="0" smtClean="0"/>
              <a:t>to Plague and to Ebola epidemics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altLang="fr-FR" sz="800" dirty="0" smtClean="0"/>
              <a:t/>
            </a:r>
            <a:br>
              <a:rPr lang="fr-FR" altLang="fr-FR" sz="800" dirty="0" smtClean="0"/>
            </a:br>
            <a:r>
              <a:rPr lang="fr-FR" altLang="fr-FR" sz="100" dirty="0" smtClean="0"/>
              <a:t/>
            </a:r>
            <a:br>
              <a:rPr lang="fr-FR" altLang="fr-FR" sz="100" dirty="0" smtClean="0"/>
            </a:br>
            <a:r>
              <a:rPr lang="fr-FR" altLang="fr-FR" sz="1600" dirty="0" smtClean="0"/>
              <a:t>   </a:t>
            </a:r>
            <a:br>
              <a:rPr lang="fr-FR" altLang="fr-FR" sz="1600" dirty="0" smtClean="0"/>
            </a:br>
            <a:r>
              <a:rPr lang="fr-FR" altLang="fr-FR" sz="1600" i="1" dirty="0" smtClean="0"/>
              <a:t/>
            </a:r>
            <a:br>
              <a:rPr lang="fr-FR" altLang="fr-FR" sz="1600" i="1" dirty="0" smtClean="0"/>
            </a:br>
            <a:endParaRPr lang="fr-FR" altLang="fr-FR" sz="1000" i="1" dirty="0" smtClean="0"/>
          </a:p>
        </p:txBody>
      </p:sp>
      <p:pic>
        <p:nvPicPr>
          <p:cNvPr id="2052" name="Picture 13" descr="Logoce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763588"/>
            <a:ext cx="10064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1577975" y="836613"/>
            <a:ext cx="2447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chemeClr val="accent1"/>
                </a:solidFill>
                <a:latin typeface="Arial" charset="0"/>
              </a:rPr>
              <a:t>Mangiarotti S.</a:t>
            </a:r>
            <a:r>
              <a:rPr lang="fr-FR" altLang="fr-FR" sz="1600">
                <a:solidFill>
                  <a:schemeClr val="accent1"/>
                </a:solidFill>
                <a:latin typeface="Arial" charset="0"/>
              </a:rPr>
              <a:t> &amp; Huc M.</a:t>
            </a:r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876300"/>
            <a:ext cx="344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25425" y="1293813"/>
            <a:ext cx="17097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50" dirty="0"/>
              <a:t>sylvain.mangiarotti@ird.fr</a:t>
            </a:r>
          </a:p>
        </p:txBody>
      </p:sp>
      <p:sp>
        <p:nvSpPr>
          <p:cNvPr id="2056" name="Rectangle 1"/>
          <p:cNvSpPr>
            <a:spLocks noChangeArrowheads="1"/>
          </p:cNvSpPr>
          <p:nvPr/>
        </p:nvSpPr>
        <p:spPr bwMode="auto">
          <a:xfrm>
            <a:off x="4068763" y="709613"/>
            <a:ext cx="836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>
                <a:latin typeface="Arial" charset="0"/>
              </a:rPr>
              <a:t>∞</a:t>
            </a:r>
          </a:p>
        </p:txBody>
      </p:sp>
      <p:sp>
        <p:nvSpPr>
          <p:cNvPr id="40" name="ZoneTexte 2"/>
          <p:cNvSpPr txBox="1">
            <a:spLocks noChangeArrowheads="1"/>
          </p:cNvSpPr>
          <p:nvPr/>
        </p:nvSpPr>
        <p:spPr bwMode="auto">
          <a:xfrm>
            <a:off x="3779838" y="800100"/>
            <a:ext cx="11525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1050" b="1" dirty="0"/>
              <a:t>défi</a:t>
            </a:r>
          </a:p>
          <a:p>
            <a:pPr algn="ctr">
              <a:defRPr/>
            </a:pPr>
            <a:endParaRPr lang="fr-FR" altLang="fr-FR" sz="1400" b="1" dirty="0"/>
          </a:p>
          <a:p>
            <a:pPr algn="ctr">
              <a:defRPr/>
            </a:pPr>
            <a:r>
              <a:rPr lang="fr-FR" altLang="fr-FR" sz="1050" b="1" dirty="0" err="1"/>
              <a:t>Inphyniti</a:t>
            </a:r>
            <a:endParaRPr lang="fr-FR" altLang="fr-FR" sz="1050" b="1" dirty="0"/>
          </a:p>
        </p:txBody>
      </p:sp>
      <p:sp>
        <p:nvSpPr>
          <p:cNvPr id="2058" name="ZoneTexte 45"/>
          <p:cNvSpPr txBox="1">
            <a:spLocks noChangeArrowheads="1"/>
          </p:cNvSpPr>
          <p:nvPr/>
        </p:nvSpPr>
        <p:spPr bwMode="auto">
          <a:xfrm>
            <a:off x="114300" y="4221163"/>
            <a:ext cx="2728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altLang="fr-FR" sz="1800" b="1">
                <a:latin typeface="Arial" charset="0"/>
              </a:rPr>
              <a:t>Multivariate analysis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>
            <a:off x="4140200" y="5445125"/>
            <a:ext cx="361950" cy="0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ZoneTexte 77"/>
          <p:cNvSpPr txBox="1">
            <a:spLocks noChangeArrowheads="1"/>
          </p:cNvSpPr>
          <p:nvPr/>
        </p:nvSpPr>
        <p:spPr bwMode="auto">
          <a:xfrm>
            <a:off x="4616450" y="5084763"/>
            <a:ext cx="1541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00">
                <a:latin typeface="Arial" charset="0"/>
              </a:rPr>
              <a:t> Bombay plague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  (1896-1911)</a:t>
            </a:r>
          </a:p>
        </p:txBody>
      </p:sp>
      <p:cxnSp>
        <p:nvCxnSpPr>
          <p:cNvPr id="42" name="Connecteur droit 41"/>
          <p:cNvCxnSpPr/>
          <p:nvPr/>
        </p:nvCxnSpPr>
        <p:spPr>
          <a:xfrm>
            <a:off x="4616450" y="5157788"/>
            <a:ext cx="0" cy="5762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Rectangle 80"/>
          <p:cNvSpPr>
            <a:spLocks noChangeArrowheads="1"/>
          </p:cNvSpPr>
          <p:nvPr/>
        </p:nvSpPr>
        <p:spPr bwMode="auto">
          <a:xfrm>
            <a:off x="4689475" y="5524500"/>
            <a:ext cx="1365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latin typeface="Arial" charset="0"/>
              </a:rPr>
              <a:t> </a:t>
            </a:r>
            <a:r>
              <a:rPr lang="fr-FR" altLang="fr-FR" sz="1100">
                <a:solidFill>
                  <a:schemeClr val="accent1"/>
                </a:solidFill>
                <a:latin typeface="Arial" charset="0"/>
              </a:rPr>
              <a:t>(Mangiarotti 2015)</a:t>
            </a:r>
          </a:p>
        </p:txBody>
      </p:sp>
      <p:pic>
        <p:nvPicPr>
          <p:cNvPr id="2063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7111" r="19684" b="33618"/>
          <a:stretch>
            <a:fillRect/>
          </a:stretch>
        </p:blipFill>
        <p:spPr bwMode="auto">
          <a:xfrm>
            <a:off x="6442075" y="4651375"/>
            <a:ext cx="1944688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ZoneTexte 6"/>
          <p:cNvSpPr txBox="1">
            <a:spLocks noChangeArrowheads="1"/>
          </p:cNvSpPr>
          <p:nvPr/>
        </p:nvSpPr>
        <p:spPr bwMode="auto">
          <a:xfrm>
            <a:off x="7881938" y="4945063"/>
            <a:ext cx="1079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fr-FR" sz="1400" b="1">
                <a:latin typeface="Arial" charset="0"/>
              </a:rPr>
              <a:t>Couplings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Arial" charset="0"/>
              </a:rPr>
              <a:t>detection</a:t>
            </a: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6154738" y="5451475"/>
            <a:ext cx="719137" cy="0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945313" y="5106988"/>
            <a:ext cx="903287" cy="793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2455526">
            <a:off x="7532688" y="5567363"/>
            <a:ext cx="322262" cy="258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Flèche droite 35"/>
          <p:cNvSpPr/>
          <p:nvPr/>
        </p:nvSpPr>
        <p:spPr>
          <a:xfrm rot="16020718">
            <a:off x="7313613" y="5183187"/>
            <a:ext cx="306388" cy="315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Flèche droite 37"/>
          <p:cNvSpPr/>
          <p:nvPr/>
        </p:nvSpPr>
        <p:spPr>
          <a:xfrm rot="8403020">
            <a:off x="7108825" y="5580063"/>
            <a:ext cx="336550" cy="26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0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b="739"/>
          <a:stretch>
            <a:fillRect/>
          </a:stretch>
        </p:blipFill>
        <p:spPr bwMode="auto">
          <a:xfrm>
            <a:off x="6081713" y="2574925"/>
            <a:ext cx="15922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ZoneTexte 4"/>
          <p:cNvSpPr txBox="1">
            <a:spLocks noChangeArrowheads="1"/>
          </p:cNvSpPr>
          <p:nvPr/>
        </p:nvSpPr>
        <p:spPr bwMode="auto">
          <a:xfrm>
            <a:off x="5405438" y="2060575"/>
            <a:ext cx="312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Prevalence of plague (in %)</a:t>
            </a:r>
          </a:p>
        </p:txBody>
      </p:sp>
      <p:pic>
        <p:nvPicPr>
          <p:cNvPr id="20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16000"/>
            <a:ext cx="254317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/>
          <a:stretch>
            <a:fillRect/>
          </a:stretch>
        </p:blipFill>
        <p:spPr bwMode="auto">
          <a:xfrm>
            <a:off x="6097588" y="3937000"/>
            <a:ext cx="1565275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ZoneTexte 6"/>
          <p:cNvSpPr txBox="1">
            <a:spLocks noChangeArrowheads="1"/>
          </p:cNvSpPr>
          <p:nvPr/>
        </p:nvSpPr>
        <p:spPr bwMode="auto">
          <a:xfrm>
            <a:off x="16178213" y="144463"/>
            <a:ext cx="3492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1906-07</a:t>
            </a:r>
          </a:p>
        </p:txBody>
      </p:sp>
      <p:pic>
        <p:nvPicPr>
          <p:cNvPr id="2075" name="Image 8" descr="Rattus_rattus0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360738"/>
            <a:ext cx="4191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Image 12" descr="surmulo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855913"/>
            <a:ext cx="38258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Connecteur droit avec flèche 49"/>
          <p:cNvCxnSpPr/>
          <p:nvPr/>
        </p:nvCxnSpPr>
        <p:spPr>
          <a:xfrm>
            <a:off x="5527675" y="3121025"/>
            <a:ext cx="969963" cy="193675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5894388" y="3429000"/>
            <a:ext cx="600075" cy="9683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Image 19" descr="3526604340_5b806db42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1"/>
          <a:stretch>
            <a:fillRect/>
          </a:stretch>
        </p:blipFill>
        <p:spPr bwMode="auto">
          <a:xfrm>
            <a:off x="8156575" y="2465388"/>
            <a:ext cx="59213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Connecteur droit avec flèche 52"/>
          <p:cNvCxnSpPr/>
          <p:nvPr/>
        </p:nvCxnSpPr>
        <p:spPr>
          <a:xfrm flipV="1">
            <a:off x="6911975" y="2813050"/>
            <a:ext cx="854075" cy="258763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1" name="ZoneTexte 16"/>
          <p:cNvSpPr txBox="1">
            <a:spLocks noChangeArrowheads="1"/>
          </p:cNvSpPr>
          <p:nvPr/>
        </p:nvSpPr>
        <p:spPr bwMode="auto">
          <a:xfrm>
            <a:off x="4572000" y="281622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(1)</a:t>
            </a:r>
          </a:p>
        </p:txBody>
      </p:sp>
      <p:sp>
        <p:nvSpPr>
          <p:cNvPr id="2082" name="ZoneTexte 59"/>
          <p:cNvSpPr txBox="1">
            <a:spLocks noChangeArrowheads="1"/>
          </p:cNvSpPr>
          <p:nvPr/>
        </p:nvSpPr>
        <p:spPr bwMode="auto">
          <a:xfrm>
            <a:off x="4932363" y="333057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(2)</a:t>
            </a:r>
          </a:p>
        </p:txBody>
      </p:sp>
      <p:sp>
        <p:nvSpPr>
          <p:cNvPr id="2083" name="ZoneTexte 60"/>
          <p:cNvSpPr txBox="1">
            <a:spLocks noChangeArrowheads="1"/>
          </p:cNvSpPr>
          <p:nvPr/>
        </p:nvSpPr>
        <p:spPr bwMode="auto">
          <a:xfrm>
            <a:off x="7705725" y="2465388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(3)</a:t>
            </a:r>
          </a:p>
        </p:txBody>
      </p:sp>
      <p:pic>
        <p:nvPicPr>
          <p:cNvPr id="2084" name="Picture 2" descr="F:\science\epidemiology\1-paperChaosSolitonsFractals\figures\D_1896_1911_halfmth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 r="3937" b="19867"/>
          <a:stretch>
            <a:fillRect/>
          </a:stretch>
        </p:blipFill>
        <p:spPr bwMode="auto">
          <a:xfrm>
            <a:off x="179388" y="2103438"/>
            <a:ext cx="41052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5" name="ZoneTexte 17"/>
          <p:cNvSpPr txBox="1">
            <a:spLocks noChangeArrowheads="1"/>
          </p:cNvSpPr>
          <p:nvPr/>
        </p:nvSpPr>
        <p:spPr bwMode="auto">
          <a:xfrm>
            <a:off x="1042988" y="335756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1900</a:t>
            </a:r>
          </a:p>
        </p:txBody>
      </p:sp>
      <p:sp>
        <p:nvSpPr>
          <p:cNvPr id="2086" name="ZoneTexte 63"/>
          <p:cNvSpPr txBox="1">
            <a:spLocks noChangeArrowheads="1"/>
          </p:cNvSpPr>
          <p:nvPr/>
        </p:nvSpPr>
        <p:spPr bwMode="auto">
          <a:xfrm>
            <a:off x="2146300" y="3357563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1905</a:t>
            </a:r>
          </a:p>
        </p:txBody>
      </p:sp>
      <p:sp>
        <p:nvSpPr>
          <p:cNvPr id="2087" name="ZoneTexte 64"/>
          <p:cNvSpPr txBox="1">
            <a:spLocks noChangeArrowheads="1"/>
          </p:cNvSpPr>
          <p:nvPr/>
        </p:nvSpPr>
        <p:spPr bwMode="auto">
          <a:xfrm>
            <a:off x="3370263" y="3357563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1910</a:t>
            </a:r>
          </a:p>
        </p:txBody>
      </p:sp>
      <p:graphicFrame>
        <p:nvGraphicFramePr>
          <p:cNvPr id="2088" name="Objet 18"/>
          <p:cNvGraphicFramePr>
            <a:graphicFrameLocks noChangeAspect="1"/>
          </p:cNvGraphicFramePr>
          <p:nvPr/>
        </p:nvGraphicFramePr>
        <p:xfrm>
          <a:off x="1547813" y="4724400"/>
          <a:ext cx="2282825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Équation" r:id="rId13" imgW="2222500" imgH="1651000" progId="Equation.3">
                  <p:embed/>
                </p:oleObj>
              </mc:Choice>
              <mc:Fallback>
                <p:oleObj name="Équation" r:id="rId13" imgW="2222500" imgH="165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724400"/>
                        <a:ext cx="2282825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9" name="Objet 19"/>
          <p:cNvGraphicFramePr>
            <a:graphicFrameLocks noChangeAspect="1"/>
          </p:cNvGraphicFramePr>
          <p:nvPr/>
        </p:nvGraphicFramePr>
        <p:xfrm>
          <a:off x="107950" y="5297488"/>
          <a:ext cx="143986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Équation" r:id="rId15" imgW="1066337" imgH="215806" progId="Equation.3">
                  <p:embed/>
                </p:oleObj>
              </mc:Choice>
              <mc:Fallback>
                <p:oleObj name="Équation" r:id="rId15" imgW="106633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5297488"/>
                        <a:ext cx="143986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5"/>
          <p:cNvCxnSpPr/>
          <p:nvPr/>
        </p:nvCxnSpPr>
        <p:spPr>
          <a:xfrm flipV="1">
            <a:off x="3767138" y="3297238"/>
            <a:ext cx="0" cy="92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2555875" y="3297238"/>
            <a:ext cx="0" cy="92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V="1">
            <a:off x="1368425" y="3297238"/>
            <a:ext cx="0" cy="92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3" name="ZoneTexte 2"/>
          <p:cNvSpPr txBox="1">
            <a:spLocks noChangeArrowheads="1"/>
          </p:cNvSpPr>
          <p:nvPr/>
        </p:nvSpPr>
        <p:spPr bwMode="auto">
          <a:xfrm>
            <a:off x="469900" y="205105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/>
              <a:t>Bombay</a:t>
            </a:r>
          </a:p>
        </p:txBody>
      </p:sp>
    </p:spTree>
    <p:extLst>
      <p:ext uri="{BB962C8B-B14F-4D97-AF65-F5344CB8AC3E}">
        <p14:creationId xmlns:p14="http://schemas.microsoft.com/office/powerpoint/2010/main" val="5148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04788" y="573088"/>
            <a:ext cx="5108575" cy="324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5" name="Picture 2" descr="F:\science\ORO\2015\RNL2015\divers\articleBombay\Rattus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886075"/>
            <a:ext cx="37655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:\science\ORO\2015\RNL2015\divers\articleBombay\Decumanus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843088"/>
            <a:ext cx="38512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F:\science\ORO\2015\RNL2015\divers\articleBombay\plagueDeath.t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863600"/>
            <a:ext cx="3851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5" descr="Rattus_rattus0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54338"/>
            <a:ext cx="4921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 6" descr="surmulo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909763"/>
            <a:ext cx="4667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 20" descr="BubonPeste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81075"/>
            <a:ext cx="4921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ZoneTexte 7"/>
          <p:cNvSpPr txBox="1">
            <a:spLocks noChangeArrowheads="1"/>
          </p:cNvSpPr>
          <p:nvPr/>
        </p:nvSpPr>
        <p:spPr bwMode="auto">
          <a:xfrm>
            <a:off x="598488" y="620713"/>
            <a:ext cx="3079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Plague death per half-month</a:t>
            </a:r>
          </a:p>
        </p:txBody>
      </p:sp>
      <p:sp>
        <p:nvSpPr>
          <p:cNvPr id="3082" name="ZoneTexte 8"/>
          <p:cNvSpPr txBox="1">
            <a:spLocks noChangeArrowheads="1"/>
          </p:cNvSpPr>
          <p:nvPr/>
        </p:nvSpPr>
        <p:spPr bwMode="auto">
          <a:xfrm>
            <a:off x="527050" y="1571625"/>
            <a:ext cx="5095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Number of captured infected brown rats</a:t>
            </a:r>
          </a:p>
        </p:txBody>
      </p:sp>
      <p:sp>
        <p:nvSpPr>
          <p:cNvPr id="3083" name="ZoneTexte 9"/>
          <p:cNvSpPr txBox="1">
            <a:spLocks noChangeArrowheads="1"/>
          </p:cNvSpPr>
          <p:nvPr/>
        </p:nvSpPr>
        <p:spPr bwMode="auto">
          <a:xfrm>
            <a:off x="527050" y="2636838"/>
            <a:ext cx="4622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Number of captured infected black rats</a:t>
            </a:r>
          </a:p>
        </p:txBody>
      </p:sp>
      <p:sp>
        <p:nvSpPr>
          <p:cNvPr id="121" name="Accolade fermante 120"/>
          <p:cNvSpPr/>
          <p:nvPr/>
        </p:nvSpPr>
        <p:spPr>
          <a:xfrm>
            <a:off x="5048250" y="863600"/>
            <a:ext cx="204788" cy="27813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85" name="ZoneTexte 3"/>
          <p:cNvSpPr txBox="1">
            <a:spLocks noChangeArrowheads="1"/>
          </p:cNvSpPr>
          <p:nvPr/>
        </p:nvSpPr>
        <p:spPr bwMode="auto">
          <a:xfrm>
            <a:off x="241300" y="852488"/>
            <a:ext cx="160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Times New Roman" pitchFamily="18" charset="0"/>
                <a:cs typeface="Times New Roman" pitchFamily="18" charset="0"/>
              </a:rPr>
              <a:t>x</a:t>
            </a:r>
            <a:endParaRPr lang="fr-FR" altLang="fr-FR" sz="2400" baseline="-25000">
              <a:latin typeface="Arial" charset="0"/>
            </a:endParaRPr>
          </a:p>
        </p:txBody>
      </p:sp>
      <p:sp>
        <p:nvSpPr>
          <p:cNvPr id="3086" name="ZoneTexte 3"/>
          <p:cNvSpPr txBox="1">
            <a:spLocks noChangeArrowheads="1"/>
          </p:cNvSpPr>
          <p:nvPr/>
        </p:nvSpPr>
        <p:spPr bwMode="auto">
          <a:xfrm>
            <a:off x="206375" y="1889125"/>
            <a:ext cx="16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Times New Roman" pitchFamily="18" charset="0"/>
                <a:cs typeface="Times New Roman" pitchFamily="18" charset="0"/>
              </a:rPr>
              <a:t>y</a:t>
            </a:r>
            <a:endParaRPr lang="fr-FR" altLang="fr-FR" sz="2400" baseline="-25000">
              <a:latin typeface="Arial" charset="0"/>
            </a:endParaRPr>
          </a:p>
        </p:txBody>
      </p:sp>
      <p:sp>
        <p:nvSpPr>
          <p:cNvPr id="3087" name="ZoneTexte 3"/>
          <p:cNvSpPr txBox="1">
            <a:spLocks noChangeArrowheads="1"/>
          </p:cNvSpPr>
          <p:nvPr/>
        </p:nvSpPr>
        <p:spPr bwMode="auto">
          <a:xfrm>
            <a:off x="204788" y="2917825"/>
            <a:ext cx="15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Times New Roman" pitchFamily="18" charset="0"/>
                <a:cs typeface="Times New Roman" pitchFamily="18" charset="0"/>
              </a:rPr>
              <a:t>z</a:t>
            </a:r>
            <a:endParaRPr lang="fr-FR" altLang="fr-FR" sz="2400" baseline="-25000">
              <a:latin typeface="Arial" charset="0"/>
            </a:endParaRPr>
          </a:p>
        </p:txBody>
      </p:sp>
      <p:graphicFrame>
        <p:nvGraphicFramePr>
          <p:cNvPr id="3088" name="Objet 1"/>
          <p:cNvGraphicFramePr>
            <a:graphicFrameLocks noChangeAspect="1"/>
          </p:cNvGraphicFramePr>
          <p:nvPr/>
        </p:nvGraphicFramePr>
        <p:xfrm>
          <a:off x="5462588" y="1087438"/>
          <a:ext cx="364648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Équation" r:id="rId10" imgW="2324100" imgH="711200" progId="Equation.3">
                  <p:embed/>
                </p:oleObj>
              </mc:Choice>
              <mc:Fallback>
                <p:oleObj name="Équation" r:id="rId10" imgW="23241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1087438"/>
                        <a:ext cx="3646487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lèche droite 28"/>
          <p:cNvSpPr/>
          <p:nvPr/>
        </p:nvSpPr>
        <p:spPr>
          <a:xfrm rot="5400000" flipH="1">
            <a:off x="6026150" y="5645151"/>
            <a:ext cx="619125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90" name="ZoneTexte 6"/>
          <p:cNvSpPr txBox="1">
            <a:spLocks noChangeArrowheads="1"/>
          </p:cNvSpPr>
          <p:nvPr/>
        </p:nvSpPr>
        <p:spPr bwMode="auto">
          <a:xfrm>
            <a:off x="1954213" y="4202113"/>
            <a:ext cx="893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brown rat</a:t>
            </a:r>
          </a:p>
        </p:txBody>
      </p:sp>
      <p:pic>
        <p:nvPicPr>
          <p:cNvPr id="3091" name="Image 6" descr="surmulo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4778375"/>
            <a:ext cx="6508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lèche droite 31"/>
          <p:cNvSpPr/>
          <p:nvPr/>
        </p:nvSpPr>
        <p:spPr>
          <a:xfrm>
            <a:off x="2890838" y="4994275"/>
            <a:ext cx="1152525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93" name="Image 5" descr="Rattus_rattus0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0"/>
          <a:stretch>
            <a:fillRect/>
          </a:stretch>
        </p:blipFill>
        <p:spPr bwMode="auto">
          <a:xfrm>
            <a:off x="4233863" y="4778375"/>
            <a:ext cx="61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Image 19" descr="3526604340_5b806db42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21062" r="53535" b="36858"/>
          <a:stretch>
            <a:fillRect/>
          </a:stretch>
        </p:blipFill>
        <p:spPr bwMode="auto">
          <a:xfrm>
            <a:off x="6275388" y="4778375"/>
            <a:ext cx="577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ZoneTexte 12"/>
          <p:cNvSpPr txBox="1">
            <a:spLocks noChangeArrowheads="1"/>
          </p:cNvSpPr>
          <p:nvPr/>
        </p:nvSpPr>
        <p:spPr bwMode="auto">
          <a:xfrm>
            <a:off x="4148138" y="4202113"/>
            <a:ext cx="830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black rat</a:t>
            </a:r>
          </a:p>
        </p:txBody>
      </p:sp>
      <p:sp>
        <p:nvSpPr>
          <p:cNvPr id="3096" name="ZoneTexte 13"/>
          <p:cNvSpPr txBox="1">
            <a:spLocks noChangeArrowheads="1"/>
          </p:cNvSpPr>
          <p:nvPr/>
        </p:nvSpPr>
        <p:spPr bwMode="auto">
          <a:xfrm>
            <a:off x="6202363" y="4183063"/>
            <a:ext cx="6746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Times New Roman" pitchFamily="18" charset="0"/>
                <a:cs typeface="Times New Roman" pitchFamily="18" charset="0"/>
              </a:rPr>
              <a:t>human</a:t>
            </a:r>
          </a:p>
        </p:txBody>
      </p:sp>
      <p:sp>
        <p:nvSpPr>
          <p:cNvPr id="37" name="Arc 36"/>
          <p:cNvSpPr/>
          <p:nvPr/>
        </p:nvSpPr>
        <p:spPr>
          <a:xfrm rot="15035336">
            <a:off x="2172494" y="5447506"/>
            <a:ext cx="236538" cy="269875"/>
          </a:xfrm>
          <a:prstGeom prst="arc">
            <a:avLst>
              <a:gd name="adj1" fmla="val 1613533"/>
              <a:gd name="adj2" fmla="val 0"/>
            </a:avLst>
          </a:prstGeom>
          <a:ln w="38100">
            <a:solidFill>
              <a:srgbClr val="C00000"/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Arc 37"/>
          <p:cNvSpPr/>
          <p:nvPr/>
        </p:nvSpPr>
        <p:spPr>
          <a:xfrm rot="15035336">
            <a:off x="4425157" y="5447506"/>
            <a:ext cx="236538" cy="269875"/>
          </a:xfrm>
          <a:prstGeom prst="arc">
            <a:avLst>
              <a:gd name="adj1" fmla="val 1613533"/>
              <a:gd name="adj2" fmla="val 0"/>
            </a:avLst>
          </a:prstGeom>
          <a:ln w="38100">
            <a:solidFill>
              <a:srgbClr val="C00000"/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Flèche droite 38"/>
          <p:cNvSpPr/>
          <p:nvPr/>
        </p:nvSpPr>
        <p:spPr>
          <a:xfrm>
            <a:off x="4979988" y="4994275"/>
            <a:ext cx="1149350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0" name="Picture 17" descr="Bubonic Plagu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49613" y="4813300"/>
            <a:ext cx="269875" cy="288925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101" name="Picture 21" descr="Yersinia pestis, Kolonie. Raster-Elektronenmikroskopie. Maßstab = 500 nm. Quelle: RK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"/>
          <a:stretch>
            <a:fillRect/>
          </a:stretch>
        </p:blipFill>
        <p:spPr bwMode="auto">
          <a:xfrm>
            <a:off x="3224213" y="5102225"/>
            <a:ext cx="3238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7" descr="Bubonic Plagu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338763" y="4813300"/>
            <a:ext cx="266700" cy="288925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103" name="Picture 21" descr="Yersinia pestis, Kolonie. Raster-Elektronenmikroskopie. Maßstab = 500 nm. Quelle: RK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"/>
          <a:stretch>
            <a:fillRect/>
          </a:stretch>
        </p:blipFill>
        <p:spPr bwMode="auto">
          <a:xfrm>
            <a:off x="5313363" y="5102225"/>
            <a:ext cx="320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Flèche droite 43"/>
          <p:cNvSpPr/>
          <p:nvPr/>
        </p:nvSpPr>
        <p:spPr>
          <a:xfrm rot="16200000" flipH="1">
            <a:off x="6479381" y="5679282"/>
            <a:ext cx="576263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" name="Flèche droite 44"/>
          <p:cNvSpPr/>
          <p:nvPr/>
        </p:nvSpPr>
        <p:spPr>
          <a:xfrm rot="3031956" flipH="1">
            <a:off x="4745831" y="5650707"/>
            <a:ext cx="709613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Flèche droite 45"/>
          <p:cNvSpPr/>
          <p:nvPr/>
        </p:nvSpPr>
        <p:spPr>
          <a:xfrm flipH="1">
            <a:off x="2673350" y="5888038"/>
            <a:ext cx="4275138" cy="2873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7" name="Rectangle 46"/>
          <p:cNvSpPr/>
          <p:nvPr/>
        </p:nvSpPr>
        <p:spPr>
          <a:xfrm rot="19196231">
            <a:off x="2557463" y="5749925"/>
            <a:ext cx="431800" cy="6254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Flèche droite 47"/>
          <p:cNvSpPr/>
          <p:nvPr/>
        </p:nvSpPr>
        <p:spPr>
          <a:xfrm rot="3031956" flipH="1">
            <a:off x="2542381" y="5679282"/>
            <a:ext cx="709613" cy="2159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109" name="Image 10" descr="bombay-plague-HouseVisit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>
            <a:fillRect/>
          </a:stretch>
        </p:blipFill>
        <p:spPr bwMode="auto">
          <a:xfrm>
            <a:off x="5508625" y="5857875"/>
            <a:ext cx="10080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3097213" y="5983315"/>
            <a:ext cx="990600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2" name="Arc 51"/>
          <p:cNvSpPr/>
          <p:nvPr/>
        </p:nvSpPr>
        <p:spPr>
          <a:xfrm rot="15035336">
            <a:off x="6419057" y="5603081"/>
            <a:ext cx="271462" cy="206375"/>
          </a:xfrm>
          <a:prstGeom prst="arc">
            <a:avLst>
              <a:gd name="adj1" fmla="val 1613533"/>
              <a:gd name="adj2" fmla="val 0"/>
            </a:avLst>
          </a:prstGeom>
          <a:ln w="38100">
            <a:solidFill>
              <a:schemeClr val="accent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112" name="Imag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2432050"/>
            <a:ext cx="1320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5625" y="6013450"/>
            <a:ext cx="215900" cy="777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702425" y="552450"/>
            <a:ext cx="2081213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71438" y="2708275"/>
            <a:ext cx="6445250" cy="409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476625" y="620713"/>
            <a:ext cx="2519363" cy="195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4" name="ZoneTexte 17"/>
          <p:cNvSpPr txBox="1">
            <a:spLocks noChangeArrowheads="1"/>
          </p:cNvSpPr>
          <p:nvPr/>
        </p:nvSpPr>
        <p:spPr bwMode="auto">
          <a:xfrm>
            <a:off x="179388" y="25400"/>
            <a:ext cx="632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800" b="1" dirty="0">
                <a:solidFill>
                  <a:schemeClr val="accent4"/>
                </a:solidFill>
              </a:rPr>
              <a:t>Ebola </a:t>
            </a:r>
            <a:r>
              <a:rPr lang="fr-FR" altLang="fr-FR" sz="2800" b="1" dirty="0">
                <a:solidFill>
                  <a:schemeClr val="accent4"/>
                </a:solidFill>
              </a:rPr>
              <a:t>virus </a:t>
            </a:r>
            <a:r>
              <a:rPr lang="fr-FR" altLang="fr-FR" sz="2800" b="1" dirty="0" err="1">
                <a:solidFill>
                  <a:schemeClr val="accent4"/>
                </a:solidFill>
              </a:rPr>
              <a:t>epidemic</a:t>
            </a:r>
            <a:r>
              <a:rPr lang="fr-FR" altLang="fr-FR" sz="2800" b="1" dirty="0">
                <a:solidFill>
                  <a:schemeClr val="accent4"/>
                </a:solidFill>
              </a:rPr>
              <a:t> in West </a:t>
            </a:r>
            <a:r>
              <a:rPr lang="fr-FR" altLang="fr-FR" sz="2800" b="1">
                <a:solidFill>
                  <a:schemeClr val="accent4"/>
                </a:solidFill>
              </a:rPr>
              <a:t>Africa</a:t>
            </a:r>
            <a:endParaRPr lang="fr-FR" altLang="fr-FR" sz="1600" b="1" dirty="0">
              <a:solidFill>
                <a:schemeClr val="accent4"/>
              </a:solidFill>
            </a:endParaRPr>
          </a:p>
        </p:txBody>
      </p:sp>
      <p:pic>
        <p:nvPicPr>
          <p:cNvPr id="4102" name="Picture 208" descr="F:\science\ORO\2016\RNL_Paris2016\4-Ebola\casesAndDeathPer5days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4284" r="12987" b="5194"/>
          <a:stretch>
            <a:fillRect/>
          </a:stretch>
        </p:blipFill>
        <p:spPr bwMode="auto">
          <a:xfrm>
            <a:off x="3835400" y="657225"/>
            <a:ext cx="2041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49"/>
          <p:cNvSpPr>
            <a:spLocks noChangeArrowheads="1"/>
          </p:cNvSpPr>
          <p:nvPr/>
        </p:nvSpPr>
        <p:spPr bwMode="auto">
          <a:xfrm>
            <a:off x="4627563" y="2293938"/>
            <a:ext cx="7127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# days</a:t>
            </a:r>
          </a:p>
        </p:txBody>
      </p:sp>
      <p:sp>
        <p:nvSpPr>
          <p:cNvPr id="4104" name="ZoneTexte 17"/>
          <p:cNvSpPr txBox="1">
            <a:spLocks noChangeArrowheads="1"/>
          </p:cNvSpPr>
          <p:nvPr/>
        </p:nvSpPr>
        <p:spPr bwMode="auto">
          <a:xfrm rot="-5400000">
            <a:off x="3121026" y="1150937"/>
            <a:ext cx="1295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# daily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cases / death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4306888" y="882650"/>
            <a:ext cx="14446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4306888" y="1098550"/>
            <a:ext cx="144462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ZoneTexte 53"/>
          <p:cNvSpPr txBox="1">
            <a:spLocks noChangeArrowheads="1"/>
          </p:cNvSpPr>
          <p:nvPr/>
        </p:nvSpPr>
        <p:spPr bwMode="auto">
          <a:xfrm>
            <a:off x="4411663" y="730250"/>
            <a:ext cx="757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C00000"/>
                </a:solidFill>
                <a:latin typeface="Arial" charset="0"/>
              </a:rPr>
              <a:t>Infec. </a:t>
            </a:r>
            <a:r>
              <a:rPr lang="fr-FR" altLang="fr-FR" sz="12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200" baseline="-25000">
                <a:solidFill>
                  <a:srgbClr val="C00000"/>
                </a:solidFill>
                <a:latin typeface="Arial" charset="0"/>
              </a:rPr>
              <a:t>1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411663" y="947738"/>
            <a:ext cx="8143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Décès </a:t>
            </a:r>
            <a:r>
              <a:rPr lang="fr-FR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r-FR" sz="12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Flèche vers le bas 20"/>
          <p:cNvSpPr/>
          <p:nvPr/>
        </p:nvSpPr>
        <p:spPr>
          <a:xfrm rot="16200000">
            <a:off x="6192044" y="1258094"/>
            <a:ext cx="43338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10" name="Image 21" descr="HucFig3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817563"/>
            <a:ext cx="17272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ZoneTexte 22"/>
          <p:cNvSpPr txBox="1">
            <a:spLocks noChangeArrowheads="1"/>
          </p:cNvSpPr>
          <p:nvPr/>
        </p:nvSpPr>
        <p:spPr bwMode="auto">
          <a:xfrm>
            <a:off x="7129463" y="552450"/>
            <a:ext cx="132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Phase Portrait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659563" y="900113"/>
            <a:ext cx="3508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r-FR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13" name="ZoneTexte 24"/>
          <p:cNvSpPr txBox="1">
            <a:spLocks noChangeArrowheads="1"/>
          </p:cNvSpPr>
          <p:nvPr/>
        </p:nvSpPr>
        <p:spPr bwMode="auto">
          <a:xfrm>
            <a:off x="8458200" y="2420938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400" baseline="-25000">
                <a:solidFill>
                  <a:srgbClr val="C00000"/>
                </a:solidFill>
                <a:latin typeface="Arial" charset="0"/>
              </a:rPr>
              <a:t>1</a:t>
            </a:r>
            <a:endParaRPr lang="fr-FR" altLang="fr-FR" sz="14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80975" y="2708275"/>
            <a:ext cx="59166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4"/>
                </a:solidFill>
              </a:rPr>
              <a:t>One single model (4-dimensional) </a:t>
            </a:r>
            <a:r>
              <a:rPr lang="fr-FR" b="1" dirty="0" err="1">
                <a:solidFill>
                  <a:schemeClr val="accent4"/>
                </a:solidFill>
              </a:rPr>
              <a:t>could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 err="1">
                <a:solidFill>
                  <a:schemeClr val="accent4"/>
                </a:solidFill>
              </a:rPr>
              <a:t>be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 err="1">
                <a:solidFill>
                  <a:schemeClr val="accent4"/>
                </a:solidFill>
              </a:rPr>
              <a:t>obtained</a:t>
            </a:r>
            <a:endParaRPr lang="fr-FR" i="1" dirty="0">
              <a:solidFill>
                <a:schemeClr val="accent4"/>
              </a:solidFill>
            </a:endParaRPr>
          </a:p>
        </p:txBody>
      </p:sp>
      <p:pic>
        <p:nvPicPr>
          <p:cNvPr id="4115" name="Image 26" descr="HucFig4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0447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Image 27" descr="HucFig5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081338"/>
            <a:ext cx="2043112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Image 28" descr="HucFig6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068638"/>
            <a:ext cx="20431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ZoneTexte 30"/>
          <p:cNvSpPr txBox="1">
            <a:spLocks noChangeArrowheads="1"/>
          </p:cNvSpPr>
          <p:nvPr/>
        </p:nvSpPr>
        <p:spPr bwMode="auto">
          <a:xfrm>
            <a:off x="6659563" y="3141663"/>
            <a:ext cx="2089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00">
                <a:latin typeface="Arial" charset="0"/>
              </a:rPr>
              <a:t> Deterministic</a:t>
            </a:r>
          </a:p>
          <a:p>
            <a:pPr eaLnBrk="1" hangingPunct="1">
              <a:spcBef>
                <a:spcPct val="0"/>
              </a:spcBef>
            </a:pPr>
            <a:endParaRPr lang="fr-FR" altLang="fr-FR" sz="5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400">
                <a:latin typeface="Arial" charset="0"/>
              </a:rPr>
              <a:t> low-dimensionnal</a:t>
            </a:r>
          </a:p>
          <a:p>
            <a:pPr eaLnBrk="1" hangingPunct="1">
              <a:spcBef>
                <a:spcPct val="0"/>
              </a:spcBef>
            </a:pPr>
            <a:endParaRPr lang="fr-FR" altLang="fr-FR" sz="5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400">
                <a:latin typeface="Arial" charset="0"/>
              </a:rPr>
              <a:t> highly sensitive to I.C. </a:t>
            </a:r>
          </a:p>
        </p:txBody>
      </p:sp>
      <p:pic>
        <p:nvPicPr>
          <p:cNvPr id="4119" name="Image 31" descr="HucFig7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280025"/>
            <a:ext cx="60483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ZoneTexte 32"/>
          <p:cNvSpPr txBox="1">
            <a:spLocks noChangeArrowheads="1"/>
          </p:cNvSpPr>
          <p:nvPr/>
        </p:nvSpPr>
        <p:spPr bwMode="auto">
          <a:xfrm>
            <a:off x="8213725" y="3984625"/>
            <a:ext cx="82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fr-FR" sz="1400" i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fr-FR" altLang="fr-FR" sz="14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altLang="fr-FR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&gt;&gt; 0)</a:t>
            </a:r>
            <a:endParaRPr lang="fr-FR" altLang="fr-FR" sz="1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1" name="ZoneTexte 35"/>
          <p:cNvSpPr txBox="1">
            <a:spLocks noChangeArrowheads="1"/>
          </p:cNvSpPr>
          <p:nvPr/>
        </p:nvSpPr>
        <p:spPr bwMode="auto">
          <a:xfrm>
            <a:off x="1331913" y="5064125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400" baseline="-25000">
                <a:solidFill>
                  <a:srgbClr val="C00000"/>
                </a:solidFill>
                <a:latin typeface="Arial" charset="0"/>
              </a:rPr>
              <a:t>1</a:t>
            </a:r>
            <a:endParaRPr lang="fr-FR" altLang="fr-FR" sz="14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3025" y="3140075"/>
            <a:ext cx="3508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r-FR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23" name="ZoneTexte 37"/>
          <p:cNvSpPr txBox="1">
            <a:spLocks noChangeArrowheads="1"/>
          </p:cNvSpPr>
          <p:nvPr/>
        </p:nvSpPr>
        <p:spPr bwMode="auto">
          <a:xfrm>
            <a:off x="3349625" y="5064125"/>
            <a:ext cx="360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400" baseline="-25000">
                <a:solidFill>
                  <a:srgbClr val="C00000"/>
                </a:solidFill>
                <a:latin typeface="Arial" charset="0"/>
              </a:rPr>
              <a:t>1</a:t>
            </a:r>
            <a:endParaRPr lang="fr-FR" altLang="fr-FR" sz="14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124" name="ZoneTexte 38"/>
          <p:cNvSpPr txBox="1">
            <a:spLocks noChangeArrowheads="1"/>
          </p:cNvSpPr>
          <p:nvPr/>
        </p:nvSpPr>
        <p:spPr bwMode="auto">
          <a:xfrm>
            <a:off x="5365750" y="5064125"/>
            <a:ext cx="360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400" baseline="-25000">
                <a:solidFill>
                  <a:srgbClr val="C00000"/>
                </a:solidFill>
                <a:latin typeface="Arial" charset="0"/>
              </a:rPr>
              <a:t>1</a:t>
            </a:r>
            <a:endParaRPr lang="fr-FR" altLang="fr-FR" sz="14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197100" y="3140075"/>
            <a:ext cx="3508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r-FR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573588" y="3140075"/>
            <a:ext cx="3508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r-FR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27" name="ZoneTexte 42"/>
          <p:cNvSpPr txBox="1">
            <a:spLocks noChangeArrowheads="1"/>
          </p:cNvSpPr>
          <p:nvPr/>
        </p:nvSpPr>
        <p:spPr bwMode="auto">
          <a:xfrm>
            <a:off x="107950" y="5495925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altLang="fr-FR" sz="1400" baseline="-25000">
                <a:solidFill>
                  <a:srgbClr val="C00000"/>
                </a:solidFill>
                <a:latin typeface="Arial" charset="0"/>
              </a:rPr>
              <a:t>1</a:t>
            </a:r>
            <a:endParaRPr lang="fr-FR" altLang="fr-FR" sz="14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128" name="ZoneTexte 43"/>
          <p:cNvSpPr txBox="1">
            <a:spLocks noChangeArrowheads="1"/>
          </p:cNvSpPr>
          <p:nvPr/>
        </p:nvSpPr>
        <p:spPr bwMode="auto">
          <a:xfrm>
            <a:off x="3076575" y="6496050"/>
            <a:ext cx="92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# années</a:t>
            </a:r>
          </a:p>
        </p:txBody>
      </p:sp>
      <p:sp>
        <p:nvSpPr>
          <p:cNvPr id="4129" name="Rectangle 44"/>
          <p:cNvSpPr>
            <a:spLocks noChangeArrowheads="1"/>
          </p:cNvSpPr>
          <p:nvPr/>
        </p:nvSpPr>
        <p:spPr bwMode="auto">
          <a:xfrm>
            <a:off x="6837363" y="4508500"/>
            <a:ext cx="2008187" cy="6461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latin typeface="Arial" charset="0"/>
              </a:rPr>
              <a:t>Any new case can have an important effect onto the propagation of the disease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581775" y="5661025"/>
            <a:ext cx="2513013" cy="67786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fr-FR" sz="1600" dirty="0"/>
              <a:t> High </a:t>
            </a:r>
            <a:r>
              <a:rPr lang="fr-FR" sz="1600" dirty="0" err="1"/>
              <a:t>level</a:t>
            </a:r>
            <a:r>
              <a:rPr lang="fr-FR" sz="1600" dirty="0"/>
              <a:t> of </a:t>
            </a:r>
            <a:r>
              <a:rPr lang="fr-FR" sz="1600" dirty="0" err="1"/>
              <a:t>Complexity</a:t>
            </a:r>
            <a:endParaRPr lang="fr-FR" sz="1600" dirty="0"/>
          </a:p>
          <a:p>
            <a:pPr>
              <a:buFont typeface="Arial" charset="0"/>
              <a:buChar char="•"/>
              <a:defRPr/>
            </a:pPr>
            <a:endParaRPr lang="fr-FR" sz="600" dirty="0"/>
          </a:p>
          <a:p>
            <a:pPr>
              <a:buFont typeface="Arial" charset="0"/>
              <a:buChar char="•"/>
              <a:defRPr/>
            </a:pPr>
            <a:r>
              <a:rPr lang="fr-FR" sz="1600" dirty="0"/>
              <a:t> </a:t>
            </a:r>
            <a:r>
              <a:rPr lang="fr-FR" sz="1600" dirty="0" err="1"/>
              <a:t>Topological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…</a:t>
            </a:r>
          </a:p>
        </p:txBody>
      </p:sp>
      <p:cxnSp>
        <p:nvCxnSpPr>
          <p:cNvPr id="39" name="Connecteur droit 38"/>
          <p:cNvCxnSpPr/>
          <p:nvPr/>
        </p:nvCxnSpPr>
        <p:spPr>
          <a:xfrm>
            <a:off x="6659563" y="3141663"/>
            <a:ext cx="0" cy="86360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èche vers le bas 42"/>
          <p:cNvSpPr/>
          <p:nvPr/>
        </p:nvSpPr>
        <p:spPr>
          <a:xfrm rot="16200000">
            <a:off x="2878932" y="1251744"/>
            <a:ext cx="43338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388" y="620713"/>
            <a:ext cx="2520950" cy="195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34" name="Picture 209" descr="F:\science\ORO\2016\RNL_Paris2016\4-Ebola\cumulatedCasesAndDeat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4284" r="12987" b="11687"/>
          <a:stretch>
            <a:fillRect/>
          </a:stretch>
        </p:blipFill>
        <p:spPr bwMode="auto">
          <a:xfrm>
            <a:off x="546100" y="703263"/>
            <a:ext cx="1992313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5" name="ZoneTexte 44"/>
          <p:cNvSpPr txBox="1">
            <a:spLocks noChangeArrowheads="1"/>
          </p:cNvSpPr>
          <p:nvPr/>
        </p:nvSpPr>
        <p:spPr bwMode="auto">
          <a:xfrm rot="-5400000">
            <a:off x="-6349" y="1285875"/>
            <a:ext cx="117475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Cumulated</a:t>
            </a:r>
          </a:p>
        </p:txBody>
      </p:sp>
      <p:cxnSp>
        <p:nvCxnSpPr>
          <p:cNvPr id="47" name="Connecteur droit 46"/>
          <p:cNvCxnSpPr/>
          <p:nvPr/>
        </p:nvCxnSpPr>
        <p:spPr>
          <a:xfrm>
            <a:off x="1025525" y="898525"/>
            <a:ext cx="1444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025525" y="1114425"/>
            <a:ext cx="144463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8" name="ZoneTexte 47"/>
          <p:cNvSpPr txBox="1">
            <a:spLocks noChangeArrowheads="1"/>
          </p:cNvSpPr>
          <p:nvPr/>
        </p:nvSpPr>
        <p:spPr bwMode="auto">
          <a:xfrm>
            <a:off x="1130300" y="744538"/>
            <a:ext cx="841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C00000"/>
                </a:solidFill>
                <a:latin typeface="Arial" charset="0"/>
              </a:rPr>
              <a:t>Infections</a:t>
            </a:r>
            <a:endParaRPr lang="fr-FR" altLang="fr-FR" sz="1200" baseline="-25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130300" y="962025"/>
            <a:ext cx="6715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Deaths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40" name="Rectangle 55"/>
          <p:cNvSpPr>
            <a:spLocks noChangeArrowheads="1"/>
          </p:cNvSpPr>
          <p:nvPr/>
        </p:nvSpPr>
        <p:spPr bwMode="auto">
          <a:xfrm>
            <a:off x="1331913" y="2287588"/>
            <a:ext cx="62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# day</a:t>
            </a:r>
          </a:p>
        </p:txBody>
      </p:sp>
      <p:sp>
        <p:nvSpPr>
          <p:cNvPr id="4141" name="ZoneTexte 66"/>
          <p:cNvSpPr txBox="1">
            <a:spLocks noChangeArrowheads="1"/>
          </p:cNvSpPr>
          <p:nvPr/>
        </p:nvSpPr>
        <p:spPr bwMode="auto">
          <a:xfrm rot="-5400000">
            <a:off x="-631031" y="1459707"/>
            <a:ext cx="1911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accent1"/>
                </a:solidFill>
                <a:latin typeface="Arial" charset="0"/>
              </a:rPr>
              <a:t>Data source: OMS / CDC</a:t>
            </a:r>
          </a:p>
        </p:txBody>
      </p:sp>
    </p:spTree>
    <p:extLst>
      <p:ext uri="{BB962C8B-B14F-4D97-AF65-F5344CB8AC3E}">
        <p14:creationId xmlns:p14="http://schemas.microsoft.com/office/powerpoint/2010/main" val="11106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E:\science\epidemiology\analysisEbola\portraitsMultiAngleL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95375"/>
            <a:ext cx="80645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55650" y="477838"/>
            <a:ext cx="251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chemeClr val="accent1"/>
                </a:solidFill>
                <a:latin typeface="Arial" charset="0"/>
              </a:rPr>
              <a:t>4D–models</a:t>
            </a:r>
          </a:p>
        </p:txBody>
      </p:sp>
      <p:sp>
        <p:nvSpPr>
          <p:cNvPr id="74757" name="ZoneTexte 12"/>
          <p:cNvSpPr txBox="1">
            <a:spLocks noChangeArrowheads="1"/>
          </p:cNvSpPr>
          <p:nvPr/>
        </p:nvSpPr>
        <p:spPr bwMode="auto">
          <a:xfrm>
            <a:off x="6444208" y="549275"/>
            <a:ext cx="2186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Arial" charset="0"/>
              </a:rPr>
              <a:t>Ebola </a:t>
            </a:r>
            <a:r>
              <a:rPr lang="fr-FR" altLang="fr-FR" sz="2400" dirty="0" err="1" smtClean="0">
                <a:latin typeface="Arial" charset="0"/>
              </a:rPr>
              <a:t>attractor</a:t>
            </a:r>
            <a:endParaRPr lang="fr-FR" altLang="fr-FR" sz="2400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169277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Task 1.1:</a:t>
            </a:r>
          </a:p>
          <a:p>
            <a:pPr algn="ctr"/>
            <a:r>
              <a:rPr lang="en-US" sz="2800" dirty="0"/>
              <a:t>Modelling land use and land cover change</a:t>
            </a:r>
          </a:p>
          <a:p>
            <a:pPr algn="ctr"/>
            <a:r>
              <a:rPr lang="en-US" sz="2800" dirty="0"/>
              <a:t>using multi satellite high resolution </a:t>
            </a:r>
            <a:r>
              <a:rPr lang="en-US" sz="2800" dirty="0" smtClean="0"/>
              <a:t>data </a:t>
            </a:r>
          </a:p>
          <a:p>
            <a:pPr algn="ctr"/>
            <a:r>
              <a:rPr lang="en-US" sz="2000" dirty="0" smtClean="0"/>
              <a:t>(S</a:t>
            </a:r>
            <a:r>
              <a:rPr lang="en-US" sz="2000" dirty="0"/>
              <a:t>. </a:t>
            </a:r>
            <a:r>
              <a:rPr lang="en-US" sz="2000" dirty="0" err="1" smtClean="0"/>
              <a:t>Corgne</a:t>
            </a:r>
            <a:r>
              <a:rPr lang="en-US" sz="2000" dirty="0" smtClean="0"/>
              <a:t>, S </a:t>
            </a:r>
            <a:r>
              <a:rPr lang="en-US" sz="2000" dirty="0" err="1"/>
              <a:t>Mangiarotti</a:t>
            </a:r>
            <a:r>
              <a:rPr lang="en-US" sz="2000" dirty="0"/>
              <a:t> ; L </a:t>
            </a:r>
            <a:r>
              <a:rPr lang="en-US" sz="2000" dirty="0" smtClean="0"/>
              <a:t>Hubert-Moy </a:t>
            </a:r>
            <a:r>
              <a:rPr lang="en-US" sz="2000" dirty="0"/>
              <a:t>; L Ruiz ; M </a:t>
            </a:r>
            <a:r>
              <a:rPr lang="en-US" sz="2000" dirty="0" err="1" smtClean="0"/>
              <a:t>Sekhar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438877" y="3156650"/>
            <a:ext cx="8219017" cy="3234072"/>
          </a:xfrm>
          <a:prstGeom prst="rect">
            <a:avLst/>
          </a:prstGeom>
        </p:spPr>
        <p:txBody>
          <a:bodyPr>
            <a:noAutofit/>
          </a:bodyPr>
          <a:lstStyle>
            <a:lvl1pPr marL="339725" indent="-339725" algn="l" defTabSz="449263" rtl="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 rtl="0" eaLnBrk="0" fontAlgn="base" hangingPunct="0">
              <a:lnSpc>
                <a:spcPct val="104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5400000">
            <a:off x="2859030" y="402637"/>
            <a:ext cx="3384376" cy="8717026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596" y="3356992"/>
            <a:ext cx="7965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 Two temporal </a:t>
            </a:r>
            <a:r>
              <a:rPr lang="en-US" sz="2400" dirty="0">
                <a:solidFill>
                  <a:srgbClr val="0070C0"/>
                </a:solidFill>
              </a:rPr>
              <a:t>scales will be studied: 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A </a:t>
            </a:r>
            <a:r>
              <a:rPr lang="en-US" sz="2400" dirty="0">
                <a:solidFill>
                  <a:srgbClr val="0070C0"/>
                </a:solidFill>
              </a:rPr>
              <a:t>long term analysis of irrigated area evolution since </a:t>
            </a:r>
            <a:r>
              <a:rPr lang="en-US" sz="2400" dirty="0" smtClean="0">
                <a:solidFill>
                  <a:srgbClr val="0070C0"/>
                </a:solidFill>
              </a:rPr>
              <a:t>1990’s.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A </a:t>
            </a:r>
            <a:r>
              <a:rPr lang="en-US" sz="2400" dirty="0">
                <a:solidFill>
                  <a:srgbClr val="0070C0"/>
                </a:solidFill>
              </a:rPr>
              <a:t>short term analysis on land use from </a:t>
            </a:r>
            <a:r>
              <a:rPr lang="en-US" sz="2400" dirty="0" smtClean="0">
                <a:solidFill>
                  <a:srgbClr val="0070C0"/>
                </a:solidFill>
              </a:rPr>
              <a:t>2011.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95014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cience\epidemiology\2-paperEbola\submitted_3\ArticleChaos3\Fig4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87" y="301651"/>
            <a:ext cx="4273213" cy="65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4663" y="620713"/>
            <a:ext cx="2592387" cy="616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 r="35539"/>
          <a:stretch>
            <a:fillRect/>
          </a:stretch>
        </p:blipFill>
        <p:spPr bwMode="auto">
          <a:xfrm>
            <a:off x="4356100" y="4294188"/>
            <a:ext cx="24114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5"/>
          <a:stretch>
            <a:fillRect/>
          </a:stretch>
        </p:blipFill>
        <p:spPr bwMode="auto">
          <a:xfrm>
            <a:off x="4530725" y="4972050"/>
            <a:ext cx="17430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27538" y="4725988"/>
            <a:ext cx="241300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680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81"/>
          <a:stretch>
            <a:fillRect/>
          </a:stretch>
        </p:blipFill>
        <p:spPr bwMode="auto">
          <a:xfrm>
            <a:off x="4483100" y="679450"/>
            <a:ext cx="18542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2808288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5" r="34290"/>
          <a:stretch>
            <a:fillRect/>
          </a:stretch>
        </p:blipFill>
        <p:spPr bwMode="auto">
          <a:xfrm>
            <a:off x="4557713" y="2493963"/>
            <a:ext cx="174307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292225"/>
            <a:ext cx="1485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/>
          <a:stretch>
            <a:fillRect/>
          </a:stretch>
        </p:blipFill>
        <p:spPr bwMode="auto">
          <a:xfrm>
            <a:off x="657225" y="5661025"/>
            <a:ext cx="32115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3" name="ZoneTexte 13"/>
          <p:cNvSpPr txBox="1">
            <a:spLocks noChangeArrowheads="1"/>
          </p:cNvSpPr>
          <p:nvPr/>
        </p:nvSpPr>
        <p:spPr bwMode="auto">
          <a:xfrm>
            <a:off x="468312" y="692150"/>
            <a:ext cx="331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1"/>
                </a:solidFill>
                <a:latin typeface="Arial" charset="0"/>
              </a:rPr>
              <a:t>Application </a:t>
            </a:r>
            <a:r>
              <a:rPr lang="fr-FR" altLang="fr-FR" sz="2400" dirty="0" smtClean="0">
                <a:solidFill>
                  <a:schemeClr val="accent1"/>
                </a:solidFill>
                <a:latin typeface="Arial" charset="0"/>
              </a:rPr>
              <a:t>to the Hénon </a:t>
            </a:r>
            <a:r>
              <a:rPr lang="fr-FR" altLang="fr-FR" sz="2400" dirty="0" err="1" smtClean="0">
                <a:solidFill>
                  <a:schemeClr val="accent1"/>
                </a:solidFill>
                <a:latin typeface="Arial" charset="0"/>
              </a:rPr>
              <a:t>attractor</a:t>
            </a:r>
            <a:r>
              <a:rPr lang="fr-FR" altLang="fr-FR" sz="2400" dirty="0" smtClean="0">
                <a:solidFill>
                  <a:schemeClr val="accent1"/>
                </a:solidFill>
                <a:latin typeface="Arial" charset="0"/>
              </a:rPr>
              <a:t> (1976</a:t>
            </a:r>
            <a:r>
              <a:rPr lang="fr-FR" altLang="fr-FR" sz="2400" dirty="0">
                <a:solidFill>
                  <a:schemeClr val="accent1"/>
                </a:solidFill>
                <a:latin typeface="Arial" charset="0"/>
              </a:rPr>
              <a:t>)</a:t>
            </a:r>
          </a:p>
        </p:txBody>
      </p:sp>
      <p:sp>
        <p:nvSpPr>
          <p:cNvPr id="76814" name="ZoneTexte 14"/>
          <p:cNvSpPr txBox="1">
            <a:spLocks noChangeArrowheads="1"/>
          </p:cNvSpPr>
          <p:nvPr/>
        </p:nvSpPr>
        <p:spPr bwMode="auto">
          <a:xfrm>
            <a:off x="250825" y="5229225"/>
            <a:ext cx="2775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/>
                </a:solidFill>
                <a:latin typeface="Arial" charset="0"/>
              </a:rPr>
              <a:t>chronique </a:t>
            </a:r>
            <a:r>
              <a:rPr lang="fr-FR" altLang="fr-FR" sz="1800" dirty="0" smtClean="0">
                <a:solidFill>
                  <a:schemeClr val="accent1"/>
                </a:solidFill>
                <a:latin typeface="Arial" charset="0"/>
              </a:rPr>
              <a:t>of the torsions</a:t>
            </a:r>
            <a:r>
              <a:rPr lang="fr-FR" altLang="fr-FR" sz="1800" dirty="0">
                <a:solidFill>
                  <a:schemeClr val="accent1"/>
                </a:solidFill>
                <a:latin typeface="Arial" charset="0"/>
              </a:rPr>
              <a:t>:</a:t>
            </a:r>
          </a:p>
        </p:txBody>
      </p:sp>
      <p:sp>
        <p:nvSpPr>
          <p:cNvPr id="76815" name="ZoneTexte 14"/>
          <p:cNvSpPr txBox="1">
            <a:spLocks noChangeArrowheads="1"/>
          </p:cNvSpPr>
          <p:nvPr/>
        </p:nvSpPr>
        <p:spPr bwMode="auto">
          <a:xfrm>
            <a:off x="1042988" y="2996952"/>
            <a:ext cx="960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Arial" charset="0"/>
              </a:rPr>
              <a:t>M. Hénon</a:t>
            </a:r>
          </a:p>
        </p:txBody>
      </p:sp>
      <p:sp>
        <p:nvSpPr>
          <p:cNvPr id="76816" name="Rectangle 3"/>
          <p:cNvSpPr>
            <a:spLocks noChangeArrowheads="1"/>
          </p:cNvSpPr>
          <p:nvPr/>
        </p:nvSpPr>
        <p:spPr bwMode="auto">
          <a:xfrm>
            <a:off x="7308850" y="6094413"/>
            <a:ext cx="1325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  <a:latin typeface="Arial" charset="0"/>
              </a:rPr>
              <a:t>Mangiarotti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  <a:latin typeface="Arial" charset="0"/>
              </a:rPr>
              <a:t>HDR 2014</a:t>
            </a:r>
            <a:endParaRPr lang="fr-FR" altLang="fr-FR" sz="1800">
              <a:latin typeface="Arial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7" t="34130" r="22566" b="51367"/>
          <a:stretch/>
        </p:blipFill>
        <p:spPr bwMode="auto">
          <a:xfrm>
            <a:off x="1187624" y="1988840"/>
            <a:ext cx="603856" cy="97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ZoneTexte 3"/>
          <p:cNvSpPr txBox="1">
            <a:spLocks noChangeArrowheads="1"/>
          </p:cNvSpPr>
          <p:nvPr/>
        </p:nvSpPr>
        <p:spPr bwMode="auto">
          <a:xfrm>
            <a:off x="250825" y="476250"/>
            <a:ext cx="694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Topological analysis for designing a suspension of the Hénon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  <a:latin typeface="Arial" charset="0"/>
              </a:rPr>
              <a:t>Mangiarotti &amp; Letellier, Phys. Letters A 2015</a:t>
            </a:r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152525"/>
            <a:ext cx="41021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ZoneTexte 4"/>
          <p:cNvSpPr txBox="1">
            <a:spLocks noChangeArrowheads="1"/>
          </p:cNvSpPr>
          <p:nvPr/>
        </p:nvSpPr>
        <p:spPr bwMode="auto">
          <a:xfrm>
            <a:off x="5106988" y="5013325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Existence condition for a suspension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6713" y="5397275"/>
            <a:ext cx="1906587" cy="8509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Topology</a:t>
            </a:r>
            <a:r>
              <a:rPr lang="fr-FR" dirty="0" smtClean="0">
                <a:solidFill>
                  <a:srgbClr val="FFFFFF"/>
                </a:solidFill>
              </a:rPr>
              <a:t> of chaos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9792" y="6189375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8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8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1" name="AutoShape 10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2" name="AutoShape 12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3" name="AutoShape 14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4" name="AutoShape 16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5" name="AutoShape 18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6" name="AutoShape 20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7" name="AutoShape 22" descr="data:image/jpeg;base64,/9j/4AAQSkZJRgABAQAAAQABAAD/2wCEAAkGBhMSERUUExQWFRUVGBcWGBgXGB0dGhoYFxgWFxgYGBwaHCYeFxokGhoXHy8gIycpLCwsGB4xNTAqNSYrLCkBCQoKDgwOGg8PGi0kHyQsLCwsLCwsLCwsLCwsLCwsLCwsLCwsLCwsLCwsLCwsLCksLCwsLCwsLCwsLCwsLCwsKf/AABEIALcBEwMBIgACEQEDEQH/xAAbAAACAwEBAQAAAAAAAAAAAAADBQIEBgABB//EAD8QAAECAwUFBgUCBQMEAwAAAAECEQADIQQFMUFREmFxgZEGIqGx0fATMlLB4ULxFBVicoIjktIWU6LiQ7LC/8QAGgEAAwEBAQEAAAAAAAAAAAAAAgMEAQUABv/EAC8RAAIBAwMDAwMEAQUAAAAAAAABAgMRIRIxQQQTUSIyYRRxkUKB0fDhI1KhscH/2gAMAwEAAhEDEQA/APj8hM5ZZO0TogV8A4hijsdaFVVsof6118HjUSLVKlp2U7IGiB6eZivarcpVAyB1V+I5z6mV/SrFapRtl3FNn7NplFlztolnShP3Jp7pDawybOj5pZVvKn8AAICizMXHjWOWgvX3wge5r3ZrhoWw6ReUlmG0kDTCIm2S9VH3xhUiVFiVIJwBgdNgddy//Hy/p6mCJvCUfpG7PwivIuJCy8xSh/SkfufCHFluOzy6hD/3V/8AthCKteFPDu3/AHkdSpSqZVrFCWtKvkl7fAerwWaFykKmfwyCRUjaBUzVLgGHKZrYBhwjz4phH1Mnm2Pv/BQqMY4byYK/O0M+eGZKEjDZSyv9xPk0VrN2gmIGytBJwJwUx3a9I1N6dnkbW0l0hVWGAObbs+cKrbdEtIeqlEhnIDNicKx1acoOKSWCWUWnksItZSWfIFjRTH6gajnB/wCZFNSE9PKFH8sSO8TV8abROrnE74KbWwIZwS/exwA1pQCNcUJtZjmReSVCrV6xMSUqNCOvsRSu+xKmCssJT9VR0DueMNf4JKQwoBmT4kwiTSeDZWfBVVdanooD/F/MmLtn2khlFO4pS3IjBuUKpt4hKmS6hn+PYj213zsy1KSWUBQEHHLdGuLYyEoDYzS4z3h25sPtBZdoSxKklNc2wzJqYyMjtbNwWE/7W8jB5c6ZaH2SVAYhsM+Zjzp23DxwaX+JsygQSWOLH0MVUdlbGoOkHkr7UMZsI2VZhQxp5gxoLhlbX+opJoWDPU5lnwEBKGhXjJmavKAnsXKQ5StdesDRcVlA7yVLOrkeANOEM+0FvVLkkpOytTJTr/URwGeUJ7husJl7ZHeW+OmTebwv/UlHVqYcZLawWZdFnNESUFRoCQ5wehVAEXalJAJSli5TqxhrIksoaP0ip2ispmJQUfMCXxwOulYynOSemX5MnZ7FaeJRmJWVsBSmWfTWI3hZgouSCR4iEM+yTUguCw5xp5Vi2ksHJIHiIKq+21K5tKOpNGen2KUoh1NvDGJjs7J/7pP9oA8wYQL2xRTpIxBDEHQjEQ47PEL2kFQ2sRvAocc8IorKUY3ixcGm7NFv+R2cDFR4qP2AiMy7JDUT1qPExfXdSjgRxr6R4m7SnE4xB3Zf7mUOCawjPm7VpLy1bGoBoP8AE0ML7fbFA7MxCHyWkEEjWhr0jXLsfvHlCi9LJLV3V0aoZ3G8ZNu9iqjXvLP+SadHGDMGYI9iUywLBIT3hkRn1jo6WPJLpfg0ibfJTjMTwFfARFfaCQPqXuCaf+TRlERNon+ljy2O78uEP5vapRLS5YA0JJLbgAG8YaWK2KWl1pKdzg+QjIS5yk4EjhFyRe8xP6n4geka6EUvSge5KXuZsUTEgYGCovIDAdfxGVl9oJmiDxB9Ysp7Rk4yxyV9mgO0zUksmvst95bCeVPAw2s1qSoOPfGMDLv5H0KHMGHF2XiJjbLjIvg0S1eki1tYrhXaNYqaM4jtwsTLOL0gsvbqXLDecTgPvyMR/TJYuN7+rgPeFqADUDV4Uz5V5xjL4vhCyAlzsk1ahO4v9ob3ldcyaW+IEozDElR31FN0UpvZI/8AdH+3/wBo6NNRgkiapeWROb3WGDbXMtDzsxL+KTMUlgksAcCrF+QbruikrsgslhMTxYvxjV2OSiTLShIZKR+STqSXPOCqTVrIWr8h5k5gScopG1beIpoRSKFvtqlnFkjAa78I8sZWc+7vwgFCyuz1rhJ9oliiUh+g8MYpTAFZekNxLpUDoIv3bYge8QP6aaZwEq8acbs2NBzlZFC7OzAI2pg2UmrMNo8XDJHukPJEhCU7MtCUpxYUDnE7+MEUgmh8YkgZDH3lHLqV5VMt/wAHSp0VDCAT7EhXzJB3nHlnEpMsJDJoAGEF2NQeh9I8KNx8PvC1Va5DlSUt0ILwuufMnbR2VIoKKwTnQgV9Ysg5CjU4Q4TJP0+X2hBeaZkkuZZI+pPy86OOYEW0a/c9Lt8E1SiqauiwCIJLWKwj/nSj+jqYsWe37WIby/EPdNksbJ7jCckKBrDG5bYNhn+ShY4AmnpyhSpISl1KCRqS0U0XnL2tmUlU1eiBrqSwA3wLpao2Y5Yd0C7d9n0k/Hl1UWExIxOASoNnkeWhfJIuOcpimWRoTTzjW2+9FIBYIBBYgd5sdQAT4Quk3tWuGYFOje+EPjKcKdlkVLS5XYWxCaiWETSNoHN8MqtE1TFtUgDw5msRWt6gvzy+8LrXaJg+QAhq5nofzEqWt8DdgF4pn12J9NANnx/aM7awUn/UMwn+o48DnDNKpxLgHow9IvJ2lJaYkVydweLhh4xdGfa8fthiZQ1mU206qjo0CrolE/L/AOR9Y6H/AFMPkV9PL4NLNueVMPeQlR1Ir6xWX2Ns5yUOCj9yYZImDWCyph4COepzWzL3GL3QmR2NkNV/9x9WitO7Cp/QtSf7gFf8Y04mRckStff5j31FSObnuzB8GGX2BnfpmIPELHklUJJlhWFlLbTFnS5TxBbCNX2t7SF1WaSa4TFJ1zQk+Z5awv7P3D8UsHCR8ygNP0jf5ed1OpPTqmSyhFy0wKNhueZMNGAzJfoKVO6NDJuWekDY2dkf1H/jDpNjSGAFMANGilet7/BGyn5wdQyfN1Y0rvhbqSm8BunFbla1WqekBJWnDBNSBk5ajwU9oBKlgTVqJJLBnwbTL1MI02p6kqJepIBfUk0rHlukqUUqSxSEsWckF1GqcWqK4RrguQIylfYcy+0so1dXSLH83SQ4L84y0uSoVUCAa1BD+EHRPbBo3QelM0CL+Z+4X4xI3kuZQpCU8ak9IQ/HJxUK0hjd8yzoxWXOJ2STwFIxxSzYXqDhBVSpOgr5CHVju07I26NgB9zmYBZr8syB3VHedkv5QY9p5P8AUf8AEfcwibm8JDNa8lz+CScXPP0gjMGqw3lv2hYe1sofpmdE/wDKPU37Lm0BA/pND+fGE6Jcmpt5TDJvVCVh0baRi1OmvNnjQ2e3omh0HfsmhHL7ikZlVoAxAjpd5D9IYjX7EQqv0yqr5KaFRw2NUE7oiTpC27bzMw7KvmxG/V9/5hizRx6lOVOWlnRjJTV0DKjr0jxasSWZqvhzgc2fsuTCm2r+Illhwcsve+KKNCVT4QqrUUPuKr6vKyJJ+H3l6I+TqaD/ABeM/OvyZgju5AJxrQAZk8IhfVlSmdsSsaAgmgJyc5avhrpr+z3Z2VIAWCmbNOKwxA1CNBvxPhHYnUh01NN3fj+8HPhCVaT2Qqu3slNmELtClJBwQ7rPE/pG7HhF+8Z4kJ+DKATrsnAcTUqOajWHMxb50898J71u7aqkd7E1qdKQmE5TalU/HAycVFWRn7Qvuje5PVh5GKM2lRlDC0g4HEUiuJL1pFl7Ej3Ok2pg4qMx6QdaX51FcYqosRBcFtQ1IMlWyNR5b4TNJ7HozSwQWojyiItAziU4Pv3iKs1YBjFG43VYtAjdHQuMzd4R0F2me7gEWSfLwCh/bUeEW7LfM8Zv/ePWDye1Ug4haTyI8DXmIZSr2s6x88nDCYpvAikUSlL9URcVH9MiNl7StVSXP9Jz6N4x179rmlhMraExVHYd1Pi6jFS+7xkJHw5SUzFn6PlTvJBYnd5RXuW4TN7xcB6qOuiQ1ffCBjThbXJBOpP2pg7mutUxTYDFStH01UY3dhlJQkITQAMPU6k6wOx2JKEhKQwHuu+FF79oEh0SqvQqy4J9YGUnVdkMjFQQW/L9Ep0Sj381fSN2/fGXNocuffGLCCk/pT1V61g9lsm2SEpSBrWnjUw+KUELd5FZDksA5OQzh1d91BJClVUMNBw374uWeypQGSA+Zap4xYlrGkBKfg2MUicvQhwffOF9s7OoX3pZ2NWFBxS9ORaGiZzQJV5bCgzb6Cr66wr1L2jrReJGLtyNhakpO1s0JbPMY5GkDBUMaRobxuEKdciuZRiR/b9Q8YQmWXZq4ND41Lip01EmhR3Q+7P9nJlp71EShiqjk6JH3NOMI0S4sWVa0K2kKKVapLHwxhdTU4tQdmbFRTyrm6tfYeSsdzalkZvtA71A/YiMtevZedIqRto+tOA/uGKfLfDqwdrZqQBNaZvAAPUUPSNFd18Sp1EnvM5SoVbA7mr4xx+51PT+71L+/uVaaNXCwz55Z7arAuRvxi9KmAh0mNDe3YxEx1ST8NWmKD0qnl0jJW27J1nWNsFJyI+U8DgeGMXUuop1l6XnwInSlT3Q0TayCCPmFX4ZxqbJbvioCx/kNFae8ow9mtoVQ0V4Hhv91jQdnu6VErAdgEvjv9OfNHV004auUPoTzbyNbRZyoZcN/wB4S3xaTIllRxNE71H0x5RoFDM4Cr6R88vu8zaJ1PkS4QP6c1HecegyhHQSnUlb9KC6uMYq/LKFlRio1OWu89fvG+um7fhSQlu8rvL46csP3hB2bu/4k1yO5LY8/wBI8H5b416lRV1VTXUVNcZf/n8i6MNMdTAkRQnEipO/q+OUX1ppx8oVW9DjZw235JzPFmbiYFZdhdW7EE1L1+qvUvFZSGNYaqsxFKGKVqlHSKVK+CSzR5s6H9oEo7oEia1Om6IKmNrHtItxPEJALGj03QG2S21j2bMB5x58baDKxzPkYOzvcZB4sUXG+OgpCdR4R0OubYUosgZzQcfWPJdnc919nU/YR0qWuaoJAJOSR5n1jX3HcYlkFXeXiMGT/aMy2flFU56VkRGGrYHcfZsAAzAwx2c+K9OH7Rp1T0S0uSEpSKk0AGn4hbb72RITtTDrsgNtK4B/HCMZeV9LnqBVRI+VIwHqd/lEihKq7vYq1RpqyHd79pVTnQg7EvPVfFsE7uukLkynq4PNvNoXJmxoLhuIzGXNDIxSn6tCdE+fDFs3CjG72PR1VHZBbuugrLqBCfPcPX2NHIsaEhglgOPrEkyjwGQEHko91jiVuqnN3Tt9joU6KR6mzp0HjBkWZOaR09YmlTCBC0VxES9ypLl/ko0QXBYMkZJHIfiJSpfnAF2kQSzpfvVArz3QDU7ZNTjfCJ3hecqQl5hxwSKqVwHSuAesZG23qm0HvoKQ7pUC6khsFAjvjmI0V6dnJU87VUzGbaBOAdgQaEPox3wmndkZyMAJidUY/wC3EcnEWdI6MVv6vnH4J6/cvtgVzbvU4zScFj5SOOR1SawdCWSwzZ97O3mYuWC0qkuAAUmikqDg8cwd4YwyTdaJ4eQe9nKUe9/gabY3Y8Y6Dnbcj0qXt/BRuq51zzgyRio4DcBmd3WNhYrCiUnZQOJOJ3k/aMkidNkqLbSSMQ3mPWHFg7UpUwmjZP1Co5jEcnjndZCtU9vt8L+5KOndOHuVmPPiEVG+JrKVghaQQaEGoPEGAylbQdJBBzBcR7PnploUtZZKQ5PvEu1OEcmzvZbnQxa5n737NWeWQtLpJNEO6d5rUM/DCKPL9oU22/psyYpe0weicgnIbzqdXjyXe5bvh94p4fmPpKVOcYJTd2cqrFTeFgJfd7KSn4SVEBQ7wfLTnFC77OdnaOeHCK8uUqdMrnUtp7YRq7ku/wCJNAI7qKnlgPeQMPnKNGDf7s2EL4HN3WQSLOlOCld5XE49AG/xiaQ+cFnrCju0gAQzPxjkUZPMnu8ldSNl9gsxNM9PJR8POEF9WwpUGFWd9xf8dI0KwDQGoxycmpb86Rk78STNVVmYYY84qoK8skEm2CTeRILgPu9I8F5tiOmsBQwDHGOl2faMV6YmJeT02tBxpx9YWXnbZaaJ7ytBgOJ+0DvGexKUl2oSPIb4WzJISHLvDYU1uxU14Bz70VkAOpiobasl3ZtIu2K7lz17CBTEnJI1PpDX/paWmhUpRzegDbhyzh+unDD3J3FvKM0q0LJ+dX+4x0PpkmQCzdAG8j5x0F3F4B0vyDszp+SYEg591z4OBDayIUqvxa7j6RjNk6RNCoyVK/I1TRspt17RcnaJzJc+MDX2XSQ7Nwp5UjKJnHImL93ba1hKVHUl8Bmfe6AdOUc3GJxk9htYezgE0FdUpqQczkDuzIjTomZxRkFg1dHJ83g3xt0cyrLuu8i2C7asi6ubl5e+MS2tH6xSCzp79vB5RPvp6wlRjwN1PkkXI6ZQRDsTu1iCZfj784mkAZgYY9c4I8keiWSWAqaQ3TIyFAMOUVbuKVFwQoDMEGp4Zs8NRHP6mo9WlFVKCtchJksRWLiBAgoCAT7wQhQClbJV0AwD6PEiUpvCGNqKyHtNhlLLrQkl8WrTUipHGEt4dlz80k4V2Ca/4n16w9Ao4NMjExBw6ipTeH+wuVKMjMfxRV3bSkumm3gtOGL/ADDjFadcjgqlLE1OqcR/cMesbC13eicllh9+Y0Y5RmLzuL+HIUmZjhVlDlnxHSOlRrxnhYfjglcHD3ZX/Isk2ibKPdUUnNsOeR5wO9+0EyelKCQyalqbR1PDTCC2i8QoNMRt4VdldRjXV4B/KErG2g/ETns92YOIwP8AiOUV2SeqSz5Cp04v2v8AYULXugE2ZpxrF+2WIJqC+7McYr2CxbSnUO6PE6cIrhJNXAnBxwMbts+yh8Cqp4ZRsbqsvwpLn5lVPPAdPEmM7ILl2whoq+lmimU1dD4RD1UZ1VpW3IdNqLuy8pJpv9+sdJYqL+wPWKsm8EqOYOQ8BFuXhk9MdMeUT6WtzKssHKZAd8ATh1jNT644mp51MO7aoiWqtCwx318DGftE1gXyrFdFck0UBEgEmrDEk4AamFF634KolUTmrNXDQb/ZjbbX8Tuj5X68YWz5LRdCPkGT8Hku1AR465ywlIJUcB67oHIsipiglIcmNrdFzpkJYMpSh3lfYPkIOpNQ+4h3eDrsu8SZeykuT8yhmqr9MByhbfFqL7AwFVNrkDDe856ZaHzOWp9BGYqSS9SYmp5epgyeLFbZVHQZZYx0UXE2FKZqdRz/ADBQkK0PSFoVHsVaTVMZiyJP6ejiGt22uRJSQFOpWJAJ5AszepjOS5hGZbcYsyEvCpwurNjITSZof58nJKubD1gR7QqyQOavQCKCkBIxrA5chZwSo8En7CJ1Sg+BzqS8jEX7N1SOAP3Jgib3nHGYfAeQinJu2af/AI1cwR5xek3LNb5G4t6xjjBeDFKb8klWlRxWo8yY9QQMItybhmGpIHH9ouy+zwBrM6BvuYU5xXIzROXA57NytmQDmolX2HgH5wzWsuG97oqSUEAAUc+ApBkKZy+BavrHFq0pSm5+TqQkoxUSdqtOwkqVhp5CMpaLYVKJOJeGt7/EmNgUpfDk/sYQnXIOUW9JSUI3e5PWbm/gtXbbpsttmo+k4co1133mhYAPdV9J+2sYuzzNkwe02w5dP2g6/TxqffyBTqSjg2d4XwiQl1VJ+UDEn7DfGNtt6KmqKlGp9sNBFCdaVFTrUVFhjkBgBugZW8ZQ6dUl8+T1WbbJzS8AdsDuMEUsD09dYCtbxQandBDaX+cbQ1wUOBz5vDWyoRNT/puAMQRUfZUVrruMzB8SY6ZYDsB3lZU0G8/mLqdlIZIZsGygZfAyMnyTTYXomh0NHiJBQWWGO+DSL0ApMTtDxG8RZUQV7RwxSCPOFOUo7hvS9glgsuz3jiRg2H5g0w6e9ecDXMc06RCdPYE6dTwiF6pyvyewkVLymMAHoK49PDzjL3ha9o7Iw8/xFi87y2iQ+dd504QoWutI69GGlZJZZ2BTAxpQx7YrEuevYSK5nIDUwWXZlTFJSKlRy+8bC77vTJRspH9x1PpjDZ1NC+RDB2G5pchDJqo4qOJ3bkxC3WlEkZbRy9igyg9vvES00FTh6kaRm7QraqS5NTE8E5O8gZWWxWttoMwuov8AYaCACZE5qqt4wJs8orWxO9wCp1Y8iZA4x7BmC02VDZg+9YlLu/aLJJL7ofqsCFZBPWFt6bMruoJc4lzQQUaup2QbppZYzk9npCUjbckCp2iATmzGkW7OmyIwEt93eP3jH7b414wxsTPGSi+WHG3CNMbwlJw8A3nEP+qZYNErO+n/AChauQw3mKRlV1gFFDGaAdpUH9Cuo9YtS72cUR1PoIy0kMa0hrIXTjAThEbBjRV7KegSPGDWCepayol28zw898KlKAhtd0wJGj1PM+jdImqWjHCHR3HUuc/Kgbp74wXZ7oGvr6+UVZM4MDgMfHGJJtJxxI35/bWIdx7DTFYJ0x4+uUULXYQS4LHXJ83bz84tylgDa189eWseJTicBr7zjXLTsClcS2iWsBmYj24hXMtBG+NmrZVQinQj3pCO2WGWVmrscv1bj+IfSr3xJAVKdspiuy2dUw6DX7DUwwNjSwDEEZvXjvi3ZVJYEgMOggM21JJ9t+Y9Kc5v0gx3s0KJ1mUlTAPvy6wWTZQKmp8PzFucf2jpFnUuiUk6tgOJwEUJ2WQ9CTwTst5qluxcHFJwPpyi5JR8WqEkAlq5c4NZezwTWZU6DDmc/CGG0MAGAyH4wESzrq9oBaeWBk3ahFfmVqcBw9vBlpGYePSth7fk8VrRbUoHfU2mZ99ImXccsmPTbBCdKKKguNDlwhfeM90jHZzUMB0wjy12szAwcJz166QrE6ZJwqnSLY0eeQFVthla3XaP0Kw3+RhbKs0xSggJcn30hxNMuYO8CknMZwyudKJIZTl/1bsafvDu44LJ6STyi1c90plJYF1Ed5X/AOU7oLbramUlxU5DM7twglotSGops6ZvlGdtK1KJKj6cITFObvInlgFPtZUSVM5r+NwinMm5RKbWK5d8OkWJE8pEVkvAyK0g6ZZfifCIzC3iIK4tIrtvEex6Wjo256xYVN2A5y8SecZ60zSpZJhhMckAGnWCWe5AcSo9BDYWhlmtOQqQIv2VLkAUekOpNxygwYniYsCyy04JHICMlVT2DjGxTmzyN7aRBC3NEmv9J9IZBnb8c4KFNh7+8KuFqFKbqmrPdQef5hrZrhWB3lJHt4v2OYf2iyolWIFMNxgXJsKLF4uoVJU7DT8xbUNkYjAUiagQMcceZr4PAivTB3rnENZu6RXT2bJJU42Txzgylv4en2gaBs1xff73RYslnJqcMvelBE0mlkalwEs6DnQF8fdBFiZMAZ6DSAz7UlBbPIe/OAT54TVWeWOfH20BCnKbuFOWhWQa1TiUuC24ffxhROnscXIgNovNVQKDSBWeyTJnyJJ1IwHEmgjoxoxirvBPrbPFzyrhpFqx2RcwshJO/IcTDOxXAhNZh2j9OQ45nyhwlYSGSGHSEVeqjHFNX/6Gwg3llGy9n0pH+odo6DAbtT4ReDJwDDJhhv0ERn2psSBxPk8LJ17pGBKvLPrEiVWrljnpiMpi9xPvdFS0W5CKEudBj+IUT7xWqjtwiosdRFVPp7bsXKVy5ar5Ufl7o3Y9YVTJm0+/HWCN1gSjFkYqOwh53LFltLYxeMpKh3YSKW0Fs1sIzI+8E1yCEtt1Ehx0ioiapAZyI0FmtRUK5ecEkXYlSttYp+kZf3HWBc7L1A84KNnkLWjabZGRzO9tIrzpCxiHG70jQzV1xd8PYwgOyFBwQQa0NKUP3EIU2gmk9zNJbKBCc+FCMKU9IcT7AlbkEOCzg56dNYTzrKUtVxriG3jpuiiEkxE6eMAQpSSQS71B+0VZ6mrp94JaC5YEhq1FKanSAKQHJOPGkPS5J/gMgBqmOgJQkZGOj1j2Q0uWBw3Rfs8vGnWKMsn2NYtSp9c42QaL6Eto4x5RBaiB+IGm0boGua9WPKFpBtkwkmm0/CLSSdTzZvCKaE7jz9M4sS+mDfikEAWpS2IZsseUMCuvjQe98LrOvf6P6QxMvAgtv4b4BjIladaHGGuJ5ZR5LPgRELX8x94Yx7KlgBzhoMTvfIRFUyyumi+mUDjRIxL+A3R5OvJqIYD6jl71MLbVb3OyHUcAEinCnp0g1nuSbMYzFBA0z6ZcTWFqit6g1ztiJTmWvaV3S5Oep3Rfk3QtY76tkdTF+ULPIGygAqfHEnm1OFIBab4zAA4+gh95PEFYU/kLZ7nlJNE7R1VXww8IvzZgSKkDw98oy8++JiizsN1PKsD2ia9XgH08p5nI8qiWyNEu9Ejed35irOvRRLDu/eFkqsFUoc4JUYR4GamzyYsk1L8YGoR7MU8RRMpWHI8eAxwU0SUQYGogR48RWqAqU8ezVQFShzgkAyC4lLl1jxzgMYeXbdwQNpQdeQ0j0pWEsJdtk2WKscgct5i+uaBXXCBzEsHyfXAekU3cPnluhHuyZsFnFwasTRwzgnR3BML7PbpktkLZanODOz0JwybCLXxgMeVKjfzireFiTMbIg5Zg5F4NW2YLvuiwspQCzJDkniaknefvFdU8MxDAB3JDDUP46QOVITKBZVVt8ysVAFgPHDIQst9t+HtfEZYIOwGNdyi5FH6CGKGrCMcrZZC07JNO6TVi2eRIJEAUhycjCIWggu8WpN55K6jERV2ZR2FdyEt8FwjnHRATgcweMdAm6GWbOquDxYTM5RUComFtx4xrQBcSrf8AvHlQxesV0Kce/GDoVwHGBsaWUCj+G+PRr7/MC+MNX4fgR6CfpaBuesW0L3w4lkNUnpCKVOYgE4kUG86w1kAFnc0FH9IVOaQ6nG4NCSXLU1UQBrnjHTFSmO2Son6XbrFcrB94borT14iFKCuP1YLf87SiktAT5+vjFJd9LJ7xocWp0hapUSSIeoRQOq45kzmD9IAqc5ihKnkUOEHYvHrWAzwGnKgtnmCKMxxBJE2mkFwEsDMNTKIzGBcYRRFpaCptAaFWHKQdaoHMU8BM/LKJzVANq2Ooj1jbkxOpAlKFXgS57tAVzYKwNwqptYiFZDOBoBOGcaK77mCAFLDqy0HoYyUlHcG99jrquwI7yqqagIw4QxWfDH0EAmLY1fcNIgq0N6RM7t3PYB2m17TpyBqd2kR2XrX8B/xEpoB0cRVlze8xwz0phwg18CpYyywbMrZ2znppk0UJi0qCkrG0DRtSWEOVLwipabGCGFHcU1OJjFI9bAhu9CpW0VsJYd9qtRgxdzQaQjvS3fFWVAMnBI0HqfeEWL7thB+FknE66P59IVSzlHTpw/UySU0vSiC0wMwabAVRQhEsHjx0eR0EBcam2gRA3joPCPY6FqCDc2WbHaiob/ekXEbvKOjolqYZTDMUy0hbQQKjo6JWPPLOlzzHg33aHcos+8R7HQuoMpCEWkwMzax0dFCSFXKtoV3oF8aOjoahhIzYLZbUT3TyOn4jo6PNYPFwr7ppXWK6FNHR0BE0mU5xypojo6PGngW8ERJeOjoCTsMSwDnIKYEguY6OglsAzV3XdYQnbXVXlXCLQXrU4fiOjoibu7sLYgpQI904RWnODvOEex0atzHsVf4ihL0BbDOCypez3TiQ5O84ct0dHQxiWGAArj64P4wG33j8KUtZDsKPyAHMtXfHR0bCKlJJ+TJO0XY+cFZU6jUk14mp+8Q2qx0dHZOc9kGFRWBLEeR0CgnsQeOjo6GCrH/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78858" name="ZoneTexte 1"/>
          <p:cNvSpPr txBox="1">
            <a:spLocks noChangeArrowheads="1"/>
          </p:cNvSpPr>
          <p:nvPr/>
        </p:nvSpPr>
        <p:spPr bwMode="auto">
          <a:xfrm>
            <a:off x="1176338" y="622300"/>
            <a:ext cx="6697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dirty="0" smtClean="0">
                <a:latin typeface="Arial" charset="0"/>
              </a:rPr>
              <a:t>4D </a:t>
            </a:r>
            <a:r>
              <a:rPr lang="fr-FR" altLang="fr-FR" sz="3600" dirty="0" err="1" smtClean="0">
                <a:latin typeface="Arial" charset="0"/>
              </a:rPr>
              <a:t>objects</a:t>
            </a:r>
            <a:endParaRPr lang="fr-FR" altLang="fr-FR" sz="3600" b="1" dirty="0">
              <a:latin typeface="Arial" charset="0"/>
            </a:endParaRPr>
          </a:p>
        </p:txBody>
      </p:sp>
      <p:sp>
        <p:nvSpPr>
          <p:cNvPr id="12" name="ZoneTexte 62"/>
          <p:cNvSpPr txBox="1">
            <a:spLocks noChangeArrowheads="1"/>
          </p:cNvSpPr>
          <p:nvPr/>
        </p:nvSpPr>
        <p:spPr bwMode="auto">
          <a:xfrm>
            <a:off x="779463" y="1557338"/>
            <a:ext cx="7094537" cy="16312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endParaRPr lang="fr-FR" alt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fr-FR" alt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fr-FR" alt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fr-FR" alt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Extraction of multi-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structures</a:t>
            </a:r>
          </a:p>
        </p:txBody>
      </p:sp>
      <p:pic>
        <p:nvPicPr>
          <p:cNvPr id="78861" name="Picture 2" descr="Institut de Recherche en Informatique de Toul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50" y="4764581"/>
            <a:ext cx="1759570" cy="36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088" y="4276725"/>
            <a:ext cx="469045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  <a:r>
              <a:rPr lang="fr-FR" alt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alt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.-P.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Jessel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IRIT 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(UPS)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fr-FR" alt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1500188"/>
            <a:ext cx="12906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93096"/>
            <a:ext cx="1257250" cy="83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 smtClean="0">
                <a:solidFill>
                  <a:schemeClr val="tx1"/>
                </a:solidFill>
              </a:rPr>
              <a:t>Topology</a:t>
            </a:r>
            <a:r>
              <a:rPr lang="fr-FR" dirty="0" smtClean="0">
                <a:solidFill>
                  <a:schemeClr val="tx1"/>
                </a:solidFill>
              </a:rPr>
              <a:t> of chaos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169277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Task 1.1:</a:t>
            </a:r>
          </a:p>
          <a:p>
            <a:pPr algn="ctr"/>
            <a:r>
              <a:rPr lang="en-US" sz="2800" dirty="0"/>
              <a:t>Modelling land use and land cover change</a:t>
            </a:r>
          </a:p>
          <a:p>
            <a:pPr algn="ctr"/>
            <a:r>
              <a:rPr lang="en-US" sz="2800" dirty="0"/>
              <a:t>using multi satellite high resolution </a:t>
            </a:r>
            <a:r>
              <a:rPr lang="en-US" sz="2800" dirty="0" smtClean="0"/>
              <a:t>data </a:t>
            </a:r>
          </a:p>
          <a:p>
            <a:pPr algn="ctr"/>
            <a:r>
              <a:rPr lang="en-US" sz="2000" dirty="0" smtClean="0"/>
              <a:t>(S</a:t>
            </a:r>
            <a:r>
              <a:rPr lang="en-US" sz="2000" dirty="0"/>
              <a:t>. </a:t>
            </a:r>
            <a:r>
              <a:rPr lang="en-US" sz="2000" dirty="0" err="1" smtClean="0"/>
              <a:t>Corgne</a:t>
            </a:r>
            <a:r>
              <a:rPr lang="en-US" sz="2000" dirty="0" smtClean="0"/>
              <a:t>, S </a:t>
            </a:r>
            <a:r>
              <a:rPr lang="en-US" sz="2000" dirty="0" err="1"/>
              <a:t>Mangiarotti</a:t>
            </a:r>
            <a:r>
              <a:rPr lang="en-US" sz="2000" dirty="0"/>
              <a:t> ; L </a:t>
            </a:r>
            <a:r>
              <a:rPr lang="en-US" sz="2000" dirty="0" smtClean="0"/>
              <a:t>Hubert-Moy </a:t>
            </a:r>
            <a:r>
              <a:rPr lang="en-US" sz="2000" dirty="0"/>
              <a:t>; L Ruiz ; M </a:t>
            </a:r>
            <a:r>
              <a:rPr lang="en-US" sz="2000" dirty="0" err="1" smtClean="0"/>
              <a:t>Sekhar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438877" y="3156650"/>
            <a:ext cx="8219017" cy="3234072"/>
          </a:xfrm>
          <a:prstGeom prst="rect">
            <a:avLst/>
          </a:prstGeom>
        </p:spPr>
        <p:txBody>
          <a:bodyPr>
            <a:noAutofit/>
          </a:bodyPr>
          <a:lstStyle>
            <a:lvl1pPr marL="339725" indent="-339725" algn="l" defTabSz="449263" rtl="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 rtl="0" eaLnBrk="0" fontAlgn="base" hangingPunct="0">
              <a:lnSpc>
                <a:spcPct val="104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5400000">
            <a:off x="2859030" y="402637"/>
            <a:ext cx="3384376" cy="8717026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596" y="3356992"/>
            <a:ext cx="7965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Two approaches will be investigated :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Data fusion combining radar and optical data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	at high spatial and temporal resolution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en-US" sz="2400" dirty="0" smtClean="0">
                <a:solidFill>
                  <a:srgbClr val="0070C0"/>
                </a:solidFill>
              </a:rPr>
              <a:t>(Sentinel-1 et 2, Radarsat-2, Spot 6/7…)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Chaos theory approach (S. </a:t>
            </a:r>
            <a:r>
              <a:rPr lang="en-US" sz="2400" dirty="0" err="1" smtClean="0">
                <a:solidFill>
                  <a:srgbClr val="0070C0"/>
                </a:solidFill>
              </a:rPr>
              <a:t>Mangiarotti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81019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52322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Schedule</a:t>
            </a:r>
            <a:endParaRPr lang="en-US" sz="2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04877" y="1556792"/>
            <a:ext cx="8219017" cy="1512168"/>
          </a:xfrm>
          <a:prstGeom prst="rect">
            <a:avLst/>
          </a:prstGeom>
        </p:spPr>
        <p:txBody>
          <a:bodyPr>
            <a:noAutofit/>
          </a:bodyPr>
          <a:lstStyle>
            <a:lvl1pPr marL="339725" indent="-339725" algn="l" defTabSz="449263" rtl="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 rtl="0" eaLnBrk="0" fontAlgn="base" hangingPunct="0">
              <a:lnSpc>
                <a:spcPct val="104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104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10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sz="2400" b="1" dirty="0">
              <a:solidFill>
                <a:srgbClr val="0070C0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3" name="Rectangle à coins arrondis 12"/>
          <p:cNvSpPr/>
          <p:nvPr/>
        </p:nvSpPr>
        <p:spPr bwMode="auto">
          <a:xfrm rot="5400000">
            <a:off x="2148298" y="-236090"/>
            <a:ext cx="4805844" cy="871702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17" name="Imag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0" y="2132856"/>
            <a:ext cx="7557385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759030" y="2132856"/>
            <a:ext cx="4965098" cy="976308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73242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52322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Human resources </a:t>
            </a:r>
            <a:endParaRPr lang="en-US" sz="2800" dirty="0"/>
          </a:p>
        </p:txBody>
      </p:sp>
      <p:sp>
        <p:nvSpPr>
          <p:cNvPr id="13" name="Rectangle à coins arrondis 12"/>
          <p:cNvSpPr/>
          <p:nvPr/>
        </p:nvSpPr>
        <p:spPr bwMode="auto">
          <a:xfrm rot="5400000">
            <a:off x="2148298" y="-236090"/>
            <a:ext cx="4805844" cy="871702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5737" y="2458274"/>
            <a:ext cx="7965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</a:rPr>
              <a:t>Engineer (1 year)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</a:rPr>
              <a:t>2 master 2 (Year 1 and 3 of the project)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</a:rPr>
              <a:t>Engineer of LETG Rennes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</a:rPr>
              <a:t>Amit K. Sharma (Thesis in Rennes 2)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85318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52322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TOSCA PROGRAM</a:t>
            </a:r>
            <a:endParaRPr lang="en-US" sz="2800" dirty="0"/>
          </a:p>
        </p:txBody>
      </p:sp>
      <p:sp>
        <p:nvSpPr>
          <p:cNvPr id="13" name="Rectangle à coins arrondis 12"/>
          <p:cNvSpPr/>
          <p:nvPr/>
        </p:nvSpPr>
        <p:spPr bwMode="auto">
          <a:xfrm rot="5400000">
            <a:off x="2148298" y="-236090"/>
            <a:ext cx="4805844" cy="871702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5737" y="2458274"/>
            <a:ext cx="8182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Irriga-Detection</a:t>
            </a:r>
            <a:r>
              <a:rPr lang="fr-FR" sz="2400" dirty="0">
                <a:solidFill>
                  <a:srgbClr val="0070C0"/>
                </a:solidFill>
              </a:rPr>
              <a:t> : Détection et caractérisation des cultures irriguées à partir d’une série d’images radar et optique à haute résolution spatiale et temporelle : Application au site expérimental du </a:t>
            </a:r>
            <a:r>
              <a:rPr lang="fr-FR" sz="2400" dirty="0" err="1">
                <a:solidFill>
                  <a:srgbClr val="0070C0"/>
                </a:solidFill>
              </a:rPr>
              <a:t>Berambadi</a:t>
            </a:r>
            <a:r>
              <a:rPr lang="fr-FR" sz="2400" dirty="0">
                <a:solidFill>
                  <a:srgbClr val="0070C0"/>
                </a:solidFill>
              </a:rPr>
              <a:t> en Inde</a:t>
            </a:r>
            <a:r>
              <a:rPr lang="fr-FR" sz="2400" dirty="0" smtClean="0">
                <a:solidFill>
                  <a:srgbClr val="0070C0"/>
                </a:solidFill>
              </a:rPr>
              <a:t>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</a:rPr>
              <a:t>Coord</a:t>
            </a:r>
            <a:r>
              <a:rPr lang="en-US" sz="2400" dirty="0" smtClean="0">
                <a:solidFill>
                  <a:srgbClr val="0070C0"/>
                </a:solidFill>
              </a:rPr>
              <a:t>. : S. </a:t>
            </a:r>
            <a:r>
              <a:rPr lang="en-US" sz="2400" dirty="0" err="1" smtClean="0">
                <a:solidFill>
                  <a:srgbClr val="0070C0"/>
                </a:solidFill>
              </a:rPr>
              <a:t>Corgne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- Participants : L. Hubert-Moy, L. Ruiz, S. </a:t>
            </a:r>
            <a:r>
              <a:rPr lang="en-US" sz="2400" dirty="0" err="1" smtClean="0">
                <a:solidFill>
                  <a:srgbClr val="0070C0"/>
                </a:solidFill>
              </a:rPr>
              <a:t>Mangiarotti</a:t>
            </a:r>
            <a:r>
              <a:rPr lang="en-US" sz="2400" dirty="0" smtClean="0">
                <a:solidFill>
                  <a:srgbClr val="0070C0"/>
                </a:solidFill>
              </a:rPr>
              <a:t>, S. </a:t>
            </a:r>
            <a:r>
              <a:rPr lang="en-US" sz="2400" dirty="0" err="1" smtClean="0">
                <a:solidFill>
                  <a:srgbClr val="0070C0"/>
                </a:solidFill>
              </a:rPr>
              <a:t>Muddu</a:t>
            </a:r>
            <a:r>
              <a:rPr lang="en-US" sz="2400" dirty="0" smtClean="0">
                <a:solidFill>
                  <a:srgbClr val="0070C0"/>
                </a:solidFill>
              </a:rPr>
              <a:t>, G. Mercier, E. </a:t>
            </a:r>
            <a:r>
              <a:rPr lang="en-US" sz="2400" dirty="0" err="1">
                <a:solidFill>
                  <a:srgbClr val="0070C0"/>
                </a:solidFill>
              </a:rPr>
              <a:t>P</a:t>
            </a:r>
            <a:r>
              <a:rPr lang="en-US" sz="2400" dirty="0" err="1" smtClean="0">
                <a:solidFill>
                  <a:srgbClr val="0070C0"/>
                </a:solidFill>
              </a:rPr>
              <a:t>ottier</a:t>
            </a:r>
            <a:r>
              <a:rPr lang="en-US" sz="2400" dirty="0" smtClean="0">
                <a:solidFill>
                  <a:srgbClr val="0070C0"/>
                </a:solidFill>
              </a:rPr>
              <a:t>, J. </a:t>
            </a:r>
            <a:r>
              <a:rPr lang="en-US" sz="2400" dirty="0" err="1" smtClean="0">
                <a:solidFill>
                  <a:srgbClr val="0070C0"/>
                </a:solidFill>
              </a:rPr>
              <a:t>Dezert</a:t>
            </a:r>
            <a:r>
              <a:rPr lang="en-US" sz="2400" dirty="0" smtClean="0">
                <a:solidFill>
                  <a:srgbClr val="0070C0"/>
                </a:solidFill>
              </a:rPr>
              <a:t>, J. </a:t>
            </a:r>
            <a:r>
              <a:rPr lang="en-US" sz="2400" dirty="0" err="1" smtClean="0">
                <a:solidFill>
                  <a:srgbClr val="0070C0"/>
                </a:solidFill>
              </a:rPr>
              <a:t>Betebeder</a:t>
            </a:r>
            <a:r>
              <a:rPr lang="en-US" sz="2400" dirty="0" smtClean="0">
                <a:solidFill>
                  <a:srgbClr val="0070C0"/>
                </a:solidFill>
              </a:rPr>
              <a:t>, A. Thomas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7544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52322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TOSCA PROGRAM</a:t>
            </a:r>
            <a:endParaRPr lang="en-US" sz="2800" dirty="0"/>
          </a:p>
        </p:txBody>
      </p:sp>
      <p:sp>
        <p:nvSpPr>
          <p:cNvPr id="13" name="Rectangle à coins arrondis 12"/>
          <p:cNvSpPr/>
          <p:nvPr/>
        </p:nvSpPr>
        <p:spPr bwMode="auto">
          <a:xfrm rot="5400000">
            <a:off x="2148298" y="-236090"/>
            <a:ext cx="4805844" cy="871702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575" y="1988839"/>
            <a:ext cx="10906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8443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02655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96764" y="980728"/>
            <a:ext cx="8712968" cy="52322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TOSCA PROGRAM</a:t>
            </a:r>
            <a:endParaRPr lang="en-US" sz="2800" dirty="0"/>
          </a:p>
        </p:txBody>
      </p:sp>
      <p:sp>
        <p:nvSpPr>
          <p:cNvPr id="13" name="Rectangle à coins arrondis 12"/>
          <p:cNvSpPr/>
          <p:nvPr/>
        </p:nvSpPr>
        <p:spPr bwMode="auto">
          <a:xfrm rot="5400000">
            <a:off x="2148298" y="-236090"/>
            <a:ext cx="4805844" cy="8717027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575" y="1988839"/>
            <a:ext cx="10906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65737" y="2458274"/>
            <a:ext cx="8182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Start : March 2017 till 2020</a:t>
            </a:r>
          </a:p>
          <a:p>
            <a:endParaRPr lang="fr-FR" sz="2400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 err="1" smtClean="0">
                <a:solidFill>
                  <a:srgbClr val="0070C0"/>
                </a:solidFill>
              </a:rPr>
              <a:t>Funding</a:t>
            </a:r>
            <a:r>
              <a:rPr lang="fr-FR" sz="2400" dirty="0" smtClean="0">
                <a:solidFill>
                  <a:srgbClr val="0070C0"/>
                </a:solidFill>
              </a:rPr>
              <a:t> (CNES, TOSCA program): 65 K€</a:t>
            </a:r>
          </a:p>
          <a:p>
            <a:pPr marL="342900" indent="-342900">
              <a:buFontTx/>
              <a:buChar char="-"/>
            </a:pPr>
            <a:endParaRPr lang="fr-FR" sz="2400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 err="1" smtClean="0">
                <a:solidFill>
                  <a:srgbClr val="0070C0"/>
                </a:solidFill>
              </a:rPr>
              <a:t>Engineer</a:t>
            </a:r>
            <a:r>
              <a:rPr lang="fr-FR" sz="2400" dirty="0" smtClean="0">
                <a:solidFill>
                  <a:srgbClr val="0070C0"/>
                </a:solidFill>
              </a:rPr>
              <a:t> (2 </a:t>
            </a:r>
            <a:r>
              <a:rPr lang="fr-FR" sz="2400" dirty="0" err="1" smtClean="0">
                <a:solidFill>
                  <a:srgbClr val="0070C0"/>
                </a:solidFill>
              </a:rPr>
              <a:t>years</a:t>
            </a:r>
            <a:r>
              <a:rPr lang="fr-FR" sz="2400" dirty="0" smtClean="0">
                <a:solidFill>
                  <a:srgbClr val="0070C0"/>
                </a:solidFill>
              </a:rPr>
              <a:t>), Master 2, missions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6834"/>
      </p:ext>
    </p:extLst>
  </p:cSld>
  <p:clrMapOvr>
    <a:masterClrMapping/>
  </p:clrMapOvr>
  <p:transition spd="med" advTm="106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MS Gothic"/>
        <a:cs typeface="MS Gothic"/>
      </a:majorFont>
      <a:minorFont>
        <a:latin typeface="Calibri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Calibri" pitchFamily="32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Calibri" pitchFamily="32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31871</TotalTime>
  <Words>1210</Words>
  <Application>Microsoft Office PowerPoint</Application>
  <PresentationFormat>Affichage à l'écran (4:3)</PresentationFormat>
  <Paragraphs>371</Paragraphs>
  <Slides>33</Slides>
  <Notes>14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Thème Office</vt:lpstr>
      <vt:lpstr>Équation</vt:lpstr>
      <vt:lpstr>Equation</vt:lpstr>
      <vt:lpstr>Microsoft Éditeur d'équations 3.0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</vt:lpstr>
      <vt:lpstr>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Global modeling technique applied  to Plague and to Ebola epidemics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Audition Prof</dc:title>
  <dc:subject>Université Rennes 2</dc:subject>
  <dc:creator>Samuel COrgne</dc:creator>
  <cp:keywords>Concours</cp:keywords>
  <cp:lastModifiedBy>mangiarotti</cp:lastModifiedBy>
  <cp:revision>1052</cp:revision>
  <cp:lastPrinted>2012-03-21T16:42:34Z</cp:lastPrinted>
  <dcterms:modified xsi:type="dcterms:W3CDTF">2016-11-14T18:36:22Z</dcterms:modified>
</cp:coreProperties>
</file>