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1" r:id="rId3"/>
    <p:sldId id="263" r:id="rId4"/>
    <p:sldId id="262" r:id="rId5"/>
    <p:sldId id="265" r:id="rId6"/>
    <p:sldId id="270" r:id="rId7"/>
    <p:sldId id="276" r:id="rId8"/>
    <p:sldId id="264" r:id="rId9"/>
    <p:sldId id="258" r:id="rId10"/>
    <p:sldId id="269" r:id="rId11"/>
    <p:sldId id="266" r:id="rId12"/>
    <p:sldId id="271" r:id="rId13"/>
    <p:sldId id="267" r:id="rId14"/>
    <p:sldId id="268" r:id="rId15"/>
    <p:sldId id="272" r:id="rId16"/>
    <p:sldId id="274" r:id="rId17"/>
    <p:sldId id="273" r:id="rId18"/>
    <p:sldId id="275"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p:scale>
          <a:sx n="67" d="100"/>
          <a:sy n="67" d="100"/>
        </p:scale>
        <p:origin x="-125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F:\Thesis%20Work\Thesis%20Writeups\Chapter%204%20(Inversion%20from%20Field)\For%20SAC%20pp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2800" dirty="0" smtClean="0"/>
              <a:t>Leaf</a:t>
            </a:r>
            <a:r>
              <a:rPr lang="en-US" sz="2800" baseline="0" dirty="0" smtClean="0"/>
              <a:t> Area Index</a:t>
            </a:r>
            <a:endParaRPr lang="en-US" sz="2800" dirty="0"/>
          </a:p>
        </c:rich>
      </c:tx>
      <c:layout>
        <c:manualLayout>
          <c:xMode val="edge"/>
          <c:yMode val="edge"/>
          <c:x val="0.36489733122746115"/>
          <c:y val="3.3203718105395699E-2"/>
        </c:manualLayout>
      </c:layout>
      <c:overlay val="1"/>
    </c:title>
    <c:autoTitleDeleted val="0"/>
    <c:plotArea>
      <c:layout>
        <c:manualLayout>
          <c:layoutTarget val="inner"/>
          <c:xMode val="edge"/>
          <c:yMode val="edge"/>
          <c:x val="0.11034067778491663"/>
          <c:y val="3.5812617982621163E-2"/>
          <c:w val="0.84412518350460464"/>
          <c:h val="0.79242552493438323"/>
        </c:manualLayout>
      </c:layout>
      <c:scatterChart>
        <c:scatterStyle val="lineMarker"/>
        <c:varyColors val="0"/>
        <c:ser>
          <c:idx val="0"/>
          <c:order val="0"/>
          <c:tx>
            <c:v>Sunflower</c:v>
          </c:tx>
          <c:spPr>
            <a:ln w="28575">
              <a:noFill/>
            </a:ln>
          </c:spPr>
          <c:marker>
            <c:symbol val="circle"/>
            <c:size val="8"/>
            <c:spPr>
              <a:solidFill>
                <a:srgbClr val="002060"/>
              </a:solidFill>
            </c:spPr>
          </c:marker>
          <c:trendline>
            <c:spPr>
              <a:ln>
                <a:solidFill>
                  <a:srgbClr val="FF0000">
                    <a:alpha val="0"/>
                  </a:srgbClr>
                </a:solidFill>
              </a:ln>
            </c:spPr>
            <c:trendlineType val="linear"/>
            <c:intercept val="0"/>
            <c:dispRSqr val="1"/>
            <c:dispEq val="0"/>
            <c:trendlineLbl>
              <c:layout>
                <c:manualLayout>
                  <c:x val="9.2154881291304502E-2"/>
                  <c:y val="0.29641739869221756"/>
                </c:manualLayout>
              </c:layout>
              <c:numFmt formatCode="General" sourceLinked="0"/>
              <c:txPr>
                <a:bodyPr/>
                <a:lstStyle/>
                <a:p>
                  <a:pPr>
                    <a:defRPr sz="1600"/>
                  </a:pPr>
                  <a:endParaRPr lang="fr-FR"/>
                </a:p>
              </c:txPr>
            </c:trendlineLbl>
          </c:trendline>
          <c:xVal>
            <c:numRef>
              <c:f>Sheet12!$A$1:$A$23</c:f>
              <c:numCache>
                <c:formatCode>General</c:formatCode>
                <c:ptCount val="23"/>
                <c:pt idx="0">
                  <c:v>0.11000000000000011</c:v>
                </c:pt>
                <c:pt idx="1">
                  <c:v>0.86000000000000065</c:v>
                </c:pt>
                <c:pt idx="2">
                  <c:v>1.56</c:v>
                </c:pt>
                <c:pt idx="3">
                  <c:v>2.23</c:v>
                </c:pt>
                <c:pt idx="4">
                  <c:v>3.05</c:v>
                </c:pt>
                <c:pt idx="5">
                  <c:v>2.59</c:v>
                </c:pt>
                <c:pt idx="6">
                  <c:v>2.65</c:v>
                </c:pt>
                <c:pt idx="7">
                  <c:v>1.1800000000000073</c:v>
                </c:pt>
                <c:pt idx="8">
                  <c:v>9.0000000000000066E-2</c:v>
                </c:pt>
                <c:pt idx="9">
                  <c:v>0.56999999999999995</c:v>
                </c:pt>
                <c:pt idx="10">
                  <c:v>1.6600000000000001</c:v>
                </c:pt>
                <c:pt idx="11">
                  <c:v>3.3099999999999987</c:v>
                </c:pt>
                <c:pt idx="12">
                  <c:v>4.03</c:v>
                </c:pt>
                <c:pt idx="13">
                  <c:v>4.08</c:v>
                </c:pt>
                <c:pt idx="14">
                  <c:v>3.1</c:v>
                </c:pt>
                <c:pt idx="15">
                  <c:v>2.4899999999999998</c:v>
                </c:pt>
                <c:pt idx="16">
                  <c:v>8.0000000000000224E-2</c:v>
                </c:pt>
                <c:pt idx="17">
                  <c:v>1.6600000000000001</c:v>
                </c:pt>
                <c:pt idx="18">
                  <c:v>2.0499999999999998</c:v>
                </c:pt>
                <c:pt idx="19">
                  <c:v>3.12</c:v>
                </c:pt>
                <c:pt idx="20">
                  <c:v>1.87</c:v>
                </c:pt>
                <c:pt idx="21">
                  <c:v>1.59</c:v>
                </c:pt>
                <c:pt idx="22">
                  <c:v>0.29000000000000031</c:v>
                </c:pt>
              </c:numCache>
            </c:numRef>
          </c:xVal>
          <c:yVal>
            <c:numRef>
              <c:f>Sheet12!$B$1:$B$23</c:f>
              <c:numCache>
                <c:formatCode>General</c:formatCode>
                <c:ptCount val="23"/>
                <c:pt idx="0">
                  <c:v>0.11000000000000011</c:v>
                </c:pt>
                <c:pt idx="1">
                  <c:v>0.75000000000000377</c:v>
                </c:pt>
                <c:pt idx="2">
                  <c:v>1.44</c:v>
                </c:pt>
                <c:pt idx="3">
                  <c:v>2.14</c:v>
                </c:pt>
                <c:pt idx="4">
                  <c:v>2.9699999999999998</c:v>
                </c:pt>
                <c:pt idx="5">
                  <c:v>3</c:v>
                </c:pt>
                <c:pt idx="6">
                  <c:v>2.62</c:v>
                </c:pt>
                <c:pt idx="7">
                  <c:v>1.52</c:v>
                </c:pt>
                <c:pt idx="8">
                  <c:v>0.11000000000000011</c:v>
                </c:pt>
                <c:pt idx="9">
                  <c:v>0.75000000000000377</c:v>
                </c:pt>
                <c:pt idx="10">
                  <c:v>1.44</c:v>
                </c:pt>
                <c:pt idx="11">
                  <c:v>3.14</c:v>
                </c:pt>
                <c:pt idx="12">
                  <c:v>4.0199999999999996</c:v>
                </c:pt>
                <c:pt idx="13">
                  <c:v>4.0599999999999996</c:v>
                </c:pt>
                <c:pt idx="14">
                  <c:v>2.68</c:v>
                </c:pt>
                <c:pt idx="15">
                  <c:v>1.56</c:v>
                </c:pt>
                <c:pt idx="16">
                  <c:v>0.44000000000000045</c:v>
                </c:pt>
                <c:pt idx="17">
                  <c:v>1.56</c:v>
                </c:pt>
                <c:pt idx="18">
                  <c:v>2.65</c:v>
                </c:pt>
                <c:pt idx="19">
                  <c:v>3</c:v>
                </c:pt>
                <c:pt idx="20">
                  <c:v>2.11</c:v>
                </c:pt>
                <c:pt idx="21">
                  <c:v>1.8900000000000001</c:v>
                </c:pt>
                <c:pt idx="22">
                  <c:v>0.55000000000000004</c:v>
                </c:pt>
              </c:numCache>
            </c:numRef>
          </c:yVal>
          <c:smooth val="0"/>
        </c:ser>
        <c:ser>
          <c:idx val="1"/>
          <c:order val="1"/>
          <c:tx>
            <c:v>Marigold</c:v>
          </c:tx>
          <c:spPr>
            <a:ln w="28575">
              <a:noFill/>
            </a:ln>
          </c:spPr>
          <c:marker>
            <c:symbol val="circle"/>
            <c:size val="8"/>
            <c:spPr>
              <a:solidFill>
                <a:srgbClr val="FFC000"/>
              </a:solidFill>
            </c:spPr>
          </c:marker>
          <c:trendline>
            <c:spPr>
              <a:ln>
                <a:solidFill>
                  <a:srgbClr val="FFC000">
                    <a:alpha val="0"/>
                  </a:srgbClr>
                </a:solidFill>
              </a:ln>
            </c:spPr>
            <c:trendlineType val="linear"/>
            <c:intercept val="0"/>
            <c:dispRSqr val="1"/>
            <c:dispEq val="0"/>
            <c:trendlineLbl>
              <c:layout>
                <c:manualLayout>
                  <c:x val="7.9585376399619268E-2"/>
                  <c:y val="0.36730138222189873"/>
                </c:manualLayout>
              </c:layout>
              <c:numFmt formatCode="General" sourceLinked="0"/>
              <c:txPr>
                <a:bodyPr/>
                <a:lstStyle/>
                <a:p>
                  <a:pPr>
                    <a:defRPr sz="1600"/>
                  </a:pPr>
                  <a:endParaRPr lang="fr-FR"/>
                </a:p>
              </c:txPr>
            </c:trendlineLbl>
          </c:trendline>
          <c:xVal>
            <c:numRef>
              <c:f>Sheet12!$D$1:$D$48</c:f>
              <c:numCache>
                <c:formatCode>General</c:formatCode>
                <c:ptCount val="48"/>
                <c:pt idx="0">
                  <c:v>8.0000000000000224E-2</c:v>
                </c:pt>
                <c:pt idx="1">
                  <c:v>0.37000000000000038</c:v>
                </c:pt>
                <c:pt idx="2">
                  <c:v>0.58000000000000052</c:v>
                </c:pt>
                <c:pt idx="3">
                  <c:v>1.3</c:v>
                </c:pt>
                <c:pt idx="4">
                  <c:v>3.54</c:v>
                </c:pt>
                <c:pt idx="5">
                  <c:v>3.98</c:v>
                </c:pt>
                <c:pt idx="6">
                  <c:v>1.9300000000000055</c:v>
                </c:pt>
                <c:pt idx="7">
                  <c:v>1.8</c:v>
                </c:pt>
                <c:pt idx="8">
                  <c:v>0.65000000000000424</c:v>
                </c:pt>
                <c:pt idx="9">
                  <c:v>6.0000000000000137E-2</c:v>
                </c:pt>
                <c:pt idx="10">
                  <c:v>0.21000000000000021</c:v>
                </c:pt>
                <c:pt idx="11">
                  <c:v>0.69000000000000172</c:v>
                </c:pt>
                <c:pt idx="12">
                  <c:v>3.4899999999999998</c:v>
                </c:pt>
                <c:pt idx="13">
                  <c:v>4.08</c:v>
                </c:pt>
                <c:pt idx="14">
                  <c:v>3.9299999999999997</c:v>
                </c:pt>
                <c:pt idx="15">
                  <c:v>3.7800000000000002</c:v>
                </c:pt>
                <c:pt idx="16">
                  <c:v>2.8499999999999988</c:v>
                </c:pt>
                <c:pt idx="17">
                  <c:v>1.27</c:v>
                </c:pt>
                <c:pt idx="18">
                  <c:v>1.0000000000000045E-2</c:v>
                </c:pt>
                <c:pt idx="19">
                  <c:v>2.25</c:v>
                </c:pt>
                <c:pt idx="20">
                  <c:v>0.41000000000000031</c:v>
                </c:pt>
                <c:pt idx="21">
                  <c:v>1.6800000000000073</c:v>
                </c:pt>
                <c:pt idx="22">
                  <c:v>3.44</c:v>
                </c:pt>
                <c:pt idx="23">
                  <c:v>3.22</c:v>
                </c:pt>
                <c:pt idx="24">
                  <c:v>2.0499999999999998</c:v>
                </c:pt>
                <c:pt idx="25">
                  <c:v>1.85</c:v>
                </c:pt>
                <c:pt idx="26">
                  <c:v>1.1700000000000021</c:v>
                </c:pt>
                <c:pt idx="27">
                  <c:v>1.0000000000000045E-2</c:v>
                </c:pt>
                <c:pt idx="28">
                  <c:v>0.2</c:v>
                </c:pt>
                <c:pt idx="29">
                  <c:v>0.92</c:v>
                </c:pt>
                <c:pt idx="30">
                  <c:v>2.2200000000000002</c:v>
                </c:pt>
                <c:pt idx="31">
                  <c:v>3.17</c:v>
                </c:pt>
                <c:pt idx="32">
                  <c:v>4.07</c:v>
                </c:pt>
                <c:pt idx="33">
                  <c:v>2.8499999999999988</c:v>
                </c:pt>
                <c:pt idx="34">
                  <c:v>1.49</c:v>
                </c:pt>
                <c:pt idx="35">
                  <c:v>0.55000000000000004</c:v>
                </c:pt>
                <c:pt idx="36">
                  <c:v>1.26</c:v>
                </c:pt>
                <c:pt idx="37">
                  <c:v>2.88</c:v>
                </c:pt>
                <c:pt idx="38">
                  <c:v>3.72</c:v>
                </c:pt>
                <c:pt idx="39">
                  <c:v>3.8299999999999987</c:v>
                </c:pt>
                <c:pt idx="40">
                  <c:v>1.6700000000000021</c:v>
                </c:pt>
                <c:pt idx="41">
                  <c:v>1.44</c:v>
                </c:pt>
                <c:pt idx="42">
                  <c:v>0.33000000000000235</c:v>
                </c:pt>
                <c:pt idx="43">
                  <c:v>0.70000000000000062</c:v>
                </c:pt>
                <c:pt idx="44">
                  <c:v>2.54</c:v>
                </c:pt>
                <c:pt idx="45">
                  <c:v>3.05</c:v>
                </c:pt>
                <c:pt idx="46">
                  <c:v>3.66</c:v>
                </c:pt>
                <c:pt idx="47">
                  <c:v>2.42</c:v>
                </c:pt>
              </c:numCache>
            </c:numRef>
          </c:xVal>
          <c:yVal>
            <c:numRef>
              <c:f>Sheet12!$E$1:$E$48</c:f>
              <c:numCache>
                <c:formatCode>General</c:formatCode>
                <c:ptCount val="48"/>
                <c:pt idx="0">
                  <c:v>0.1</c:v>
                </c:pt>
                <c:pt idx="1">
                  <c:v>0.46</c:v>
                </c:pt>
                <c:pt idx="2">
                  <c:v>1.22</c:v>
                </c:pt>
                <c:pt idx="3">
                  <c:v>2.3699999999999997</c:v>
                </c:pt>
                <c:pt idx="4">
                  <c:v>3.11</c:v>
                </c:pt>
                <c:pt idx="5">
                  <c:v>3.11</c:v>
                </c:pt>
                <c:pt idx="6">
                  <c:v>2.5499999999999998</c:v>
                </c:pt>
                <c:pt idx="7">
                  <c:v>1.82</c:v>
                </c:pt>
                <c:pt idx="8">
                  <c:v>0.45</c:v>
                </c:pt>
                <c:pt idx="9">
                  <c:v>4.0000000000000112E-2</c:v>
                </c:pt>
                <c:pt idx="10">
                  <c:v>0.30000000000000032</c:v>
                </c:pt>
                <c:pt idx="11">
                  <c:v>1.0900000000000001</c:v>
                </c:pt>
                <c:pt idx="12">
                  <c:v>2.77</c:v>
                </c:pt>
                <c:pt idx="13">
                  <c:v>4.0599999999999996</c:v>
                </c:pt>
                <c:pt idx="14">
                  <c:v>4.2</c:v>
                </c:pt>
                <c:pt idx="15">
                  <c:v>3.62</c:v>
                </c:pt>
                <c:pt idx="16">
                  <c:v>2.8</c:v>
                </c:pt>
                <c:pt idx="17">
                  <c:v>1.1700000000000021</c:v>
                </c:pt>
                <c:pt idx="18">
                  <c:v>5.0000000000000114E-2</c:v>
                </c:pt>
                <c:pt idx="19">
                  <c:v>2.21</c:v>
                </c:pt>
                <c:pt idx="20">
                  <c:v>0.96000000000000063</c:v>
                </c:pt>
                <c:pt idx="21">
                  <c:v>1.7600000000000022</c:v>
                </c:pt>
                <c:pt idx="22">
                  <c:v>2.74</c:v>
                </c:pt>
                <c:pt idx="23">
                  <c:v>3.16</c:v>
                </c:pt>
                <c:pt idx="24">
                  <c:v>2.59</c:v>
                </c:pt>
                <c:pt idx="25">
                  <c:v>1.6600000000000001</c:v>
                </c:pt>
                <c:pt idx="26">
                  <c:v>1.1499999999999917</c:v>
                </c:pt>
                <c:pt idx="27">
                  <c:v>2.0000000000000052E-2</c:v>
                </c:pt>
                <c:pt idx="28">
                  <c:v>0.43000000000000038</c:v>
                </c:pt>
                <c:pt idx="29">
                  <c:v>0.98</c:v>
                </c:pt>
                <c:pt idx="30">
                  <c:v>2.15</c:v>
                </c:pt>
                <c:pt idx="31">
                  <c:v>3.3099999999999987</c:v>
                </c:pt>
                <c:pt idx="32">
                  <c:v>3.55</c:v>
                </c:pt>
                <c:pt idx="33">
                  <c:v>3.04</c:v>
                </c:pt>
                <c:pt idx="34">
                  <c:v>1</c:v>
                </c:pt>
                <c:pt idx="35">
                  <c:v>0.46</c:v>
                </c:pt>
                <c:pt idx="36">
                  <c:v>1.22</c:v>
                </c:pt>
                <c:pt idx="37">
                  <c:v>2.73</c:v>
                </c:pt>
                <c:pt idx="38">
                  <c:v>3.68</c:v>
                </c:pt>
                <c:pt idx="39">
                  <c:v>3.4299999999999997</c:v>
                </c:pt>
                <c:pt idx="40">
                  <c:v>2.79</c:v>
                </c:pt>
                <c:pt idx="41">
                  <c:v>0.77000000000000324</c:v>
                </c:pt>
                <c:pt idx="42">
                  <c:v>0.31000000000000183</c:v>
                </c:pt>
                <c:pt idx="43">
                  <c:v>0.86000000000000065</c:v>
                </c:pt>
                <c:pt idx="44">
                  <c:v>2.21</c:v>
                </c:pt>
                <c:pt idx="45">
                  <c:v>3.3499999999999988</c:v>
                </c:pt>
                <c:pt idx="46">
                  <c:v>3.3499999999999988</c:v>
                </c:pt>
                <c:pt idx="47">
                  <c:v>2.61</c:v>
                </c:pt>
              </c:numCache>
            </c:numRef>
          </c:yVal>
          <c:smooth val="0"/>
        </c:ser>
        <c:ser>
          <c:idx val="2"/>
          <c:order val="2"/>
          <c:tx>
            <c:v>Maize</c:v>
          </c:tx>
          <c:spPr>
            <a:ln w="28575">
              <a:noFill/>
            </a:ln>
          </c:spPr>
          <c:marker>
            <c:symbol val="circle"/>
            <c:size val="8"/>
            <c:spPr>
              <a:solidFill>
                <a:srgbClr val="00B050"/>
              </a:solidFill>
            </c:spPr>
          </c:marker>
          <c:trendline>
            <c:trendlineType val="linear"/>
            <c:intercept val="0"/>
            <c:dispRSqr val="0"/>
            <c:dispEq val="0"/>
          </c:trendline>
          <c:trendline>
            <c:spPr>
              <a:ln>
                <a:solidFill>
                  <a:srgbClr val="00B050">
                    <a:alpha val="0"/>
                  </a:srgbClr>
                </a:solidFill>
              </a:ln>
            </c:spPr>
            <c:trendlineType val="linear"/>
            <c:intercept val="0"/>
            <c:dispRSqr val="1"/>
            <c:dispEq val="0"/>
            <c:trendlineLbl>
              <c:layout>
                <c:manualLayout>
                  <c:x val="0.10221019603819882"/>
                  <c:y val="0.46357501555080188"/>
                </c:manualLayout>
              </c:layout>
              <c:numFmt formatCode="General" sourceLinked="0"/>
              <c:txPr>
                <a:bodyPr/>
                <a:lstStyle/>
                <a:p>
                  <a:pPr>
                    <a:defRPr/>
                  </a:pPr>
                  <a:endParaRPr lang="fr-FR"/>
                </a:p>
              </c:txPr>
            </c:trendlineLbl>
          </c:trendline>
          <c:xVal>
            <c:numRef>
              <c:f>Sheet12!$G$1:$G$27</c:f>
              <c:numCache>
                <c:formatCode>General</c:formatCode>
                <c:ptCount val="27"/>
                <c:pt idx="0">
                  <c:v>0.15000000000000024</c:v>
                </c:pt>
                <c:pt idx="1">
                  <c:v>0.29000000000000031</c:v>
                </c:pt>
                <c:pt idx="2">
                  <c:v>0.65000000000000424</c:v>
                </c:pt>
                <c:pt idx="3">
                  <c:v>1.7700000000000022</c:v>
                </c:pt>
                <c:pt idx="4">
                  <c:v>2.73</c:v>
                </c:pt>
                <c:pt idx="5">
                  <c:v>2.8299999999999987</c:v>
                </c:pt>
                <c:pt idx="6">
                  <c:v>3.94</c:v>
                </c:pt>
                <c:pt idx="7">
                  <c:v>3.73</c:v>
                </c:pt>
                <c:pt idx="8">
                  <c:v>2.68</c:v>
                </c:pt>
                <c:pt idx="9">
                  <c:v>0.4</c:v>
                </c:pt>
                <c:pt idx="10">
                  <c:v>0.8</c:v>
                </c:pt>
                <c:pt idx="11">
                  <c:v>1.7800000000000022</c:v>
                </c:pt>
                <c:pt idx="12">
                  <c:v>2.68</c:v>
                </c:pt>
                <c:pt idx="13">
                  <c:v>3.3899999999999997</c:v>
                </c:pt>
                <c:pt idx="14">
                  <c:v>4.04</c:v>
                </c:pt>
                <c:pt idx="15">
                  <c:v>4.01</c:v>
                </c:pt>
                <c:pt idx="16">
                  <c:v>3.18</c:v>
                </c:pt>
                <c:pt idx="17">
                  <c:v>2.63</c:v>
                </c:pt>
                <c:pt idx="18">
                  <c:v>0.31000000000000183</c:v>
                </c:pt>
                <c:pt idx="19">
                  <c:v>0.45</c:v>
                </c:pt>
                <c:pt idx="20">
                  <c:v>0.87000000000000366</c:v>
                </c:pt>
                <c:pt idx="21">
                  <c:v>1.35</c:v>
                </c:pt>
                <c:pt idx="22">
                  <c:v>2.36</c:v>
                </c:pt>
                <c:pt idx="23">
                  <c:v>3.25</c:v>
                </c:pt>
                <c:pt idx="24">
                  <c:v>4.01</c:v>
                </c:pt>
                <c:pt idx="25">
                  <c:v>3.3699999999999997</c:v>
                </c:pt>
                <c:pt idx="26">
                  <c:v>1.9400000000000055</c:v>
                </c:pt>
              </c:numCache>
            </c:numRef>
          </c:xVal>
          <c:yVal>
            <c:numRef>
              <c:f>Sheet12!$H$1:$H$27</c:f>
              <c:numCache>
                <c:formatCode>General</c:formatCode>
                <c:ptCount val="27"/>
                <c:pt idx="0">
                  <c:v>0.17</c:v>
                </c:pt>
                <c:pt idx="1">
                  <c:v>0.33000000000000235</c:v>
                </c:pt>
                <c:pt idx="2">
                  <c:v>0.82000000000000062</c:v>
                </c:pt>
                <c:pt idx="3">
                  <c:v>1.59</c:v>
                </c:pt>
                <c:pt idx="4">
                  <c:v>2.5099999999999998</c:v>
                </c:pt>
                <c:pt idx="5">
                  <c:v>3.68</c:v>
                </c:pt>
                <c:pt idx="6">
                  <c:v>4</c:v>
                </c:pt>
                <c:pt idx="7">
                  <c:v>3.8299999999999987</c:v>
                </c:pt>
                <c:pt idx="8">
                  <c:v>2.62</c:v>
                </c:pt>
                <c:pt idx="9">
                  <c:v>0.45</c:v>
                </c:pt>
                <c:pt idx="10">
                  <c:v>0.78</c:v>
                </c:pt>
                <c:pt idx="11">
                  <c:v>1.53</c:v>
                </c:pt>
                <c:pt idx="12">
                  <c:v>2.44</c:v>
                </c:pt>
                <c:pt idx="13">
                  <c:v>3.3099999999999987</c:v>
                </c:pt>
                <c:pt idx="14">
                  <c:v>4.22</c:v>
                </c:pt>
                <c:pt idx="15">
                  <c:v>4.24</c:v>
                </c:pt>
                <c:pt idx="16">
                  <c:v>3.48</c:v>
                </c:pt>
                <c:pt idx="17">
                  <c:v>2.1800000000000002</c:v>
                </c:pt>
                <c:pt idx="18">
                  <c:v>0.31000000000000183</c:v>
                </c:pt>
                <c:pt idx="19">
                  <c:v>0.5</c:v>
                </c:pt>
                <c:pt idx="20">
                  <c:v>0.92</c:v>
                </c:pt>
                <c:pt idx="21">
                  <c:v>1.51</c:v>
                </c:pt>
                <c:pt idx="22">
                  <c:v>2.2400000000000002</c:v>
                </c:pt>
                <c:pt idx="23">
                  <c:v>3.5</c:v>
                </c:pt>
                <c:pt idx="24">
                  <c:v>3.8899999999999997</c:v>
                </c:pt>
                <c:pt idx="25">
                  <c:v>3.38</c:v>
                </c:pt>
                <c:pt idx="26">
                  <c:v>1.9600000000000055</c:v>
                </c:pt>
              </c:numCache>
            </c:numRef>
          </c:yVal>
          <c:smooth val="0"/>
        </c:ser>
        <c:ser>
          <c:idx val="3"/>
          <c:order val="3"/>
          <c:tx>
            <c:v>Sorghum</c:v>
          </c:tx>
          <c:spPr>
            <a:ln w="28575">
              <a:noFill/>
            </a:ln>
          </c:spPr>
          <c:marker>
            <c:symbol val="circle"/>
            <c:size val="8"/>
            <c:spPr>
              <a:solidFill>
                <a:srgbClr val="7030A0"/>
              </a:solidFill>
            </c:spPr>
          </c:marker>
          <c:trendline>
            <c:spPr>
              <a:ln>
                <a:solidFill>
                  <a:srgbClr val="7030A0">
                    <a:alpha val="0"/>
                  </a:srgbClr>
                </a:solidFill>
              </a:ln>
            </c:spPr>
            <c:trendlineType val="linear"/>
            <c:intercept val="0"/>
            <c:dispRSqr val="1"/>
            <c:dispEq val="0"/>
            <c:trendlineLbl>
              <c:layout>
                <c:manualLayout>
                  <c:x val="7.8559080766369846E-2"/>
                  <c:y val="0.56436575485867735"/>
                </c:manualLayout>
              </c:layout>
              <c:numFmt formatCode="General" sourceLinked="0"/>
              <c:txPr>
                <a:bodyPr/>
                <a:lstStyle/>
                <a:p>
                  <a:pPr>
                    <a:defRPr/>
                  </a:pPr>
                  <a:endParaRPr lang="fr-FR"/>
                </a:p>
              </c:txPr>
            </c:trendlineLbl>
          </c:trendline>
          <c:xVal>
            <c:numRef>
              <c:f>Sheet12!$J$1:$J$16</c:f>
              <c:numCache>
                <c:formatCode>General</c:formatCode>
                <c:ptCount val="16"/>
                <c:pt idx="0">
                  <c:v>4.0000000000000112E-2</c:v>
                </c:pt>
                <c:pt idx="1">
                  <c:v>0.41000000000000031</c:v>
                </c:pt>
                <c:pt idx="2">
                  <c:v>1.46</c:v>
                </c:pt>
                <c:pt idx="3">
                  <c:v>3.29</c:v>
                </c:pt>
                <c:pt idx="4">
                  <c:v>2.75</c:v>
                </c:pt>
                <c:pt idx="5">
                  <c:v>3.2800000000000002</c:v>
                </c:pt>
                <c:pt idx="6">
                  <c:v>2.52</c:v>
                </c:pt>
                <c:pt idx="7">
                  <c:v>1.7000000000000017</c:v>
                </c:pt>
                <c:pt idx="8">
                  <c:v>2.2799999999999998</c:v>
                </c:pt>
                <c:pt idx="9">
                  <c:v>3.12</c:v>
                </c:pt>
                <c:pt idx="10">
                  <c:v>4.0599999999999996</c:v>
                </c:pt>
                <c:pt idx="11">
                  <c:v>4.0199999999999996</c:v>
                </c:pt>
                <c:pt idx="12">
                  <c:v>4.1599999999999975</c:v>
                </c:pt>
                <c:pt idx="13">
                  <c:v>3.36</c:v>
                </c:pt>
                <c:pt idx="14">
                  <c:v>2.7800000000000002</c:v>
                </c:pt>
                <c:pt idx="15">
                  <c:v>2.13</c:v>
                </c:pt>
              </c:numCache>
            </c:numRef>
          </c:xVal>
          <c:yVal>
            <c:numRef>
              <c:f>Sheet12!$K$1:$K$16</c:f>
              <c:numCache>
                <c:formatCode>General</c:formatCode>
                <c:ptCount val="16"/>
                <c:pt idx="0">
                  <c:v>3.0000000000000096E-2</c:v>
                </c:pt>
                <c:pt idx="1">
                  <c:v>0.38000000000000206</c:v>
                </c:pt>
                <c:pt idx="2">
                  <c:v>1.51</c:v>
                </c:pt>
                <c:pt idx="3">
                  <c:v>3.13</c:v>
                </c:pt>
                <c:pt idx="4">
                  <c:v>3.53</c:v>
                </c:pt>
                <c:pt idx="5">
                  <c:v>3.32</c:v>
                </c:pt>
                <c:pt idx="6">
                  <c:v>2.4</c:v>
                </c:pt>
                <c:pt idx="7">
                  <c:v>1.46</c:v>
                </c:pt>
                <c:pt idx="8">
                  <c:v>2.3099999999999987</c:v>
                </c:pt>
                <c:pt idx="9">
                  <c:v>3.52</c:v>
                </c:pt>
                <c:pt idx="10">
                  <c:v>4.0199999999999996</c:v>
                </c:pt>
                <c:pt idx="11">
                  <c:v>4.05</c:v>
                </c:pt>
                <c:pt idx="12">
                  <c:v>3.9299999999999997</c:v>
                </c:pt>
                <c:pt idx="13">
                  <c:v>3.65</c:v>
                </c:pt>
                <c:pt idx="14">
                  <c:v>2.8</c:v>
                </c:pt>
                <c:pt idx="15">
                  <c:v>2.09</c:v>
                </c:pt>
              </c:numCache>
            </c:numRef>
          </c:yVal>
          <c:smooth val="0"/>
        </c:ser>
        <c:ser>
          <c:idx val="4"/>
          <c:order val="4"/>
          <c:tx>
            <c:v>Turmeric</c:v>
          </c:tx>
          <c:spPr>
            <a:ln w="28575">
              <a:noFill/>
            </a:ln>
          </c:spPr>
          <c:marker>
            <c:symbol val="circle"/>
            <c:size val="8"/>
            <c:spPr>
              <a:solidFill>
                <a:srgbClr val="C00000"/>
              </a:solidFill>
              <a:ln>
                <a:solidFill>
                  <a:srgbClr val="C00000"/>
                </a:solidFill>
              </a:ln>
            </c:spPr>
          </c:marker>
          <c:trendline>
            <c:spPr>
              <a:ln>
                <a:solidFill>
                  <a:srgbClr val="C00000">
                    <a:alpha val="0"/>
                  </a:srgbClr>
                </a:solidFill>
              </a:ln>
            </c:spPr>
            <c:trendlineType val="linear"/>
            <c:intercept val="0"/>
            <c:dispRSqr val="1"/>
            <c:dispEq val="0"/>
            <c:trendlineLbl>
              <c:layout>
                <c:manualLayout>
                  <c:x val="0.2815385536091376"/>
                  <c:y val="0.49258810856735624"/>
                </c:manualLayout>
              </c:layout>
              <c:numFmt formatCode="General" sourceLinked="0"/>
              <c:spPr>
                <a:noFill/>
              </c:spPr>
              <c:txPr>
                <a:bodyPr/>
                <a:lstStyle/>
                <a:p>
                  <a:pPr>
                    <a:defRPr/>
                  </a:pPr>
                  <a:endParaRPr lang="fr-FR"/>
                </a:p>
              </c:txPr>
            </c:trendlineLbl>
          </c:trendline>
          <c:xVal>
            <c:numRef>
              <c:f>Sheet12!$M$1:$M$80</c:f>
              <c:numCache>
                <c:formatCode>General</c:formatCode>
                <c:ptCount val="80"/>
                <c:pt idx="0">
                  <c:v>3.12</c:v>
                </c:pt>
                <c:pt idx="1">
                  <c:v>3.12</c:v>
                </c:pt>
                <c:pt idx="2">
                  <c:v>3.12</c:v>
                </c:pt>
                <c:pt idx="3">
                  <c:v>3.12</c:v>
                </c:pt>
                <c:pt idx="4">
                  <c:v>3.1</c:v>
                </c:pt>
                <c:pt idx="5">
                  <c:v>2.75</c:v>
                </c:pt>
                <c:pt idx="6">
                  <c:v>2.7</c:v>
                </c:pt>
                <c:pt idx="7">
                  <c:v>2.57</c:v>
                </c:pt>
                <c:pt idx="8">
                  <c:v>2.57</c:v>
                </c:pt>
                <c:pt idx="9">
                  <c:v>2.57</c:v>
                </c:pt>
                <c:pt idx="10">
                  <c:v>2.57</c:v>
                </c:pt>
                <c:pt idx="11">
                  <c:v>2.5299999999999998</c:v>
                </c:pt>
                <c:pt idx="12">
                  <c:v>2.52</c:v>
                </c:pt>
                <c:pt idx="13">
                  <c:v>2.42</c:v>
                </c:pt>
                <c:pt idx="14">
                  <c:v>2.4</c:v>
                </c:pt>
                <c:pt idx="15">
                  <c:v>2.3699999999999997</c:v>
                </c:pt>
                <c:pt idx="16">
                  <c:v>2.3699999999999997</c:v>
                </c:pt>
                <c:pt idx="17">
                  <c:v>2.3699999999999997</c:v>
                </c:pt>
                <c:pt idx="18">
                  <c:v>2.3699999999999997</c:v>
                </c:pt>
                <c:pt idx="19">
                  <c:v>2.36</c:v>
                </c:pt>
                <c:pt idx="20">
                  <c:v>2.36</c:v>
                </c:pt>
                <c:pt idx="21">
                  <c:v>2.36</c:v>
                </c:pt>
                <c:pt idx="22">
                  <c:v>2.36</c:v>
                </c:pt>
                <c:pt idx="23">
                  <c:v>2.2400000000000002</c:v>
                </c:pt>
                <c:pt idx="24">
                  <c:v>2.2200000000000002</c:v>
                </c:pt>
                <c:pt idx="25">
                  <c:v>2.1</c:v>
                </c:pt>
                <c:pt idx="26">
                  <c:v>2.0499999999999998</c:v>
                </c:pt>
                <c:pt idx="27">
                  <c:v>2.0499999999999998</c:v>
                </c:pt>
                <c:pt idx="28">
                  <c:v>2.0499999999999998</c:v>
                </c:pt>
                <c:pt idx="29">
                  <c:v>2.0499999999999998</c:v>
                </c:pt>
                <c:pt idx="30">
                  <c:v>1.9500000000000055</c:v>
                </c:pt>
                <c:pt idx="31">
                  <c:v>1.9500000000000055</c:v>
                </c:pt>
                <c:pt idx="32">
                  <c:v>1.9500000000000055</c:v>
                </c:pt>
                <c:pt idx="33">
                  <c:v>1.9500000000000055</c:v>
                </c:pt>
                <c:pt idx="34">
                  <c:v>1.9000000000000001</c:v>
                </c:pt>
                <c:pt idx="35">
                  <c:v>1.8800000000000001</c:v>
                </c:pt>
                <c:pt idx="36">
                  <c:v>1.8800000000000001</c:v>
                </c:pt>
                <c:pt idx="37">
                  <c:v>1.8800000000000001</c:v>
                </c:pt>
                <c:pt idx="38">
                  <c:v>1.8800000000000001</c:v>
                </c:pt>
                <c:pt idx="39">
                  <c:v>1.83</c:v>
                </c:pt>
                <c:pt idx="40">
                  <c:v>1.83</c:v>
                </c:pt>
                <c:pt idx="41">
                  <c:v>1.83</c:v>
                </c:pt>
                <c:pt idx="42">
                  <c:v>1.83</c:v>
                </c:pt>
                <c:pt idx="43">
                  <c:v>1.8</c:v>
                </c:pt>
                <c:pt idx="44">
                  <c:v>1.8</c:v>
                </c:pt>
                <c:pt idx="45">
                  <c:v>1.740000000000002</c:v>
                </c:pt>
                <c:pt idx="46">
                  <c:v>1.6400000000000001</c:v>
                </c:pt>
                <c:pt idx="47">
                  <c:v>1.6400000000000001</c:v>
                </c:pt>
                <c:pt idx="48">
                  <c:v>1.6400000000000001</c:v>
                </c:pt>
                <c:pt idx="49">
                  <c:v>1.6400000000000001</c:v>
                </c:pt>
                <c:pt idx="50">
                  <c:v>1.58</c:v>
                </c:pt>
                <c:pt idx="51">
                  <c:v>1.52</c:v>
                </c:pt>
                <c:pt idx="52">
                  <c:v>1.5</c:v>
                </c:pt>
                <c:pt idx="53">
                  <c:v>1.47</c:v>
                </c:pt>
                <c:pt idx="54">
                  <c:v>1.47</c:v>
                </c:pt>
                <c:pt idx="55">
                  <c:v>1.47</c:v>
                </c:pt>
                <c:pt idx="56">
                  <c:v>1.47</c:v>
                </c:pt>
                <c:pt idx="57">
                  <c:v>1.4</c:v>
                </c:pt>
                <c:pt idx="58">
                  <c:v>1.24</c:v>
                </c:pt>
                <c:pt idx="59">
                  <c:v>1.2</c:v>
                </c:pt>
                <c:pt idx="60">
                  <c:v>1.1299999999999917</c:v>
                </c:pt>
                <c:pt idx="61">
                  <c:v>1</c:v>
                </c:pt>
                <c:pt idx="62">
                  <c:v>0.93</c:v>
                </c:pt>
                <c:pt idx="63">
                  <c:v>0.93</c:v>
                </c:pt>
                <c:pt idx="64">
                  <c:v>0.93</c:v>
                </c:pt>
                <c:pt idx="65">
                  <c:v>0.93</c:v>
                </c:pt>
                <c:pt idx="66">
                  <c:v>0.64000000000000412</c:v>
                </c:pt>
                <c:pt idx="67">
                  <c:v>0.64000000000000412</c:v>
                </c:pt>
                <c:pt idx="68">
                  <c:v>0.64000000000000412</c:v>
                </c:pt>
                <c:pt idx="69">
                  <c:v>0.64000000000000412</c:v>
                </c:pt>
                <c:pt idx="70">
                  <c:v>0.64000000000000412</c:v>
                </c:pt>
                <c:pt idx="71">
                  <c:v>0.64000000000000412</c:v>
                </c:pt>
                <c:pt idx="72">
                  <c:v>0.64000000000000412</c:v>
                </c:pt>
                <c:pt idx="73">
                  <c:v>0.64000000000000412</c:v>
                </c:pt>
                <c:pt idx="74">
                  <c:v>0.64000000000000412</c:v>
                </c:pt>
                <c:pt idx="75">
                  <c:v>0.60000000000000064</c:v>
                </c:pt>
                <c:pt idx="76">
                  <c:v>0.56999999999999995</c:v>
                </c:pt>
                <c:pt idx="77">
                  <c:v>0.4</c:v>
                </c:pt>
                <c:pt idx="78">
                  <c:v>0.4</c:v>
                </c:pt>
                <c:pt idx="79">
                  <c:v>0.18000000000000024</c:v>
                </c:pt>
              </c:numCache>
            </c:numRef>
          </c:xVal>
          <c:yVal>
            <c:numRef>
              <c:f>Sheet12!$N$1:$N$80</c:f>
              <c:numCache>
                <c:formatCode>General</c:formatCode>
                <c:ptCount val="80"/>
                <c:pt idx="0">
                  <c:v>3.15</c:v>
                </c:pt>
                <c:pt idx="1">
                  <c:v>3.1</c:v>
                </c:pt>
                <c:pt idx="2">
                  <c:v>3.05</c:v>
                </c:pt>
                <c:pt idx="3">
                  <c:v>2.2000000000000002</c:v>
                </c:pt>
                <c:pt idx="4">
                  <c:v>3.3499999999999988</c:v>
                </c:pt>
                <c:pt idx="5">
                  <c:v>3.3</c:v>
                </c:pt>
                <c:pt idx="6">
                  <c:v>3.3499999999999988</c:v>
                </c:pt>
                <c:pt idx="7">
                  <c:v>3.15</c:v>
                </c:pt>
                <c:pt idx="8">
                  <c:v>3.1</c:v>
                </c:pt>
                <c:pt idx="9">
                  <c:v>3.05</c:v>
                </c:pt>
                <c:pt idx="10">
                  <c:v>2.2000000000000002</c:v>
                </c:pt>
                <c:pt idx="11">
                  <c:v>2.12</c:v>
                </c:pt>
                <c:pt idx="12">
                  <c:v>2.2999999999999998</c:v>
                </c:pt>
                <c:pt idx="13">
                  <c:v>2.2999999999999998</c:v>
                </c:pt>
                <c:pt idx="14">
                  <c:v>2.27</c:v>
                </c:pt>
                <c:pt idx="15">
                  <c:v>3.15</c:v>
                </c:pt>
                <c:pt idx="16">
                  <c:v>3.1</c:v>
                </c:pt>
                <c:pt idx="17">
                  <c:v>2.4499999999999997</c:v>
                </c:pt>
                <c:pt idx="18">
                  <c:v>2.2000000000000002</c:v>
                </c:pt>
                <c:pt idx="19">
                  <c:v>3.15</c:v>
                </c:pt>
                <c:pt idx="20">
                  <c:v>3.1</c:v>
                </c:pt>
                <c:pt idx="21">
                  <c:v>2.4499999999999997</c:v>
                </c:pt>
                <c:pt idx="22">
                  <c:v>2.11</c:v>
                </c:pt>
                <c:pt idx="23">
                  <c:v>2.11</c:v>
                </c:pt>
                <c:pt idx="24">
                  <c:v>2.2999999999999998</c:v>
                </c:pt>
                <c:pt idx="25">
                  <c:v>2.3499999999999988</c:v>
                </c:pt>
                <c:pt idx="26">
                  <c:v>2.15</c:v>
                </c:pt>
                <c:pt idx="27">
                  <c:v>2.1</c:v>
                </c:pt>
                <c:pt idx="28">
                  <c:v>2.0499999999999998</c:v>
                </c:pt>
                <c:pt idx="29">
                  <c:v>2.2000000000000002</c:v>
                </c:pt>
                <c:pt idx="30">
                  <c:v>2.65</c:v>
                </c:pt>
                <c:pt idx="31">
                  <c:v>2.48</c:v>
                </c:pt>
                <c:pt idx="32">
                  <c:v>2.57</c:v>
                </c:pt>
                <c:pt idx="33">
                  <c:v>1.9400000000000055</c:v>
                </c:pt>
                <c:pt idx="34">
                  <c:v>2.3499999999999988</c:v>
                </c:pt>
                <c:pt idx="35">
                  <c:v>2.08</c:v>
                </c:pt>
                <c:pt idx="36">
                  <c:v>1.9600000000000055</c:v>
                </c:pt>
                <c:pt idx="37">
                  <c:v>1.9800000000000062</c:v>
                </c:pt>
                <c:pt idx="38">
                  <c:v>1.58</c:v>
                </c:pt>
                <c:pt idx="39">
                  <c:v>1.9000000000000001</c:v>
                </c:pt>
                <c:pt idx="40">
                  <c:v>1.740000000000002</c:v>
                </c:pt>
                <c:pt idx="41">
                  <c:v>1.83</c:v>
                </c:pt>
                <c:pt idx="42">
                  <c:v>2.1</c:v>
                </c:pt>
                <c:pt idx="43">
                  <c:v>2.11</c:v>
                </c:pt>
                <c:pt idx="44">
                  <c:v>2.02</c:v>
                </c:pt>
                <c:pt idx="45">
                  <c:v>2.2999999999999998</c:v>
                </c:pt>
                <c:pt idx="46">
                  <c:v>1.7600000000000022</c:v>
                </c:pt>
                <c:pt idx="47">
                  <c:v>1.9200000000000021</c:v>
                </c:pt>
                <c:pt idx="48">
                  <c:v>1.6400000000000001</c:v>
                </c:pt>
                <c:pt idx="49">
                  <c:v>1.0900000000000001</c:v>
                </c:pt>
                <c:pt idx="50">
                  <c:v>1.9300000000000055</c:v>
                </c:pt>
                <c:pt idx="51">
                  <c:v>1.41</c:v>
                </c:pt>
                <c:pt idx="52">
                  <c:v>1.54</c:v>
                </c:pt>
                <c:pt idx="53">
                  <c:v>1.52</c:v>
                </c:pt>
                <c:pt idx="54">
                  <c:v>1.6800000000000073</c:v>
                </c:pt>
                <c:pt idx="55">
                  <c:v>1.3800000000000001</c:v>
                </c:pt>
                <c:pt idx="56">
                  <c:v>1.6300000000000001</c:v>
                </c:pt>
                <c:pt idx="57">
                  <c:v>1.730000000000002</c:v>
                </c:pt>
                <c:pt idx="58">
                  <c:v>2.19</c:v>
                </c:pt>
                <c:pt idx="59">
                  <c:v>2.21</c:v>
                </c:pt>
                <c:pt idx="60">
                  <c:v>1.7700000000000022</c:v>
                </c:pt>
                <c:pt idx="61">
                  <c:v>1.7800000000000022</c:v>
                </c:pt>
                <c:pt idx="62">
                  <c:v>1.27</c:v>
                </c:pt>
                <c:pt idx="63">
                  <c:v>1.22</c:v>
                </c:pt>
                <c:pt idx="64">
                  <c:v>1.1800000000000073</c:v>
                </c:pt>
                <c:pt idx="65">
                  <c:v>1.03</c:v>
                </c:pt>
                <c:pt idx="66">
                  <c:v>0.87000000000000366</c:v>
                </c:pt>
                <c:pt idx="67">
                  <c:v>0.55000000000000004</c:v>
                </c:pt>
                <c:pt idx="68">
                  <c:v>0.99</c:v>
                </c:pt>
                <c:pt idx="69">
                  <c:v>0.59000000000000052</c:v>
                </c:pt>
                <c:pt idx="70">
                  <c:v>0.99</c:v>
                </c:pt>
                <c:pt idx="71">
                  <c:v>0.49000000000000032</c:v>
                </c:pt>
                <c:pt idx="72">
                  <c:v>0.9</c:v>
                </c:pt>
                <c:pt idx="73">
                  <c:v>0.49000000000000032</c:v>
                </c:pt>
                <c:pt idx="74">
                  <c:v>0.84000000000000064</c:v>
                </c:pt>
                <c:pt idx="75">
                  <c:v>1.46</c:v>
                </c:pt>
                <c:pt idx="76">
                  <c:v>1.44</c:v>
                </c:pt>
                <c:pt idx="77">
                  <c:v>0.86000000000000065</c:v>
                </c:pt>
                <c:pt idx="78">
                  <c:v>1.1299999999999917</c:v>
                </c:pt>
                <c:pt idx="79">
                  <c:v>0.62000000000000366</c:v>
                </c:pt>
              </c:numCache>
            </c:numRef>
          </c:yVal>
          <c:smooth val="0"/>
        </c:ser>
        <c:dLbls>
          <c:showLegendKey val="0"/>
          <c:showVal val="0"/>
          <c:showCatName val="0"/>
          <c:showSerName val="0"/>
          <c:showPercent val="0"/>
          <c:showBubbleSize val="0"/>
        </c:dLbls>
        <c:axId val="194797952"/>
        <c:axId val="194799872"/>
      </c:scatterChart>
      <c:valAx>
        <c:axId val="194797952"/>
        <c:scaling>
          <c:orientation val="minMax"/>
          <c:max val="4.5"/>
          <c:min val="0"/>
        </c:scaling>
        <c:delete val="0"/>
        <c:axPos val="b"/>
        <c:title>
          <c:tx>
            <c:rich>
              <a:bodyPr/>
              <a:lstStyle/>
              <a:p>
                <a:pPr>
                  <a:defRPr sz="1600" b="1"/>
                </a:pPr>
                <a:r>
                  <a:rPr lang="en-US" sz="1600" b="1"/>
                  <a:t>Field Observed</a:t>
                </a:r>
                <a:r>
                  <a:rPr lang="en-US" sz="1600" b="1" baseline="0"/>
                  <a:t> LAI (-) </a:t>
                </a:r>
                <a:endParaRPr lang="en-US" sz="1600" b="1"/>
              </a:p>
            </c:rich>
          </c:tx>
          <c:layout/>
          <c:overlay val="0"/>
        </c:title>
        <c:numFmt formatCode="General" sourceLinked="1"/>
        <c:majorTickMark val="out"/>
        <c:minorTickMark val="none"/>
        <c:tickLblPos val="nextTo"/>
        <c:txPr>
          <a:bodyPr/>
          <a:lstStyle/>
          <a:p>
            <a:pPr>
              <a:defRPr sz="1600"/>
            </a:pPr>
            <a:endParaRPr lang="fr-FR"/>
          </a:p>
        </c:txPr>
        <c:crossAx val="194799872"/>
        <c:crosses val="autoZero"/>
        <c:crossBetween val="midCat"/>
        <c:majorUnit val="1"/>
      </c:valAx>
      <c:valAx>
        <c:axId val="194799872"/>
        <c:scaling>
          <c:orientation val="minMax"/>
          <c:max val="4.5"/>
          <c:min val="0"/>
        </c:scaling>
        <c:delete val="0"/>
        <c:axPos val="l"/>
        <c:majorGridlines>
          <c:spPr>
            <a:ln>
              <a:solidFill>
                <a:schemeClr val="bg1"/>
              </a:solidFill>
            </a:ln>
          </c:spPr>
        </c:majorGridlines>
        <c:title>
          <c:tx>
            <c:rich>
              <a:bodyPr rot="-5400000" vert="horz"/>
              <a:lstStyle/>
              <a:p>
                <a:pPr>
                  <a:defRPr sz="1600" b="1"/>
                </a:pPr>
                <a:r>
                  <a:rPr lang="en-US" sz="1600" b="1"/>
                  <a:t>Simulated LAI (-)</a:t>
                </a:r>
              </a:p>
            </c:rich>
          </c:tx>
          <c:layout/>
          <c:overlay val="0"/>
        </c:title>
        <c:numFmt formatCode="General" sourceLinked="1"/>
        <c:majorTickMark val="out"/>
        <c:minorTickMark val="none"/>
        <c:tickLblPos val="nextTo"/>
        <c:txPr>
          <a:bodyPr/>
          <a:lstStyle/>
          <a:p>
            <a:pPr>
              <a:defRPr sz="1600"/>
            </a:pPr>
            <a:endParaRPr lang="fr-FR"/>
          </a:p>
        </c:txPr>
        <c:crossAx val="194797952"/>
        <c:crosses val="autoZero"/>
        <c:crossBetween val="midCat"/>
        <c:majorUnit val="1"/>
      </c:valAx>
      <c:spPr>
        <a:ln w="15875">
          <a:solidFill>
            <a:schemeClr val="tx1"/>
          </a:solidFill>
        </a:ln>
      </c:spPr>
    </c:plotArea>
    <c:legend>
      <c:legendPos val="r"/>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ayout>
        <c:manualLayout>
          <c:xMode val="edge"/>
          <c:yMode val="edge"/>
          <c:x val="0.12034023246666287"/>
          <c:y val="6.4752758952708961E-2"/>
          <c:w val="0.28350638915364218"/>
          <c:h val="0.25244847599093073"/>
        </c:manualLayout>
      </c:layout>
      <c:overlay val="0"/>
      <c:txPr>
        <a:bodyPr/>
        <a:lstStyle/>
        <a:p>
          <a:pPr>
            <a:defRPr sz="1400" b="1"/>
          </a:pPr>
          <a:endParaRPr lang="fr-FR"/>
        </a:p>
      </c:txPr>
    </c:legend>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CC64B-ABB6-4C98-BBCB-5BF8A542360C}" type="datetimeFigureOut">
              <a:rPr lang="fr-FR" smtClean="0"/>
              <a:t>15/11/2016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734DC6-6409-4428-8DE1-54BFDEBF3B57}" type="slidenum">
              <a:rPr lang="fr-FR" smtClean="0"/>
              <a:t>‹N°›</a:t>
            </a:fld>
            <a:endParaRPr lang="fr-FR"/>
          </a:p>
        </p:txBody>
      </p:sp>
    </p:spTree>
    <p:extLst>
      <p:ext uri="{BB962C8B-B14F-4D97-AF65-F5344CB8AC3E}">
        <p14:creationId xmlns:p14="http://schemas.microsoft.com/office/powerpoint/2010/main" val="17593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Clr>
                <a:srgbClr val="CC0000"/>
              </a:buClr>
              <a:buSzPct val="60000"/>
              <a:buFont typeface="Wingdings" pitchFamily="2" charset="2"/>
              <a:buChar char="v"/>
            </a:pPr>
            <a:r>
              <a:rPr lang="fr-FR" sz="1200" dirty="0" err="1" smtClean="0">
                <a:latin typeface="+mn-lt"/>
              </a:rPr>
              <a:t>estimate</a:t>
            </a:r>
            <a:r>
              <a:rPr lang="fr-FR" sz="1200" dirty="0" smtClean="0">
                <a:latin typeface="+mn-lt"/>
              </a:rPr>
              <a:t> </a:t>
            </a:r>
            <a:r>
              <a:rPr lang="fr-FR" sz="1200" i="1" dirty="0" smtClean="0">
                <a:latin typeface="+mn-lt"/>
              </a:rPr>
              <a:t>production, </a:t>
            </a:r>
            <a:r>
              <a:rPr lang="fr-FR" sz="1200" i="1" dirty="0" err="1" smtClean="0">
                <a:latin typeface="+mn-lt"/>
              </a:rPr>
              <a:t>consumption</a:t>
            </a:r>
            <a:r>
              <a:rPr lang="fr-FR" sz="1200" i="1" dirty="0" smtClean="0">
                <a:latin typeface="+mn-lt"/>
              </a:rPr>
              <a:t>, </a:t>
            </a:r>
            <a:r>
              <a:rPr lang="fr-FR" sz="1200" i="1" dirty="0" err="1" smtClean="0">
                <a:latin typeface="+mn-lt"/>
              </a:rPr>
              <a:t>losses</a:t>
            </a:r>
            <a:r>
              <a:rPr lang="fr-FR" sz="1200" b="1" dirty="0" smtClean="0">
                <a:solidFill>
                  <a:srgbClr val="FF1313"/>
                </a:solidFill>
                <a:latin typeface="+mn-lt"/>
              </a:rPr>
              <a:t> </a:t>
            </a:r>
          </a:p>
          <a:p>
            <a:pPr>
              <a:buClr>
                <a:srgbClr val="CC0000"/>
              </a:buClr>
              <a:buSzPct val="60000"/>
              <a:buFont typeface="Wingdings" pitchFamily="2" charset="2"/>
              <a:buNone/>
            </a:pPr>
            <a:r>
              <a:rPr lang="fr-FR" sz="1200" dirty="0" smtClean="0">
                <a:latin typeface="+mn-lt"/>
              </a:rPr>
              <a:t>as a </a:t>
            </a:r>
            <a:r>
              <a:rPr lang="fr-FR" sz="1200" dirty="0" err="1" smtClean="0">
                <a:latin typeface="+mn-lt"/>
              </a:rPr>
              <a:t>function</a:t>
            </a:r>
            <a:r>
              <a:rPr lang="fr-FR" sz="1200" dirty="0" smtClean="0">
                <a:latin typeface="+mn-lt"/>
              </a:rPr>
              <a:t> of </a:t>
            </a:r>
            <a:r>
              <a:rPr lang="fr-FR" sz="1200" i="1" dirty="0" err="1" smtClean="0">
                <a:latin typeface="+mn-lt"/>
              </a:rPr>
              <a:t>environment</a:t>
            </a:r>
            <a:r>
              <a:rPr lang="fr-FR" sz="1200" dirty="0" smtClean="0">
                <a:latin typeface="+mn-lt"/>
              </a:rPr>
              <a:t> and </a:t>
            </a:r>
            <a:r>
              <a:rPr lang="fr-FR" sz="1200" i="1" dirty="0" smtClean="0">
                <a:latin typeface="+mn-lt"/>
              </a:rPr>
              <a:t>agricultural practices</a:t>
            </a:r>
          </a:p>
          <a:p>
            <a:pPr>
              <a:lnSpc>
                <a:spcPct val="80000"/>
              </a:lnSpc>
              <a:spcBef>
                <a:spcPct val="50000"/>
              </a:spcBef>
              <a:buClr>
                <a:srgbClr val="CC0000"/>
              </a:buClr>
              <a:buSzPct val="60000"/>
              <a:buFont typeface="Wingdings" pitchFamily="2" charset="2"/>
              <a:buChar char="v"/>
            </a:pPr>
            <a:r>
              <a:rPr lang="fr-FR" sz="1200" dirty="0" smtClean="0">
                <a:latin typeface="+mn-lt"/>
              </a:rPr>
              <a:t> </a:t>
            </a:r>
            <a:r>
              <a:rPr lang="fr-FR" sz="1200" dirty="0" err="1" smtClean="0">
                <a:latin typeface="+mn-lt"/>
              </a:rPr>
              <a:t>represent</a:t>
            </a:r>
            <a:r>
              <a:rPr lang="fr-FR" sz="1200" dirty="0" smtClean="0">
                <a:latin typeface="+mn-lt"/>
              </a:rPr>
              <a:t> the </a:t>
            </a:r>
            <a:r>
              <a:rPr lang="fr-FR" sz="1200" dirty="0" err="1" smtClean="0">
                <a:latin typeface="+mn-lt"/>
              </a:rPr>
              <a:t>whole</a:t>
            </a:r>
            <a:r>
              <a:rPr lang="fr-FR" sz="1200" dirty="0" smtClean="0">
                <a:latin typeface="+mn-lt"/>
              </a:rPr>
              <a:t> plant cycle and a </a:t>
            </a:r>
            <a:r>
              <a:rPr lang="fr-FR" sz="1200" dirty="0" err="1" smtClean="0">
                <a:latin typeface="+mn-lt"/>
              </a:rPr>
              <a:t>great</a:t>
            </a:r>
            <a:r>
              <a:rPr lang="fr-FR" sz="1200" dirty="0" smtClean="0">
                <a:latin typeface="+mn-lt"/>
              </a:rPr>
              <a:t> range of </a:t>
            </a:r>
            <a:r>
              <a:rPr lang="fr-FR" sz="1200" dirty="0" err="1" smtClean="0">
                <a:latin typeface="+mn-lt"/>
              </a:rPr>
              <a:t>variability</a:t>
            </a:r>
            <a:r>
              <a:rPr lang="fr-FR" sz="1200" dirty="0" smtClean="0">
                <a:latin typeface="+mn-lt"/>
              </a:rPr>
              <a:t> of productions (simulation unit </a:t>
            </a:r>
            <a:r>
              <a:rPr lang="fr-FR" sz="1200" dirty="0" err="1" smtClean="0">
                <a:latin typeface="+mn-lt"/>
              </a:rPr>
              <a:t>called</a:t>
            </a:r>
            <a:r>
              <a:rPr lang="fr-FR" sz="1200" dirty="0" smtClean="0">
                <a:latin typeface="+mn-lt"/>
              </a:rPr>
              <a:t> « </a:t>
            </a:r>
            <a:r>
              <a:rPr lang="fr-FR" sz="1200" dirty="0" err="1" smtClean="0">
                <a:latin typeface="+mn-lt"/>
              </a:rPr>
              <a:t>usm</a:t>
            </a:r>
            <a:r>
              <a:rPr lang="fr-FR" sz="1200" dirty="0" smtClean="0">
                <a:latin typeface="+mn-lt"/>
              </a:rPr>
              <a:t> »): </a:t>
            </a:r>
            <a:r>
              <a:rPr lang="fr-FR" sz="1200" dirty="0" err="1" smtClean="0">
                <a:latin typeface="+mn-lt"/>
              </a:rPr>
              <a:t>between</a:t>
            </a:r>
            <a:r>
              <a:rPr lang="fr-FR" sz="1200" dirty="0" smtClean="0">
                <a:latin typeface="+mn-lt"/>
              </a:rPr>
              <a:t> </a:t>
            </a:r>
            <a:r>
              <a:rPr lang="fr-FR" sz="1200" dirty="0" err="1" smtClean="0">
                <a:latin typeface="+mn-lt"/>
              </a:rPr>
              <a:t>years</a:t>
            </a:r>
            <a:r>
              <a:rPr lang="fr-FR" sz="1200" dirty="0" smtClean="0">
                <a:latin typeface="+mn-lt"/>
              </a:rPr>
              <a:t>, areas and </a:t>
            </a:r>
            <a:r>
              <a:rPr lang="fr-FR" sz="1200" dirty="0" err="1" smtClean="0">
                <a:latin typeface="+mn-lt"/>
              </a:rPr>
              <a:t>parcels</a:t>
            </a:r>
            <a:endParaRPr lang="fr-FR" sz="1200" dirty="0" smtClean="0">
              <a:latin typeface="+mn-lt"/>
            </a:endParaRPr>
          </a:p>
          <a:p>
            <a:pPr>
              <a:buClr>
                <a:srgbClr val="CC0000"/>
              </a:buClr>
              <a:buFont typeface="Bon Apetit MT" pitchFamily="2" charset="2"/>
              <a:buNone/>
            </a:pPr>
            <a:r>
              <a:rPr lang="fr-FR" sz="1200" i="1" dirty="0" smtClean="0">
                <a:latin typeface="+mn-lt"/>
              </a:rPr>
              <a:t>for </a:t>
            </a:r>
            <a:r>
              <a:rPr lang="fr-FR" sz="1200" i="1" dirty="0" err="1" smtClean="0">
                <a:latin typeface="+mn-lt"/>
              </a:rPr>
              <a:t>many</a:t>
            </a:r>
            <a:r>
              <a:rPr lang="fr-FR" sz="1200" i="1" dirty="0" smtClean="0">
                <a:latin typeface="+mn-lt"/>
              </a:rPr>
              <a:t> </a:t>
            </a:r>
            <a:r>
              <a:rPr lang="fr-FR" sz="1200" i="1" dirty="0" err="1" smtClean="0">
                <a:latin typeface="+mn-lt"/>
              </a:rPr>
              <a:t>crops</a:t>
            </a:r>
            <a:r>
              <a:rPr lang="fr-FR" sz="1200" i="1" dirty="0" smtClean="0">
                <a:latin typeface="+mn-lt"/>
              </a:rPr>
              <a:t> (</a:t>
            </a:r>
            <a:r>
              <a:rPr lang="fr-FR" sz="1200" i="1" dirty="0" err="1" smtClean="0">
                <a:latin typeface="+mn-lt"/>
              </a:rPr>
              <a:t>maize</a:t>
            </a:r>
            <a:r>
              <a:rPr lang="fr-FR" sz="1200" i="1" dirty="0" smtClean="0">
                <a:latin typeface="+mn-lt"/>
              </a:rPr>
              <a:t>, </a:t>
            </a:r>
            <a:r>
              <a:rPr lang="fr-FR" sz="1200" i="1" dirty="0" err="1" smtClean="0">
                <a:latin typeface="+mn-lt"/>
              </a:rPr>
              <a:t>wheat</a:t>
            </a:r>
            <a:r>
              <a:rPr lang="fr-FR" sz="1200" i="1" dirty="0" smtClean="0">
                <a:latin typeface="+mn-lt"/>
              </a:rPr>
              <a:t>, </a:t>
            </a:r>
            <a:r>
              <a:rPr lang="fr-FR" sz="1200" i="1" dirty="0" err="1" smtClean="0">
                <a:latin typeface="+mn-lt"/>
              </a:rPr>
              <a:t>sorghum</a:t>
            </a:r>
            <a:r>
              <a:rPr lang="fr-FR" sz="1200" i="1" dirty="0" smtClean="0">
                <a:latin typeface="+mn-lt"/>
              </a:rPr>
              <a:t>, </a:t>
            </a:r>
            <a:r>
              <a:rPr lang="fr-FR" sz="1200" i="1" dirty="0" err="1" smtClean="0">
                <a:latin typeface="+mn-lt"/>
              </a:rPr>
              <a:t>grassland</a:t>
            </a:r>
            <a:r>
              <a:rPr lang="fr-FR" sz="1200" i="1" dirty="0" smtClean="0">
                <a:latin typeface="+mn-lt"/>
              </a:rPr>
              <a:t>,…)</a:t>
            </a:r>
          </a:p>
          <a:p>
            <a:pPr>
              <a:buClr>
                <a:srgbClr val="CC0000"/>
              </a:buClr>
              <a:buFont typeface="Bon Apetit MT" pitchFamily="2" charset="2"/>
              <a:buNone/>
            </a:pPr>
            <a:r>
              <a:rPr lang="fr-FR" sz="1200" dirty="0" smtClean="0"/>
              <a:t> </a:t>
            </a:r>
            <a:r>
              <a:rPr lang="fr-FR" sz="1200" dirty="0" err="1" smtClean="0"/>
              <a:t>can</a:t>
            </a:r>
            <a:r>
              <a:rPr lang="fr-FR" sz="1200" dirty="0" smtClean="0"/>
              <a:t> </a:t>
            </a:r>
            <a:r>
              <a:rPr lang="fr-FR" sz="1200" dirty="0" err="1" smtClean="0"/>
              <a:t>represent</a:t>
            </a:r>
            <a:r>
              <a:rPr lang="fr-FR" sz="1200" dirty="0" smtClean="0"/>
              <a:t> the </a:t>
            </a:r>
            <a:r>
              <a:rPr lang="fr-FR" sz="1200" dirty="0" err="1" smtClean="0"/>
              <a:t>whole</a:t>
            </a:r>
            <a:r>
              <a:rPr lang="fr-FR" sz="1200" dirty="0" smtClean="0"/>
              <a:t> </a:t>
            </a:r>
            <a:r>
              <a:rPr lang="fr-FR" sz="1200" dirty="0" err="1" smtClean="0"/>
              <a:t>cropping</a:t>
            </a:r>
            <a:r>
              <a:rPr lang="fr-FR" sz="1200" dirty="0" smtClean="0"/>
              <a:t> system (</a:t>
            </a:r>
            <a:r>
              <a:rPr lang="fr-FR" sz="1200" dirty="0" err="1" smtClean="0"/>
              <a:t>linking</a:t>
            </a:r>
            <a:r>
              <a:rPr lang="fr-FR" sz="1200" dirty="0" smtClean="0"/>
              <a:t> successive </a:t>
            </a:r>
            <a:endParaRPr lang="fr-FR" sz="1200" i="1" dirty="0" smtClean="0">
              <a:latin typeface="+mn-lt"/>
            </a:endParaRPr>
          </a:p>
          <a:p>
            <a:pPr>
              <a:buClr>
                <a:srgbClr val="CC0000"/>
              </a:buClr>
            </a:pPr>
            <a:r>
              <a:rPr lang="fr-FR" sz="1200" dirty="0" err="1" smtClean="0"/>
              <a:t>require</a:t>
            </a:r>
            <a:r>
              <a:rPr lang="fr-FR" sz="1200" dirty="0" smtClean="0"/>
              <a:t> few input data </a:t>
            </a:r>
            <a:r>
              <a:rPr lang="fr-FR" sz="1200" dirty="0" smtClean="0">
                <a:solidFill>
                  <a:srgbClr val="FF0000"/>
                </a:solidFill>
              </a:rPr>
              <a:t>and to </a:t>
            </a:r>
            <a:r>
              <a:rPr lang="fr-FR" sz="1200" dirty="0" err="1" smtClean="0">
                <a:solidFill>
                  <a:srgbClr val="FF0000"/>
                </a:solidFill>
              </a:rPr>
              <a:t>be</a:t>
            </a:r>
            <a:r>
              <a:rPr lang="fr-FR" sz="1200" dirty="0" smtClean="0">
                <a:solidFill>
                  <a:srgbClr val="FF0000"/>
                </a:solidFill>
              </a:rPr>
              <a:t> non sensitive to up </a:t>
            </a:r>
            <a:r>
              <a:rPr lang="fr-FR" sz="1200" dirty="0" err="1" smtClean="0">
                <a:solidFill>
                  <a:srgbClr val="FF0000"/>
                </a:solidFill>
              </a:rPr>
              <a:t>scaling</a:t>
            </a:r>
            <a:endParaRPr lang="fr-FR" sz="1200"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2EC6663F-C98B-4797-9D47-DE1ED22BC569}" type="slidenum">
              <a:rPr lang="fr-FR" smtClean="0"/>
              <a:pPr/>
              <a:t>2</a:t>
            </a:fld>
            <a:endParaRPr lang="fr-FR"/>
          </a:p>
        </p:txBody>
      </p:sp>
    </p:spTree>
    <p:extLst>
      <p:ext uri="{BB962C8B-B14F-4D97-AF65-F5344CB8AC3E}">
        <p14:creationId xmlns:p14="http://schemas.microsoft.com/office/powerpoint/2010/main" val="425402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1A99F1B1-F108-40C7-83A7-F328057CF390}" type="slidenum">
              <a:rPr lang="fr-FR">
                <a:latin typeface="Arial" charset="0"/>
              </a:rPr>
              <a:pPr eaLnBrk="1" hangingPunct="1"/>
              <a:t>3</a:t>
            </a:fld>
            <a:endParaRPr lang="fr-FR">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1" y="4343401"/>
            <a:ext cx="5029200" cy="4114800"/>
          </a:xfrm>
          <a:noFill/>
        </p:spPr>
        <p:txBody>
          <a:bodyPr lIns="91430" tIns="45715" rIns="91430" bIns="45715"/>
          <a:lstStyle/>
          <a:p>
            <a:pPr eaLnBrk="1" hangingPunct="1"/>
            <a:r>
              <a:rPr lang="fr-FR" dirty="0" err="1" smtClean="0"/>
              <a:t>Stics</a:t>
            </a:r>
            <a:r>
              <a:rPr lang="fr-FR" dirty="0" smtClean="0"/>
              <a:t> est d’abord un outil de travail pour les chercheurs, un outil de collaboration, </a:t>
            </a:r>
            <a:br>
              <a:rPr lang="fr-FR" dirty="0" smtClean="0"/>
            </a:br>
            <a:r>
              <a:rPr lang="fr-FR" dirty="0" smtClean="0"/>
              <a:t>et de transfert des connaissances vers des domaines scientifiques connexes.</a:t>
            </a:r>
          </a:p>
          <a:p>
            <a:pPr eaLnBrk="1" hangingPunct="1"/>
            <a:r>
              <a:rPr lang="fr-FR" dirty="0" smtClean="0"/>
              <a:t>Mais, il est utilisé également comme outil d’aide à la décision, outil de diagnostic </a:t>
            </a:r>
            <a:br>
              <a:rPr lang="fr-FR" dirty="0" smtClean="0"/>
            </a:br>
            <a:r>
              <a:rPr lang="fr-FR" dirty="0" smtClean="0"/>
              <a:t>et de prévision par l’ensemble de la communauté des ingénieurs et des chercheurs</a:t>
            </a:r>
            <a:br>
              <a:rPr lang="fr-FR" dirty="0" smtClean="0"/>
            </a:br>
            <a:r>
              <a:rPr lang="fr-FR" dirty="0" smtClean="0"/>
              <a:t>travaillant en agronomie (au sens large: depuis celui qui fait de l’écophysiologie végétale et observe les transferts d’eau et d’azote dans la plante,</a:t>
            </a:r>
          </a:p>
          <a:p>
            <a:pPr eaLnBrk="1" hangingPunct="1"/>
            <a:r>
              <a:rPr lang="fr-FR" dirty="0" smtClean="0"/>
              <a:t>À celui qui regarde l’impact des décisions européennes sur l’évolution des exploitations agricoles)</a:t>
            </a:r>
          </a:p>
        </p:txBody>
      </p:sp>
    </p:spTree>
    <p:extLst>
      <p:ext uri="{BB962C8B-B14F-4D97-AF65-F5344CB8AC3E}">
        <p14:creationId xmlns:p14="http://schemas.microsoft.com/office/powerpoint/2010/main" val="167746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CC444-D3D3-412C-BA7C-B06CBAC8BF9D}" type="slidenum">
              <a:rPr lang="fr-FR"/>
              <a:pPr/>
              <a:t>5</a:t>
            </a:fld>
            <a:endParaRPr lang="fr-F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4401" y="4343401"/>
            <a:ext cx="5029200" cy="4114800"/>
          </a:xfrm>
        </p:spPr>
        <p:txBody>
          <a:bodyPr/>
          <a:lstStyle/>
          <a:p>
            <a:r>
              <a:rPr lang="fr-FR">
                <a:cs typeface="Times New Roman" pitchFamily="18" charset="0"/>
              </a:rPr>
              <a:t>• </a:t>
            </a:r>
            <a:r>
              <a:rPr lang="fr-FR"/>
              <a:t>One of the key elements of STICS is its adaptability to various crops.</a:t>
            </a:r>
          </a:p>
          <a:p>
            <a:r>
              <a:rPr lang="fr-FR">
                <a:cs typeface="Times New Roman" pitchFamily="18" charset="0"/>
              </a:rPr>
              <a:t>•</a:t>
            </a:r>
            <a:r>
              <a:rPr lang="fr-FR"/>
              <a:t> This « crop generality » is effective through the choice of plant parameter values, crop management and formalisation options.</a:t>
            </a:r>
          </a:p>
          <a:p>
            <a:r>
              <a:rPr lang="fr-FR">
                <a:cs typeface="Times New Roman" pitchFamily="18" charset="0"/>
              </a:rPr>
              <a:t>•</a:t>
            </a:r>
            <a:r>
              <a:rPr lang="fr-FR"/>
              <a:t> The accounting for all these plants required to define general concepts for representing plant ecophysiology.</a:t>
            </a:r>
          </a:p>
          <a:p>
            <a:r>
              <a:rPr lang="fr-FR">
                <a:cs typeface="Times New Roman" pitchFamily="18" charset="0"/>
              </a:rPr>
              <a:t>• </a:t>
            </a:r>
            <a:r>
              <a:rPr lang="fr-FR"/>
              <a:t>An other strong point of the model is its conceptual modularity: sub-programs are identified for each group of ecophysiological process.</a:t>
            </a:r>
          </a:p>
        </p:txBody>
      </p:sp>
    </p:spTree>
    <p:extLst>
      <p:ext uri="{BB962C8B-B14F-4D97-AF65-F5344CB8AC3E}">
        <p14:creationId xmlns:p14="http://schemas.microsoft.com/office/powerpoint/2010/main" val="93174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EC6663F-C98B-4797-9D47-DE1ED22BC569}" type="slidenum">
              <a:rPr lang="fr-FR" smtClean="0"/>
              <a:pPr/>
              <a:t>6</a:t>
            </a:fld>
            <a:endParaRPr lang="fr-FR"/>
          </a:p>
        </p:txBody>
      </p:sp>
    </p:spTree>
    <p:extLst>
      <p:ext uri="{BB962C8B-B14F-4D97-AF65-F5344CB8AC3E}">
        <p14:creationId xmlns:p14="http://schemas.microsoft.com/office/powerpoint/2010/main" val="266123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p:spPr>
        <p:txBody>
          <a:bodyPr/>
          <a:lstStyle/>
          <a:p>
            <a:r>
              <a:rPr lang="en-GB" dirty="0"/>
              <a:t>STICS has been developed since 1996 at INRA (French National Institute for Agronomic Research) in collaboration with other research or professional and teaching institutes. For more than 10 years STICS has been used and regularly improved thanks to a close link between development and application, involving scientists and technicians from various disciplines. Last year, a book dedicated to its concepts and formalisations was published, and we numbered more than 50 scientists who had collaborated to the </a:t>
            </a:r>
            <a:r>
              <a:rPr lang="en-GB" dirty="0" err="1"/>
              <a:t>stics</a:t>
            </a:r>
            <a:r>
              <a:rPr lang="en-GB" dirty="0"/>
              <a:t> program building.</a:t>
            </a:r>
            <a:endParaRPr lang="fr-FR" dirty="0"/>
          </a:p>
          <a:p>
            <a:r>
              <a:rPr lang="fr-FR" dirty="0" err="1" smtClean="0">
                <a:latin typeface="Times New Roman" charset="0"/>
              </a:rPr>
              <a:t>Stics</a:t>
            </a:r>
            <a:r>
              <a:rPr lang="fr-FR" dirty="0" smtClean="0">
                <a:latin typeface="Times New Roman" charset="0"/>
              </a:rPr>
              <a:t> </a:t>
            </a:r>
            <a:r>
              <a:rPr lang="fr-FR" dirty="0" err="1" smtClean="0">
                <a:latin typeface="Times New Roman" charset="0"/>
              </a:rPr>
              <a:t>goes</a:t>
            </a:r>
            <a:r>
              <a:rPr lang="fr-FR" dirty="0" smtClean="0">
                <a:latin typeface="Times New Roman" charset="0"/>
              </a:rPr>
              <a:t> on </a:t>
            </a:r>
            <a:r>
              <a:rPr lang="fr-FR" dirty="0" err="1" smtClean="0">
                <a:latin typeface="Times New Roman" charset="0"/>
              </a:rPr>
              <a:t>evolving</a:t>
            </a:r>
            <a:r>
              <a:rPr lang="fr-FR" dirty="0" smtClean="0">
                <a:latin typeface="Times New Roman" charset="0"/>
              </a:rPr>
              <a:t>, </a:t>
            </a:r>
            <a:r>
              <a:rPr lang="fr-FR" dirty="0" err="1" smtClean="0">
                <a:latin typeface="Times New Roman" charset="0"/>
              </a:rPr>
              <a:t>thanks</a:t>
            </a:r>
            <a:r>
              <a:rPr lang="fr-FR" dirty="0" smtClean="0">
                <a:latin typeface="Times New Roman" charset="0"/>
              </a:rPr>
              <a:t> to </a:t>
            </a:r>
            <a:r>
              <a:rPr lang="fr-FR" dirty="0" err="1" smtClean="0">
                <a:latin typeface="Times New Roman" charset="0"/>
              </a:rPr>
              <a:t>many</a:t>
            </a:r>
            <a:r>
              <a:rPr lang="fr-FR" dirty="0" smtClean="0">
                <a:latin typeface="Times New Roman" charset="0"/>
              </a:rPr>
              <a:t> programs and </a:t>
            </a:r>
            <a:r>
              <a:rPr lang="fr-FR" dirty="0" err="1" smtClean="0">
                <a:latin typeface="Times New Roman" charset="0"/>
              </a:rPr>
              <a:t>phD</a:t>
            </a:r>
            <a:r>
              <a:rPr lang="fr-FR" dirty="0" smtClean="0">
                <a:latin typeface="Times New Roman" charset="0"/>
              </a:rPr>
              <a:t> </a:t>
            </a:r>
            <a:r>
              <a:rPr lang="fr-FR" dirty="0" err="1" smtClean="0">
                <a:latin typeface="Times New Roman" charset="0"/>
              </a:rPr>
              <a:t>thesis</a:t>
            </a:r>
            <a:r>
              <a:rPr lang="fr-FR" dirty="0" smtClean="0">
                <a:latin typeface="Times New Roman" charset="0"/>
              </a:rPr>
              <a:t> in </a:t>
            </a:r>
            <a:r>
              <a:rPr lang="fr-FR" dirty="0" err="1" smtClean="0">
                <a:latin typeface="Times New Roman" charset="0"/>
              </a:rPr>
              <a:t>which</a:t>
            </a:r>
            <a:r>
              <a:rPr lang="fr-FR" dirty="0" smtClean="0">
                <a:latin typeface="Times New Roman" charset="0"/>
              </a:rPr>
              <a:t> </a:t>
            </a:r>
            <a:r>
              <a:rPr lang="fr-FR" dirty="0" err="1" smtClean="0">
                <a:latin typeface="Times New Roman" charset="0"/>
              </a:rPr>
              <a:t>it</a:t>
            </a:r>
            <a:r>
              <a:rPr lang="fr-FR" dirty="0" smtClean="0">
                <a:latin typeface="Times New Roman" charset="0"/>
              </a:rPr>
              <a:t> </a:t>
            </a:r>
            <a:r>
              <a:rPr lang="fr-FR" dirty="0" err="1" smtClean="0">
                <a:latin typeface="Times New Roman" charset="0"/>
              </a:rPr>
              <a:t>is</a:t>
            </a:r>
            <a:r>
              <a:rPr lang="fr-FR" dirty="0" smtClean="0">
                <a:latin typeface="Times New Roman" charset="0"/>
              </a:rPr>
              <a:t> </a:t>
            </a:r>
            <a:r>
              <a:rPr lang="fr-FR" dirty="0" err="1" smtClean="0">
                <a:latin typeface="Times New Roman" charset="0"/>
              </a:rPr>
              <a:t>involved</a:t>
            </a:r>
            <a:r>
              <a:rPr lang="fr-FR" dirty="0" smtClean="0">
                <a:latin typeface="Times New Roman" charset="0"/>
              </a:rPr>
              <a:t>. </a:t>
            </a:r>
            <a:r>
              <a:rPr lang="fr-FR" dirty="0" err="1" smtClean="0">
                <a:latin typeface="Times New Roman" charset="0"/>
              </a:rPr>
              <a:t>Those</a:t>
            </a:r>
            <a:r>
              <a:rPr lang="fr-FR" dirty="0" smtClean="0">
                <a:latin typeface="Times New Roman" charset="0"/>
              </a:rPr>
              <a:t> </a:t>
            </a:r>
            <a:r>
              <a:rPr lang="fr-FR" dirty="0" err="1" smtClean="0">
                <a:latin typeface="Times New Roman" charset="0"/>
              </a:rPr>
              <a:t>research</a:t>
            </a:r>
            <a:r>
              <a:rPr lang="fr-FR" baseline="0" dirty="0" smtClean="0">
                <a:latin typeface="Times New Roman" charset="0"/>
              </a:rPr>
              <a:t> </a:t>
            </a:r>
            <a:r>
              <a:rPr lang="fr-FR" baseline="0" dirty="0" err="1" smtClean="0">
                <a:latin typeface="Times New Roman" charset="0"/>
              </a:rPr>
              <a:t>projects</a:t>
            </a:r>
            <a:r>
              <a:rPr lang="fr-FR" baseline="0" dirty="0" smtClean="0">
                <a:latin typeface="Times New Roman" charset="0"/>
              </a:rPr>
              <a:t> </a:t>
            </a:r>
            <a:r>
              <a:rPr lang="fr-FR" baseline="0" dirty="0" err="1" smtClean="0">
                <a:latin typeface="Times New Roman" charset="0"/>
              </a:rPr>
              <a:t>principaly</a:t>
            </a:r>
            <a:r>
              <a:rPr lang="fr-FR" baseline="0" dirty="0" smtClean="0">
                <a:latin typeface="Times New Roman" charset="0"/>
              </a:rPr>
              <a:t> </a:t>
            </a:r>
            <a:r>
              <a:rPr lang="fr-FR" baseline="0" dirty="0" err="1" smtClean="0">
                <a:latin typeface="Times New Roman" charset="0"/>
              </a:rPr>
              <a:t>address</a:t>
            </a:r>
            <a:r>
              <a:rPr lang="fr-FR" baseline="0" dirty="0" smtClean="0">
                <a:latin typeface="Times New Roman" charset="0"/>
              </a:rPr>
              <a:t> to global change (as impacts of </a:t>
            </a:r>
            <a:r>
              <a:rPr lang="fr-FR" baseline="0" dirty="0" err="1" smtClean="0">
                <a:latin typeface="Times New Roman" charset="0"/>
              </a:rPr>
              <a:t>climate</a:t>
            </a:r>
            <a:r>
              <a:rPr lang="fr-FR" baseline="0" dirty="0" smtClean="0">
                <a:latin typeface="Times New Roman" charset="0"/>
              </a:rPr>
              <a:t> change for </a:t>
            </a:r>
            <a:r>
              <a:rPr lang="fr-FR" baseline="0" dirty="0" err="1" smtClean="0">
                <a:latin typeface="Times New Roman" charset="0"/>
              </a:rPr>
              <a:t>example</a:t>
            </a:r>
            <a:r>
              <a:rPr lang="fr-FR" baseline="0" dirty="0" smtClean="0">
                <a:latin typeface="Times New Roman" charset="0"/>
              </a:rPr>
              <a:t>, or </a:t>
            </a:r>
            <a:r>
              <a:rPr lang="fr-FR" baseline="0" dirty="0" err="1" smtClean="0">
                <a:latin typeface="Times New Roman" charset="0"/>
              </a:rPr>
              <a:t>biotic</a:t>
            </a:r>
            <a:r>
              <a:rPr lang="fr-FR" baseline="0" dirty="0" smtClean="0">
                <a:latin typeface="Times New Roman" charset="0"/>
              </a:rPr>
              <a:t> stresses), </a:t>
            </a:r>
            <a:r>
              <a:rPr lang="fr-FR" baseline="0" dirty="0" err="1" smtClean="0">
                <a:latin typeface="Times New Roman" charset="0"/>
              </a:rPr>
              <a:t>environment</a:t>
            </a:r>
            <a:r>
              <a:rPr lang="fr-FR" baseline="0" dirty="0" smtClean="0">
                <a:latin typeface="Times New Roman" charset="0"/>
              </a:rPr>
              <a:t> (as </a:t>
            </a:r>
            <a:r>
              <a:rPr lang="fr-FR" baseline="0" dirty="0" err="1" smtClean="0">
                <a:latin typeface="Times New Roman" charset="0"/>
              </a:rPr>
              <a:t>Nitrogen</a:t>
            </a:r>
            <a:r>
              <a:rPr lang="fr-FR" baseline="0" dirty="0" smtClean="0">
                <a:latin typeface="Times New Roman" charset="0"/>
              </a:rPr>
              <a:t> </a:t>
            </a:r>
            <a:r>
              <a:rPr lang="fr-FR" baseline="0" dirty="0" err="1" smtClean="0">
                <a:latin typeface="Times New Roman" charset="0"/>
              </a:rPr>
              <a:t>evolution</a:t>
            </a:r>
            <a:r>
              <a:rPr lang="fr-FR" baseline="0" dirty="0" smtClean="0">
                <a:latin typeface="Times New Roman" charset="0"/>
              </a:rPr>
              <a:t> in long-</a:t>
            </a:r>
            <a:r>
              <a:rPr lang="fr-FR" baseline="0" dirty="0" err="1" smtClean="0">
                <a:latin typeface="Times New Roman" charset="0"/>
              </a:rPr>
              <a:t>term</a:t>
            </a:r>
            <a:r>
              <a:rPr lang="fr-FR" baseline="0" dirty="0" smtClean="0">
                <a:latin typeface="Times New Roman" charset="0"/>
              </a:rPr>
              <a:t> </a:t>
            </a:r>
            <a:r>
              <a:rPr lang="fr-FR" baseline="0" dirty="0" err="1" smtClean="0">
                <a:latin typeface="Times New Roman" charset="0"/>
              </a:rPr>
              <a:t>cropping</a:t>
            </a:r>
            <a:r>
              <a:rPr lang="fr-FR" baseline="0" dirty="0" smtClean="0">
                <a:latin typeface="Times New Roman" charset="0"/>
              </a:rPr>
              <a:t> </a:t>
            </a:r>
            <a:r>
              <a:rPr lang="fr-FR" baseline="0" dirty="0" err="1" smtClean="0">
                <a:latin typeface="Times New Roman" charset="0"/>
              </a:rPr>
              <a:t>systems</a:t>
            </a:r>
            <a:r>
              <a:rPr lang="fr-FR" baseline="0" dirty="0" smtClean="0">
                <a:latin typeface="Times New Roman" charset="0"/>
              </a:rPr>
              <a:t> or compaction-fragmentation </a:t>
            </a:r>
            <a:r>
              <a:rPr lang="fr-FR" baseline="0" dirty="0" err="1" smtClean="0">
                <a:latin typeface="Times New Roman" charset="0"/>
              </a:rPr>
              <a:t>effects</a:t>
            </a:r>
            <a:r>
              <a:rPr lang="fr-FR" baseline="0" dirty="0" smtClean="0">
                <a:latin typeface="Times New Roman" charset="0"/>
              </a:rPr>
              <a:t> on </a:t>
            </a:r>
            <a:r>
              <a:rPr lang="fr-FR" baseline="0" dirty="0" err="1" smtClean="0">
                <a:latin typeface="Times New Roman" charset="0"/>
              </a:rPr>
              <a:t>soil</a:t>
            </a:r>
            <a:r>
              <a:rPr lang="fr-FR" baseline="0" dirty="0" smtClean="0">
                <a:latin typeface="Times New Roman" charset="0"/>
              </a:rPr>
              <a:t> structure), and new </a:t>
            </a:r>
            <a:r>
              <a:rPr lang="fr-FR" baseline="0" dirty="0" err="1" smtClean="0">
                <a:latin typeface="Times New Roman" charset="0"/>
              </a:rPr>
              <a:t>cropping</a:t>
            </a:r>
            <a:r>
              <a:rPr lang="fr-FR" baseline="0" dirty="0" smtClean="0">
                <a:latin typeface="Times New Roman" charset="0"/>
              </a:rPr>
              <a:t> </a:t>
            </a:r>
            <a:r>
              <a:rPr lang="fr-FR" baseline="0" dirty="0" err="1" smtClean="0">
                <a:latin typeface="Times New Roman" charset="0"/>
              </a:rPr>
              <a:t>systems</a:t>
            </a:r>
            <a:r>
              <a:rPr lang="fr-FR" baseline="0" dirty="0" smtClean="0">
                <a:latin typeface="Times New Roman" charset="0"/>
              </a:rPr>
              <a:t> (as </a:t>
            </a:r>
            <a:r>
              <a:rPr lang="fr-FR" baseline="0" dirty="0" err="1" smtClean="0">
                <a:latin typeface="Times New Roman" charset="0"/>
              </a:rPr>
              <a:t>intercropping</a:t>
            </a:r>
            <a:r>
              <a:rPr lang="fr-FR" baseline="0" dirty="0" smtClean="0">
                <a:latin typeface="Times New Roman" charset="0"/>
              </a:rPr>
              <a:t>).</a:t>
            </a:r>
            <a:endParaRPr lang="fr-FR" dirty="0" smtClean="0">
              <a:latin typeface="Times New Roman" charset="0"/>
            </a:endParaRPr>
          </a:p>
        </p:txBody>
      </p:sp>
      <p:sp>
        <p:nvSpPr>
          <p:cNvPr id="12292" name="Espace réservé du numéro de diapositive 3"/>
          <p:cNvSpPr>
            <a:spLocks noGrp="1"/>
          </p:cNvSpPr>
          <p:nvPr>
            <p:ph type="sldNum" sz="quarter" idx="5"/>
          </p:nvPr>
        </p:nvSpPr>
        <p:spPr>
          <a:noFill/>
        </p:spPr>
        <p:txBody>
          <a:bodyPr/>
          <a:lstStyle/>
          <a:p>
            <a:fld id="{DA0E2E67-BD67-47C6-9957-E9EE22F195A5}" type="slidenum">
              <a:rPr lang="fr-FR" smtClean="0">
                <a:latin typeface="Times New Roman" charset="0"/>
              </a:rPr>
              <a:pPr/>
              <a:t>7</a:t>
            </a:fld>
            <a:endParaRPr lang="fr-FR" smtClean="0">
              <a:latin typeface="Times New Roman" charset="0"/>
            </a:endParaRPr>
          </a:p>
        </p:txBody>
      </p:sp>
    </p:spTree>
    <p:extLst>
      <p:ext uri="{BB962C8B-B14F-4D97-AF65-F5344CB8AC3E}">
        <p14:creationId xmlns:p14="http://schemas.microsoft.com/office/powerpoint/2010/main" val="168954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43000" y="687388"/>
            <a:ext cx="4573588" cy="3429000"/>
          </a:xfrm>
          <a:ln/>
        </p:spPr>
      </p:sp>
      <p:sp>
        <p:nvSpPr>
          <p:cNvPr id="220163" name="Rectangle 3"/>
          <p:cNvSpPr>
            <a:spLocks noGrp="1" noChangeArrowheads="1"/>
          </p:cNvSpPr>
          <p:nvPr>
            <p:ph type="body" idx="1"/>
          </p:nvPr>
        </p:nvSpPr>
        <p:spPr>
          <a:xfrm>
            <a:off x="915267" y="4344728"/>
            <a:ext cx="5027469" cy="247933"/>
          </a:xfrm>
        </p:spPr>
        <p:txBody>
          <a:bodyPr/>
          <a:lstStyle/>
          <a:p>
            <a:r>
              <a:rPr lang="fr-FR" sz="2000" dirty="0" err="1" smtClean="0"/>
              <a:t>What</a:t>
            </a:r>
            <a:r>
              <a:rPr lang="fr-FR" sz="2000" baseline="0" dirty="0" smtClean="0"/>
              <a:t> </a:t>
            </a:r>
            <a:r>
              <a:rPr lang="fr-FR" sz="2000" baseline="0" dirty="0" err="1" smtClean="0"/>
              <a:t>is</a:t>
            </a:r>
            <a:r>
              <a:rPr lang="fr-FR" sz="2000" baseline="0" dirty="0" smtClean="0"/>
              <a:t> a model?</a:t>
            </a:r>
          </a:p>
          <a:p>
            <a:r>
              <a:rPr lang="fr-FR" sz="2000" dirty="0" smtClean="0"/>
              <a:t>Importance </a:t>
            </a:r>
            <a:r>
              <a:rPr lang="fr-FR" sz="2000" dirty="0"/>
              <a:t>du schéma potentiel + contrainte</a:t>
            </a:r>
          </a:p>
        </p:txBody>
      </p:sp>
    </p:spTree>
    <p:extLst>
      <p:ext uri="{BB962C8B-B14F-4D97-AF65-F5344CB8AC3E}">
        <p14:creationId xmlns:p14="http://schemas.microsoft.com/office/powerpoint/2010/main" val="392180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7A95AD0-153F-4544-9E7B-40CE13725B68}"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15023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A95AD0-153F-4544-9E7B-40CE13725B68}"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131000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A95AD0-153F-4544-9E7B-40CE13725B68}"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224010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courante">
    <p:spTree>
      <p:nvGrpSpPr>
        <p:cNvPr id="1" name=""/>
        <p:cNvGrpSpPr/>
        <p:nvPr/>
      </p:nvGrpSpPr>
      <p:grpSpPr>
        <a:xfrm>
          <a:off x="0" y="0"/>
          <a:ext cx="0" cy="0"/>
          <a:chOff x="0" y="0"/>
          <a:chExt cx="0" cy="0"/>
        </a:xfrm>
      </p:grpSpPr>
      <p:grpSp>
        <p:nvGrpSpPr>
          <p:cNvPr id="2" name="Groupe 2"/>
          <p:cNvGrpSpPr>
            <a:grpSpLocks/>
          </p:cNvGrpSpPr>
          <p:nvPr userDrawn="1"/>
        </p:nvGrpSpPr>
        <p:grpSpPr bwMode="auto">
          <a:xfrm>
            <a:off x="0" y="6119813"/>
            <a:ext cx="9144000" cy="738187"/>
            <a:chOff x="0" y="6120399"/>
            <a:chExt cx="9144000" cy="737601"/>
          </a:xfrm>
        </p:grpSpPr>
        <p:sp>
          <p:nvSpPr>
            <p:cNvPr id="3" name="Rectangle 2"/>
            <p:cNvSpPr/>
            <p:nvPr/>
          </p:nvSpPr>
          <p:spPr>
            <a:xfrm>
              <a:off x="0" y="6164814"/>
              <a:ext cx="9144000" cy="693186"/>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4"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09320"/>
              <a:ext cx="1080000" cy="4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pic>
        <p:nvPicPr>
          <p:cNvPr id="6" name="Imag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3350" y="44450"/>
            <a:ext cx="13049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3"/>
          <p:cNvSpPr txBox="1">
            <a:spLocks/>
          </p:cNvSpPr>
          <p:nvPr userDrawn="1"/>
        </p:nvSpPr>
        <p:spPr>
          <a:xfrm>
            <a:off x="7885113" y="6245225"/>
            <a:ext cx="1122362" cy="2508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fr-BE" sz="1600" dirty="0" smtClean="0">
                <a:solidFill>
                  <a:schemeClr val="bg1"/>
                </a:solidFill>
                <a:latin typeface="Arial" pitchFamily="34" charset="0"/>
                <a:cs typeface="Arial" pitchFamily="34" charset="0"/>
              </a:rPr>
              <a:t>.0</a:t>
            </a:r>
            <a:fld id="{0B289E1E-1EA8-4623-A2C9-B8A4246E6D87}" type="slidenum">
              <a:rPr lang="fr-BE" sz="1600" smtClean="0">
                <a:solidFill>
                  <a:schemeClr val="bg1"/>
                </a:solidFill>
                <a:latin typeface="Arial" pitchFamily="34" charset="0"/>
                <a:cs typeface="Arial" pitchFamily="34" charset="0"/>
              </a:rPr>
              <a:pPr algn="r" fontAlgn="auto">
                <a:spcBef>
                  <a:spcPts val="0"/>
                </a:spcBef>
                <a:spcAft>
                  <a:spcPts val="0"/>
                </a:spcAft>
                <a:defRPr/>
              </a:pPr>
              <a:t>‹N°›</a:t>
            </a:fld>
            <a:endParaRPr lang="fr-BE" sz="1600" dirty="0">
              <a:solidFill>
                <a:schemeClr val="bg1"/>
              </a:solidFill>
              <a:latin typeface="Arial" pitchFamily="34" charset="0"/>
              <a:cs typeface="Arial" pitchFamily="34" charset="0"/>
            </a:endParaRPr>
          </a:p>
        </p:txBody>
      </p:sp>
      <p:pic>
        <p:nvPicPr>
          <p:cNvPr id="8" name="Image 7" descr="https://encrypted-tbn2.gstatic.com/images?q=tbn:ANd9GcQygWn4-dzkKsaR3u7taSLii8rtyV9S-xLdrUmzqJsRCRtfYaHW"/>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75656" y="6237312"/>
            <a:ext cx="1008112" cy="568587"/>
          </a:xfrm>
          <a:prstGeom prst="rect">
            <a:avLst/>
          </a:prstGeom>
          <a:noFill/>
          <a:ln>
            <a:noFill/>
          </a:ln>
        </p:spPr>
      </p:pic>
      <p:sp>
        <p:nvSpPr>
          <p:cNvPr id="9" name="ZoneTexte 8"/>
          <p:cNvSpPr txBox="1"/>
          <p:nvPr userDrawn="1"/>
        </p:nvSpPr>
        <p:spPr>
          <a:xfrm>
            <a:off x="5655169" y="6279703"/>
            <a:ext cx="2594941" cy="461665"/>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r>
              <a:rPr lang="en-US" sz="2400" i="1" dirty="0" smtClean="0">
                <a:solidFill>
                  <a:srgbClr val="FFFF00"/>
                </a:solidFill>
              </a:rPr>
              <a:t>STICS model Team  </a:t>
            </a:r>
          </a:p>
        </p:txBody>
      </p:sp>
    </p:spTree>
    <p:extLst>
      <p:ext uri="{BB962C8B-B14F-4D97-AF65-F5344CB8AC3E}">
        <p14:creationId xmlns:p14="http://schemas.microsoft.com/office/powerpoint/2010/main" val="394836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A95AD0-153F-4544-9E7B-40CE13725B68}"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127376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7A95AD0-153F-4544-9E7B-40CE13725B68}"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198204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A95AD0-153F-4544-9E7B-40CE13725B68}" type="datetimeFigureOut">
              <a:rPr lang="fr-FR" smtClean="0"/>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409926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A95AD0-153F-4544-9E7B-40CE13725B68}" type="datetimeFigureOut">
              <a:rPr lang="fr-FR" smtClean="0"/>
              <a:t>15/11/2016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161183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A95AD0-153F-4544-9E7B-40CE13725B68}" type="datetimeFigureOut">
              <a:rPr lang="fr-FR" smtClean="0"/>
              <a:t>15/11/2016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154574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A95AD0-153F-4544-9E7B-40CE13725B68}" type="datetimeFigureOut">
              <a:rPr lang="fr-FR" smtClean="0"/>
              <a:t>15/11/2016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277187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A95AD0-153F-4544-9E7B-40CE13725B68}" type="datetimeFigureOut">
              <a:rPr lang="fr-FR" smtClean="0"/>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130643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A95AD0-153F-4544-9E7B-40CE13725B68}" type="datetimeFigureOut">
              <a:rPr lang="fr-FR" smtClean="0"/>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A8692B-8423-45CB-8377-EAADC22636EA}" type="slidenum">
              <a:rPr lang="fr-FR" smtClean="0"/>
              <a:t>‹N°›</a:t>
            </a:fld>
            <a:endParaRPr lang="fr-FR"/>
          </a:p>
        </p:txBody>
      </p:sp>
    </p:spTree>
    <p:extLst>
      <p:ext uri="{BB962C8B-B14F-4D97-AF65-F5344CB8AC3E}">
        <p14:creationId xmlns:p14="http://schemas.microsoft.com/office/powerpoint/2010/main" val="95017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95AD0-153F-4544-9E7B-40CE13725B68}" type="datetimeFigureOut">
              <a:rPr lang="fr-FR" smtClean="0"/>
              <a:t>15/11/2016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8692B-8423-45CB-8377-EAADC22636EA}" type="slidenum">
              <a:rPr lang="fr-FR" smtClean="0"/>
              <a:t>‹N°›</a:t>
            </a:fld>
            <a:endParaRPr lang="fr-FR"/>
          </a:p>
        </p:txBody>
      </p:sp>
    </p:spTree>
    <p:extLst>
      <p:ext uri="{BB962C8B-B14F-4D97-AF65-F5344CB8AC3E}">
        <p14:creationId xmlns:p14="http://schemas.microsoft.com/office/powerpoint/2010/main" val="4163899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png"/><Relationship Id="rId10" Type="http://schemas.openxmlformats.org/officeDocument/2006/relationships/oleObject" Target="../embeddings/oleObject5.bin"/><Relationship Id="rId4" Type="http://schemas.openxmlformats.org/officeDocument/2006/relationships/image" Target="../media/image8.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38127"/>
            <a:ext cx="9144000" cy="2062103"/>
          </a:xfrm>
          <a:prstGeom prst="rect">
            <a:avLst/>
          </a:prstGeom>
        </p:spPr>
        <p:txBody>
          <a:bodyPr wrap="square">
            <a:spAutoFit/>
          </a:bodyPr>
          <a:lstStyle/>
          <a:p>
            <a:pPr algn="ctr">
              <a:spcAft>
                <a:spcPts val="0"/>
              </a:spcAft>
              <a:tabLst>
                <a:tab pos="-914400" algn="l"/>
                <a:tab pos="252095" algn="l"/>
                <a:tab pos="914400" algn="l"/>
                <a:tab pos="5328920" algn="r"/>
              </a:tabLst>
            </a:pPr>
            <a:r>
              <a:rPr lang="en-US" sz="20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WP2: Bridging knowledge gaps for agro system modelling in the tropics</a:t>
            </a:r>
          </a:p>
          <a:p>
            <a:pPr algn="just">
              <a:spcAft>
                <a:spcPts val="0"/>
              </a:spcAft>
              <a:tabLst>
                <a:tab pos="-914400" algn="l"/>
                <a:tab pos="252095" algn="l"/>
                <a:tab pos="914400" algn="l"/>
                <a:tab pos="5328920" algn="r"/>
              </a:tabLst>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algn="ctr">
              <a:spcAft>
                <a:spcPts val="0"/>
              </a:spcAft>
              <a:tabLst>
                <a:tab pos="-914400" algn="l"/>
                <a:tab pos="252095" algn="l"/>
                <a:tab pos="914400" algn="l"/>
                <a:tab pos="5328920" algn="r"/>
              </a:tabLst>
            </a:pPr>
            <a:r>
              <a:rPr lang="en-US" b="1" dirty="0" smtClean="0">
                <a:latin typeface="Segoe UI" panose="020B0502040204020203" pitchFamily="34" charset="0"/>
                <a:ea typeface="Segoe UI" panose="020B0502040204020203" pitchFamily="34" charset="0"/>
                <a:cs typeface="Segoe UI" panose="020B0502040204020203" pitchFamily="34" charset="0"/>
              </a:rPr>
              <a:t>Task 2.1</a:t>
            </a:r>
          </a:p>
          <a:p>
            <a:pPr algn="ctr">
              <a:spcAft>
                <a:spcPts val="0"/>
              </a:spcAft>
              <a:tabLst>
                <a:tab pos="-914400" algn="l"/>
                <a:tab pos="252095" algn="l"/>
                <a:tab pos="914400" algn="l"/>
                <a:tab pos="5328920" algn="r"/>
              </a:tabLst>
            </a:pPr>
            <a:r>
              <a:rPr lang="en-US" b="1" dirty="0" smtClean="0">
                <a:latin typeface="Segoe UI" panose="020B0502040204020203" pitchFamily="34" charset="0"/>
                <a:ea typeface="Segoe UI" panose="020B0502040204020203" pitchFamily="34" charset="0"/>
                <a:cs typeface="Segoe UI" panose="020B0502040204020203" pitchFamily="34" charset="0"/>
              </a:rPr>
              <a:t> Calibration and evaluation of the STICS crop model for a sufficient variety  of crops under tropical conditions</a:t>
            </a:r>
          </a:p>
          <a:p>
            <a:pPr algn="ctr">
              <a:spcAft>
                <a:spcPts val="0"/>
              </a:spcAft>
              <a:tabLst>
                <a:tab pos="-914400" algn="l"/>
                <a:tab pos="252095" algn="l"/>
                <a:tab pos="914400" algn="l"/>
                <a:tab pos="5328920" algn="r"/>
              </a:tabLst>
            </a:pPr>
            <a:endParaRPr lang="en-US" b="1" dirty="0" smtClean="0">
              <a:latin typeface="Segoe UI" panose="020B0502040204020203" pitchFamily="34" charset="0"/>
              <a:ea typeface="Segoe UI" panose="020B0502040204020203" pitchFamily="34" charset="0"/>
              <a:cs typeface="Segoe UI" panose="020B0502040204020203" pitchFamily="34" charset="0"/>
            </a:endParaRPr>
          </a:p>
          <a:p>
            <a:pPr algn="ctr">
              <a:spcAft>
                <a:spcPts val="0"/>
              </a:spcAft>
              <a:tabLst>
                <a:tab pos="-914400" algn="l"/>
                <a:tab pos="252095" algn="l"/>
                <a:tab pos="914400" algn="l"/>
                <a:tab pos="5328920" algn="r"/>
              </a:tabLst>
            </a:pPr>
            <a:r>
              <a:rPr lang="en-US" dirty="0" smtClean="0">
                <a:latin typeface="Segoe UI" panose="020B0502040204020203" pitchFamily="34" charset="0"/>
                <a:ea typeface="Segoe UI" panose="020B0502040204020203" pitchFamily="34" charset="0"/>
                <a:cs typeface="Segoe UI" panose="020B0502040204020203" pitchFamily="34" charset="0"/>
              </a:rPr>
              <a:t>Julie Constantin, Nicolas Beaudoin, Dominique </a:t>
            </a:r>
            <a:r>
              <a:rPr lang="en-US" dirty="0" err="1" smtClean="0">
                <a:latin typeface="Segoe UI" panose="020B0502040204020203" pitchFamily="34" charset="0"/>
                <a:ea typeface="Segoe UI" panose="020B0502040204020203" pitchFamily="34" charset="0"/>
                <a:cs typeface="Segoe UI" panose="020B0502040204020203" pitchFamily="34" charset="0"/>
              </a:rPr>
              <a:t>Ripoche</a:t>
            </a:r>
            <a:r>
              <a:rPr lang="en-US" dirty="0" smtClean="0">
                <a:latin typeface="Segoe UI" panose="020B0502040204020203" pitchFamily="34" charset="0"/>
                <a:ea typeface="Segoe UI" panose="020B0502040204020203" pitchFamily="34" charset="0"/>
                <a:cs typeface="Segoe UI" panose="020B0502040204020203" pitchFamily="34" charset="0"/>
              </a:rPr>
              <a:t>, Eric </a:t>
            </a:r>
            <a:r>
              <a:rPr lang="en-US" dirty="0" err="1" smtClean="0">
                <a:latin typeface="Segoe UI" panose="020B0502040204020203" pitchFamily="34" charset="0"/>
                <a:ea typeface="Segoe UI" panose="020B0502040204020203" pitchFamily="34" charset="0"/>
                <a:cs typeface="Segoe UI" panose="020B0502040204020203" pitchFamily="34" charset="0"/>
              </a:rPr>
              <a:t>Justes</a:t>
            </a:r>
            <a:r>
              <a:rPr lang="en-US" dirty="0" smtClean="0">
                <a:latin typeface="Segoe UI" panose="020B0502040204020203" pitchFamily="34" charset="0"/>
                <a:ea typeface="Segoe UI" panose="020B0502040204020203" pitchFamily="34" charset="0"/>
                <a:cs typeface="Segoe UI" panose="020B0502040204020203" pitchFamily="34" charset="0"/>
              </a:rPr>
              <a:t>, Samuel </a:t>
            </a:r>
            <a:r>
              <a:rPr lang="en-US" dirty="0" err="1" smtClean="0">
                <a:latin typeface="Segoe UI" panose="020B0502040204020203" pitchFamily="34" charset="0"/>
                <a:ea typeface="Segoe UI" panose="020B0502040204020203" pitchFamily="34" charset="0"/>
                <a:cs typeface="Segoe UI" panose="020B0502040204020203" pitchFamily="34" charset="0"/>
              </a:rPr>
              <a:t>Buis</a:t>
            </a:r>
            <a:endParaRPr lang="en-US"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676" y="4687190"/>
            <a:ext cx="6120680" cy="1260789"/>
          </a:xfrm>
          <a:prstGeom prst="rect">
            <a:avLst/>
          </a:prstGeom>
          <a:solidFill>
            <a:schemeClr val="bg1"/>
          </a:solidFill>
          <a:ln>
            <a:noFill/>
          </a:ln>
          <a:effectLst/>
        </p:spPr>
      </p:pic>
      <p:pic>
        <p:nvPicPr>
          <p:cNvPr id="4" name="Image 3" descr="https://encrypted-tbn2.gstatic.com/images?q=tbn:ANd9GcQygWn4-dzkKsaR3u7taSLii8rtyV9S-xLdrUmzqJsRCRtfYaHW"/>
          <p:cNvPicPr/>
          <p:nvPr/>
        </p:nvPicPr>
        <p:blipFill>
          <a:blip r:embed="rId3">
            <a:extLst>
              <a:ext uri="{28A0092B-C50C-407E-A947-70E740481C1C}">
                <a14:useLocalDpi xmlns:a14="http://schemas.microsoft.com/office/drawing/2010/main" val="0"/>
              </a:ext>
            </a:extLst>
          </a:blip>
          <a:srcRect/>
          <a:stretch>
            <a:fillRect/>
          </a:stretch>
        </p:blipFill>
        <p:spPr bwMode="auto">
          <a:xfrm>
            <a:off x="2618509" y="2777994"/>
            <a:ext cx="3082326" cy="1655459"/>
          </a:xfrm>
          <a:prstGeom prst="rect">
            <a:avLst/>
          </a:prstGeom>
          <a:noFill/>
          <a:ln>
            <a:noFill/>
          </a:ln>
        </p:spPr>
      </p:pic>
    </p:spTree>
    <p:extLst>
      <p:ext uri="{BB962C8B-B14F-4D97-AF65-F5344CB8AC3E}">
        <p14:creationId xmlns:p14="http://schemas.microsoft.com/office/powerpoint/2010/main" val="1278052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6"/>
          <p:cNvSpPr/>
          <p:nvPr/>
        </p:nvSpPr>
        <p:spPr>
          <a:xfrm>
            <a:off x="-76200" y="32183"/>
            <a:ext cx="1692275" cy="1047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CHALLENGES : Calibration of crop models</a:t>
            </a:r>
            <a:endParaRPr lang="en-US" dirty="0">
              <a:solidFill>
                <a:schemeClr val="tx1"/>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1672728579"/>
              </p:ext>
            </p:extLst>
          </p:nvPr>
        </p:nvGraphicFramePr>
        <p:xfrm>
          <a:off x="4499992" y="32183"/>
          <a:ext cx="4536985" cy="365996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986033" y="4221088"/>
            <a:ext cx="4572000" cy="2862322"/>
          </a:xfrm>
          <a:prstGeom prst="rect">
            <a:avLst/>
          </a:prstGeom>
        </p:spPr>
        <p:txBody>
          <a:bodyPr>
            <a:spAutoFit/>
          </a:bodyPr>
          <a:lstStyle/>
          <a:p>
            <a:pPr algn="ctr"/>
            <a:r>
              <a:rPr lang="en-GB" altLang="fr-FR" b="1" dirty="0" smtClean="0">
                <a:latin typeface="Calibri" pitchFamily="34" charset="0"/>
              </a:rPr>
              <a:t>But need </a:t>
            </a:r>
          </a:p>
          <a:p>
            <a:pPr algn="ctr"/>
            <a:r>
              <a:rPr lang="en-GB" altLang="fr-FR" b="1" dirty="0" smtClean="0">
                <a:latin typeface="Calibri" pitchFamily="34" charset="0"/>
              </a:rPr>
              <a:t>to be validated, </a:t>
            </a:r>
          </a:p>
          <a:p>
            <a:pPr algn="ctr"/>
            <a:r>
              <a:rPr lang="en-GB" altLang="fr-FR" b="1" dirty="0" smtClean="0">
                <a:latin typeface="Calibri" pitchFamily="34" charset="0"/>
              </a:rPr>
              <a:t>and extended </a:t>
            </a:r>
          </a:p>
          <a:p>
            <a:pPr algn="ctr"/>
            <a:r>
              <a:rPr lang="en-GB" altLang="fr-FR" b="1" dirty="0" smtClean="0">
                <a:latin typeface="Calibri" pitchFamily="34" charset="0"/>
              </a:rPr>
              <a:t>to more tropical crops</a:t>
            </a:r>
          </a:p>
          <a:p>
            <a:pPr algn="ctr"/>
            <a:r>
              <a:rPr lang="en-GB" altLang="fr-FR" b="1" dirty="0" smtClean="0">
                <a:latin typeface="Calibri" pitchFamily="34" charset="0"/>
              </a:rPr>
              <a:t>(sugar cane, cotton, finger millet…)</a:t>
            </a:r>
          </a:p>
          <a:p>
            <a:pPr algn="ctr"/>
            <a:r>
              <a:rPr lang="en-GB" altLang="fr-FR" b="1" dirty="0" smtClean="0">
                <a:latin typeface="Calibri" pitchFamily="34" charset="0"/>
              </a:rPr>
              <a:t>and more practices</a:t>
            </a:r>
          </a:p>
          <a:p>
            <a:pPr algn="ctr"/>
            <a:r>
              <a:rPr lang="en-GB" altLang="fr-FR" b="1" dirty="0" smtClean="0">
                <a:latin typeface="Calibri" pitchFamily="34" charset="0"/>
              </a:rPr>
              <a:t>(types or irrigation, organic fertilisation,</a:t>
            </a:r>
          </a:p>
          <a:p>
            <a:pPr algn="ctr"/>
            <a:r>
              <a:rPr lang="en-GB" altLang="fr-FR" b="1" dirty="0" err="1" smtClean="0">
                <a:latin typeface="Calibri" pitchFamily="34" charset="0"/>
              </a:rPr>
              <a:t>Agroecology</a:t>
            </a:r>
            <a:r>
              <a:rPr lang="en-GB" altLang="fr-FR" b="1" dirty="0" smtClean="0">
                <a:latin typeface="Calibri" pitchFamily="34" charset="0"/>
              </a:rPr>
              <a:t>…)</a:t>
            </a:r>
          </a:p>
          <a:p>
            <a:pPr algn="ctr"/>
            <a:endParaRPr lang="en-GB" altLang="fr-FR" b="1" dirty="0">
              <a:latin typeface="Calibri" pitchFamily="34" charset="0"/>
            </a:endParaRPr>
          </a:p>
          <a:p>
            <a:pPr algn="ctr"/>
            <a:endParaRPr lang="en-GB" altLang="fr-FR" b="1" dirty="0" smtClean="0">
              <a:latin typeface="Calibri" pitchFamily="34" charset="0"/>
            </a:endParaRPr>
          </a:p>
        </p:txBody>
      </p:sp>
      <p:sp>
        <p:nvSpPr>
          <p:cNvPr id="8" name="Rectangle 7"/>
          <p:cNvSpPr/>
          <p:nvPr/>
        </p:nvSpPr>
        <p:spPr>
          <a:xfrm>
            <a:off x="1259632" y="260648"/>
            <a:ext cx="4572000" cy="1200329"/>
          </a:xfrm>
          <a:prstGeom prst="rect">
            <a:avLst/>
          </a:prstGeom>
        </p:spPr>
        <p:txBody>
          <a:bodyPr>
            <a:spAutoFit/>
          </a:bodyPr>
          <a:lstStyle/>
          <a:p>
            <a:pPr algn="ctr"/>
            <a:r>
              <a:rPr lang="en-GB" altLang="fr-FR" b="1" dirty="0" smtClean="0">
                <a:latin typeface="Calibri" pitchFamily="34" charset="0"/>
              </a:rPr>
              <a:t>STICS Calibrated for </a:t>
            </a:r>
          </a:p>
          <a:p>
            <a:pPr algn="ctr"/>
            <a:r>
              <a:rPr lang="en-GB" altLang="fr-FR" b="1" dirty="0" smtClean="0">
                <a:latin typeface="Calibri" pitchFamily="34" charset="0"/>
              </a:rPr>
              <a:t>the 5 major crops</a:t>
            </a:r>
          </a:p>
          <a:p>
            <a:pPr algn="ctr"/>
            <a:r>
              <a:rPr lang="en-GB" altLang="fr-FR" b="1" dirty="0" smtClean="0">
                <a:latin typeface="Calibri" pitchFamily="34" charset="0"/>
              </a:rPr>
              <a:t>In </a:t>
            </a:r>
            <a:r>
              <a:rPr lang="en-GB" altLang="fr-FR" b="1" dirty="0" err="1" smtClean="0">
                <a:latin typeface="Calibri" pitchFamily="34" charset="0"/>
              </a:rPr>
              <a:t>Berambadi</a:t>
            </a:r>
            <a:endParaRPr lang="en-GB" altLang="fr-FR" b="1" dirty="0">
              <a:latin typeface="Calibri" pitchFamily="34" charset="0"/>
            </a:endParaRPr>
          </a:p>
          <a:p>
            <a:pPr algn="ctr"/>
            <a:endParaRPr lang="en-GB" altLang="fr-FR" b="1" dirty="0" smtClean="0">
              <a:latin typeface="Calibri" pitchFamily="34" charset="0"/>
            </a:endParaRP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279063"/>
            <a:ext cx="6228184" cy="360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re 1"/>
          <p:cNvSpPr txBox="1">
            <a:spLocks/>
          </p:cNvSpPr>
          <p:nvPr/>
        </p:nvSpPr>
        <p:spPr>
          <a:xfrm>
            <a:off x="-972616" y="2373238"/>
            <a:ext cx="6283016" cy="385698"/>
          </a:xfrm>
          <a:prstGeom prst="rect">
            <a:avLst/>
          </a:prstGeom>
          <a:noFill/>
        </p:spPr>
        <p:txBody>
          <a:bodyPr vert="horz" lIns="91440" tIns="45720" rIns="91440" bIns="45720" rtlCol="0" anchor="ctr">
            <a:noAutofit/>
          </a:bodyPr>
          <a:lstStyle/>
          <a:p>
            <a:pPr lvl="0" algn="ctr">
              <a:spcBef>
                <a:spcPct val="0"/>
              </a:spcBef>
              <a:defRPr/>
            </a:pPr>
            <a:r>
              <a:rPr lang="en-US" sz="2400" b="1" dirty="0" smtClean="0">
                <a:latin typeface="Arial Narrow" panose="020B0606020202030204" pitchFamily="34" charset="0"/>
                <a:cs typeface="Arial" pitchFamily="34" charset="0"/>
              </a:rPr>
              <a:t>Adaptation of the methodology</a:t>
            </a:r>
          </a:p>
          <a:p>
            <a:pPr lvl="0" algn="ctr">
              <a:spcBef>
                <a:spcPct val="0"/>
              </a:spcBef>
              <a:defRPr/>
            </a:pPr>
            <a:r>
              <a:rPr lang="en-US" sz="2400" b="1" dirty="0" smtClean="0">
                <a:latin typeface="Arial Narrow" panose="020B0606020202030204" pitchFamily="34" charset="0"/>
                <a:cs typeface="Arial" pitchFamily="34" charset="0"/>
              </a:rPr>
              <a:t> the catchment </a:t>
            </a:r>
            <a:r>
              <a:rPr lang="en-US" sz="2400" b="1" dirty="0">
                <a:latin typeface="Arial Narrow" panose="020B0606020202030204" pitchFamily="34" charset="0"/>
                <a:cs typeface="Arial" pitchFamily="34" charset="0"/>
              </a:rPr>
              <a:t>scale</a:t>
            </a:r>
            <a:endParaRPr lang="fr-FR" sz="2400" b="1" dirty="0">
              <a:latin typeface="Arial Narrow" panose="020B0606020202030204" pitchFamily="34" charset="0"/>
              <a:cs typeface="Arial" pitchFamily="34" charset="0"/>
            </a:endParaRPr>
          </a:p>
        </p:txBody>
      </p:sp>
    </p:spTree>
    <p:extLst>
      <p:ext uri="{BB962C8B-B14F-4D97-AF65-F5344CB8AC3E}">
        <p14:creationId xmlns:p14="http://schemas.microsoft.com/office/powerpoint/2010/main" val="199090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7823" y="455465"/>
            <a:ext cx="8432629" cy="7201972"/>
          </a:xfrm>
          <a:prstGeom prst="rect">
            <a:avLst/>
          </a:prstGeom>
          <a:noFill/>
        </p:spPr>
        <p:txBody>
          <a:bodyPr wrap="none" rtlCol="0">
            <a:spAutoFit/>
          </a:bodyPr>
          <a:lstStyle/>
          <a:p>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Objectives of WP2 </a:t>
            </a:r>
            <a:r>
              <a:rPr lang="fr-FR" sz="2400"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Task</a:t>
            </a:r>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2.1</a:t>
            </a:r>
          </a:p>
          <a:p>
            <a:endParaRPr lang="fr-FR" sz="24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In addition to </a:t>
            </a:r>
            <a:r>
              <a:rPr lang="fr-FR" b="1" dirty="0" err="1" smtClean="0">
                <a:latin typeface="Segoe UI" panose="020B0502040204020203" pitchFamily="34" charset="0"/>
                <a:ea typeface="Segoe UI" panose="020B0502040204020203" pitchFamily="34" charset="0"/>
                <a:cs typeface="Segoe UI" panose="020B0502040204020203" pitchFamily="34" charset="0"/>
              </a:rPr>
              <a:t>providing</a:t>
            </a:r>
            <a:r>
              <a:rPr lang="fr-FR" b="1" dirty="0" smtClean="0">
                <a:latin typeface="Segoe UI" panose="020B0502040204020203" pitchFamily="34" charset="0"/>
                <a:ea typeface="Segoe UI" panose="020B0502040204020203" pitchFamily="34" charset="0"/>
                <a:cs typeface="Segoe UI" panose="020B0502040204020203" pitchFamily="34" charset="0"/>
              </a:rPr>
              <a:t> more </a:t>
            </a:r>
            <a:r>
              <a:rPr lang="fr-FR" b="1" dirty="0" err="1" smtClean="0">
                <a:latin typeface="Segoe UI" panose="020B0502040204020203" pitchFamily="34" charset="0"/>
                <a:ea typeface="Segoe UI" panose="020B0502040204020203" pitchFamily="34" charset="0"/>
                <a:cs typeface="Segoe UI" panose="020B0502040204020203" pitchFamily="34" charset="0"/>
              </a:rPr>
              <a:t>diversity</a:t>
            </a:r>
            <a:r>
              <a:rPr lang="fr-FR" b="1" dirty="0" smtClean="0">
                <a:latin typeface="Segoe UI" panose="020B0502040204020203" pitchFamily="34" charset="0"/>
                <a:ea typeface="Segoe UI" panose="020B0502040204020203" pitchFamily="34" charset="0"/>
                <a:cs typeface="Segoe UI" panose="020B0502040204020203" pitchFamily="34" charset="0"/>
              </a:rPr>
              <a:t> to the ATCHA scenarios,</a:t>
            </a:r>
          </a:p>
          <a:p>
            <a:r>
              <a:rPr lang="fr-FR" b="1" dirty="0" err="1" smtClean="0">
                <a:latin typeface="Segoe UI" panose="020B0502040204020203" pitchFamily="34" charset="0"/>
                <a:ea typeface="Segoe UI" panose="020B0502040204020203" pitchFamily="34" charset="0"/>
                <a:cs typeface="Segoe UI" panose="020B0502040204020203" pitchFamily="34" charset="0"/>
              </a:rPr>
              <a:t>generic</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scientific</a:t>
            </a:r>
            <a:r>
              <a:rPr lang="fr-FR" b="1" dirty="0" smtClean="0">
                <a:latin typeface="Segoe UI" panose="020B0502040204020203" pitchFamily="34" charset="0"/>
                <a:ea typeface="Segoe UI" panose="020B0502040204020203" pitchFamily="34" charset="0"/>
                <a:cs typeface="Segoe UI" panose="020B0502040204020203" pitchFamily="34" charset="0"/>
              </a:rPr>
              <a:t> outputs </a:t>
            </a:r>
            <a:r>
              <a:rPr lang="fr-FR" dirty="0" smtClean="0">
                <a:latin typeface="Segoe UI" panose="020B0502040204020203" pitchFamily="34" charset="0"/>
                <a:ea typeface="Segoe UI" panose="020B0502040204020203" pitchFamily="34" charset="0"/>
                <a:cs typeface="Segoe UI" panose="020B0502040204020203" pitchFamily="34" charset="0"/>
              </a:rPr>
              <a:t>are </a:t>
            </a:r>
            <a:r>
              <a:rPr lang="fr-FR" dirty="0" err="1" smtClean="0">
                <a:latin typeface="Segoe UI" panose="020B0502040204020203" pitchFamily="34" charset="0"/>
                <a:ea typeface="Segoe UI" panose="020B0502040204020203" pitchFamily="34" charset="0"/>
                <a:cs typeface="Segoe UI" panose="020B0502040204020203" pitchFamily="34" charset="0"/>
              </a:rPr>
              <a:t>expected</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from</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extending</a:t>
            </a:r>
            <a:r>
              <a:rPr lang="fr-FR" dirty="0" smtClean="0">
                <a:latin typeface="Segoe UI" panose="020B0502040204020203" pitchFamily="34" charset="0"/>
                <a:ea typeface="Segoe UI" panose="020B0502040204020203" pitchFamily="34" charset="0"/>
                <a:cs typeface="Segoe UI" panose="020B0502040204020203" pitchFamily="34" charset="0"/>
              </a:rPr>
              <a:t> the </a:t>
            </a:r>
            <a:r>
              <a:rPr lang="fr-FR" dirty="0" err="1" smtClean="0">
                <a:latin typeface="Segoe UI" panose="020B0502040204020203" pitchFamily="34" charset="0"/>
                <a:ea typeface="Segoe UI" panose="020B0502040204020203" pitchFamily="34" charset="0"/>
                <a:cs typeface="Segoe UI" panose="020B0502040204020203" pitchFamily="34" charset="0"/>
              </a:rPr>
              <a:t>domain</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of </a:t>
            </a:r>
            <a:r>
              <a:rPr lang="fr-FR" dirty="0" err="1" smtClean="0">
                <a:latin typeface="Segoe UI" panose="020B0502040204020203" pitchFamily="34" charset="0"/>
                <a:ea typeface="Segoe UI" panose="020B0502040204020203" pitchFamily="34" charset="0"/>
                <a:cs typeface="Segoe UI" panose="020B0502040204020203" pitchFamily="34" charset="0"/>
              </a:rPr>
              <a:t>validity</a:t>
            </a:r>
            <a:r>
              <a:rPr lang="fr-FR" dirty="0" smtClean="0">
                <a:latin typeface="Segoe UI" panose="020B0502040204020203" pitchFamily="34" charset="0"/>
                <a:ea typeface="Segoe UI" panose="020B0502040204020203" pitchFamily="34" charset="0"/>
                <a:cs typeface="Segoe UI" panose="020B0502040204020203" pitchFamily="34" charset="0"/>
              </a:rPr>
              <a:t> of STICS to tropical situations: </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fr-FR" dirty="0" err="1" smtClean="0">
                <a:latin typeface="Segoe UI" panose="020B0502040204020203" pitchFamily="34" charset="0"/>
                <a:ea typeface="Segoe UI" panose="020B0502040204020203" pitchFamily="34" charset="0"/>
                <a:cs typeface="Segoe UI" panose="020B0502040204020203" pitchFamily="34" charset="0"/>
              </a:rPr>
              <a:t>evaluating</a:t>
            </a:r>
            <a:r>
              <a:rPr lang="fr-FR" dirty="0" smtClean="0">
                <a:latin typeface="Segoe UI" panose="020B0502040204020203" pitchFamily="34" charset="0"/>
                <a:ea typeface="Segoe UI" panose="020B0502040204020203" pitchFamily="34" charset="0"/>
                <a:cs typeface="Segoe UI" panose="020B0502040204020203" pitchFamily="34" charset="0"/>
              </a:rPr>
              <a:t> the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robustness</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of the model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formalisms</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dirty="0" smtClean="0">
                <a:latin typeface="Segoe UI" panose="020B0502040204020203" pitchFamily="34" charset="0"/>
                <a:ea typeface="Segoe UI" panose="020B0502040204020203" pitchFamily="34" charset="0"/>
                <a:cs typeface="Segoe UI" panose="020B0502040204020203" pitchFamily="34" charset="0"/>
              </a:rPr>
              <a:t>in a </a:t>
            </a:r>
            <a:r>
              <a:rPr lang="fr-FR" dirty="0" err="1" smtClean="0">
                <a:latin typeface="Segoe UI" panose="020B0502040204020203" pitchFamily="34" charset="0"/>
                <a:ea typeface="Segoe UI" panose="020B0502040204020203" pitchFamily="34" charset="0"/>
                <a:cs typeface="Segoe UI" panose="020B0502040204020203" pitchFamily="34" charset="0"/>
              </a:rPr>
              <a:t>context</a:t>
            </a:r>
            <a:r>
              <a:rPr lang="fr-FR" dirty="0" smtClean="0">
                <a:latin typeface="Segoe UI" panose="020B0502040204020203" pitchFamily="34" charset="0"/>
                <a:ea typeface="Segoe UI" panose="020B0502040204020203" pitchFamily="34" charset="0"/>
                <a:cs typeface="Segoe UI" panose="020B0502040204020203" pitchFamily="34" charset="0"/>
              </a:rPr>
              <a:t> of </a:t>
            </a:r>
          </a:p>
          <a:p>
            <a:r>
              <a:rPr lang="fr-FR" dirty="0" smtClean="0">
                <a:latin typeface="Segoe UI" panose="020B0502040204020203" pitchFamily="34" charset="0"/>
                <a:ea typeface="Segoe UI" panose="020B0502040204020203" pitchFamily="34" charset="0"/>
                <a:cs typeface="Segoe UI" panose="020B0502040204020203" pitchFamily="34" charset="0"/>
              </a:rPr>
              <a:t>water </a:t>
            </a:r>
            <a:r>
              <a:rPr lang="fr-FR" dirty="0" err="1" smtClean="0">
                <a:latin typeface="Segoe UI" panose="020B0502040204020203" pitchFamily="34" charset="0"/>
                <a:ea typeface="Segoe UI" panose="020B0502040204020203" pitchFamily="34" charset="0"/>
                <a:cs typeface="Segoe UI" panose="020B0502040204020203" pitchFamily="34" charset="0"/>
              </a:rPr>
              <a:t>scarcity</a:t>
            </a:r>
            <a:r>
              <a:rPr lang="fr-FR" dirty="0" smtClean="0">
                <a:latin typeface="Segoe UI" panose="020B0502040204020203" pitchFamily="34" charset="0"/>
                <a:ea typeface="Segoe UI" panose="020B0502040204020203" pitchFamily="34" charset="0"/>
                <a:cs typeface="Segoe UI" panose="020B0502040204020203" pitchFamily="34" charset="0"/>
              </a:rPr>
              <a:t>,  hot </a:t>
            </a:r>
            <a:r>
              <a:rPr lang="fr-FR" dirty="0" err="1" smtClean="0">
                <a:latin typeface="Segoe UI" panose="020B0502040204020203" pitchFamily="34" charset="0"/>
                <a:ea typeface="Segoe UI" panose="020B0502040204020203" pitchFamily="34" charset="0"/>
                <a:cs typeface="Segoe UI" panose="020B0502040204020203" pitchFamily="34" charset="0"/>
              </a:rPr>
              <a:t>temperature</a:t>
            </a:r>
            <a:r>
              <a:rPr lang="fr-FR" dirty="0" smtClean="0">
                <a:latin typeface="Segoe UI" panose="020B0502040204020203" pitchFamily="34" charset="0"/>
                <a:ea typeface="Segoe UI" panose="020B0502040204020203" pitchFamily="34" charset="0"/>
                <a:cs typeface="Segoe UI" panose="020B0502040204020203" pitchFamily="34" charset="0"/>
              </a:rPr>
              <a:t> and short </a:t>
            </a:r>
            <a:r>
              <a:rPr lang="fr-FR" dirty="0" err="1" smtClean="0">
                <a:latin typeface="Segoe UI" panose="020B0502040204020203" pitchFamily="34" charset="0"/>
                <a:ea typeface="Segoe UI" panose="020B0502040204020203" pitchFamily="34" charset="0"/>
                <a:cs typeface="Segoe UI" panose="020B0502040204020203" pitchFamily="34" charset="0"/>
              </a:rPr>
              <a:t>crop</a:t>
            </a:r>
            <a:r>
              <a:rPr lang="fr-FR" dirty="0" smtClean="0">
                <a:latin typeface="Segoe UI" panose="020B0502040204020203" pitchFamily="34" charset="0"/>
                <a:ea typeface="Segoe UI" panose="020B0502040204020203" pitchFamily="34" charset="0"/>
                <a:cs typeface="Segoe UI" panose="020B0502040204020203" pitchFamily="34" charset="0"/>
              </a:rPr>
              <a:t> rotations; </a:t>
            </a:r>
          </a:p>
          <a:p>
            <a:r>
              <a:rPr lang="fr-FR" dirty="0" err="1" smtClean="0">
                <a:latin typeface="Segoe UI" panose="020B0502040204020203" pitchFamily="34" charset="0"/>
                <a:ea typeface="Segoe UI" panose="020B0502040204020203" pitchFamily="34" charset="0"/>
                <a:cs typeface="Segoe UI" panose="020B0502040204020203" pitchFamily="34" charset="0"/>
              </a:rPr>
              <a:t>effect</a:t>
            </a:r>
            <a:r>
              <a:rPr lang="fr-FR" dirty="0" smtClean="0">
                <a:latin typeface="Segoe UI" panose="020B0502040204020203" pitchFamily="34" charset="0"/>
                <a:ea typeface="Segoe UI" panose="020B0502040204020203" pitchFamily="34" charset="0"/>
                <a:cs typeface="Segoe UI" panose="020B0502040204020203" pitchFamily="34" charset="0"/>
              </a:rPr>
              <a:t> of </a:t>
            </a:r>
            <a:r>
              <a:rPr lang="fr-FR" dirty="0" err="1" smtClean="0">
                <a:latin typeface="Segoe UI" panose="020B0502040204020203" pitchFamily="34" charset="0"/>
                <a:ea typeface="Segoe UI" panose="020B0502040204020203" pitchFamily="34" charset="0"/>
                <a:cs typeface="Segoe UI" panose="020B0502040204020203" pitchFamily="34" charset="0"/>
              </a:rPr>
              <a:t>salinity</a:t>
            </a:r>
            <a:r>
              <a:rPr lang="fr-FR" dirty="0" smtClean="0">
                <a:latin typeface="Segoe UI" panose="020B0502040204020203" pitchFamily="34" charset="0"/>
                <a:ea typeface="Segoe UI" panose="020B0502040204020203" pitchFamily="34" charset="0"/>
                <a:cs typeface="Segoe UI" panose="020B0502040204020203" pitchFamily="34" charset="0"/>
              </a:rPr>
              <a:t> on </a:t>
            </a:r>
            <a:r>
              <a:rPr lang="fr-FR" dirty="0" err="1" smtClean="0">
                <a:latin typeface="Segoe UI" panose="020B0502040204020203" pitchFamily="34" charset="0"/>
                <a:ea typeface="Segoe UI" panose="020B0502040204020203" pitchFamily="34" charset="0"/>
                <a:cs typeface="Segoe UI" panose="020B0502040204020203" pitchFamily="34" charset="0"/>
              </a:rPr>
              <a:t>soil-crop</a:t>
            </a:r>
            <a:r>
              <a:rPr lang="fr-FR" dirty="0" smtClean="0">
                <a:latin typeface="Segoe UI" panose="020B0502040204020203" pitchFamily="34" charset="0"/>
                <a:ea typeface="Segoe UI" panose="020B0502040204020203" pitchFamily="34" charset="0"/>
                <a:cs typeface="Segoe UI" panose="020B0502040204020203" pitchFamily="34" charset="0"/>
              </a:rPr>
              <a:t> system; </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fr-FR" dirty="0" err="1" smtClean="0">
                <a:latin typeface="Segoe UI" panose="020B0502040204020203" pitchFamily="34" charset="0"/>
                <a:ea typeface="Segoe UI" panose="020B0502040204020203" pitchFamily="34" charset="0"/>
                <a:cs typeface="Segoe UI" panose="020B0502040204020203" pitchFamily="34" charset="0"/>
              </a:rPr>
              <a:t>developing</a:t>
            </a:r>
            <a:r>
              <a:rPr lang="fr-FR" dirty="0" smtClean="0">
                <a:latin typeface="Segoe UI" panose="020B0502040204020203" pitchFamily="34" charset="0"/>
                <a:ea typeface="Segoe UI" panose="020B0502040204020203" pitchFamily="34" charset="0"/>
                <a:cs typeface="Segoe UI" panose="020B0502040204020203" pitchFamily="34" charset="0"/>
              </a:rPr>
              <a:t> a </a:t>
            </a:r>
            <a:r>
              <a:rPr lang="fr-FR" dirty="0" err="1" smtClean="0">
                <a:latin typeface="Segoe UI" panose="020B0502040204020203" pitchFamily="34" charset="0"/>
                <a:ea typeface="Segoe UI" panose="020B0502040204020203" pitchFamily="34" charset="0"/>
                <a:cs typeface="Segoe UI" panose="020B0502040204020203" pitchFamily="34" charset="0"/>
              </a:rPr>
              <a:t>method</a:t>
            </a:r>
            <a:r>
              <a:rPr lang="fr-FR" dirty="0" smtClean="0">
                <a:latin typeface="Segoe UI" panose="020B0502040204020203" pitchFamily="34" charset="0"/>
                <a:ea typeface="Segoe UI" panose="020B0502040204020203" pitchFamily="34" charset="0"/>
                <a:cs typeface="Segoe UI" panose="020B0502040204020203" pitchFamily="34" charset="0"/>
              </a:rPr>
              <a:t> of calibration for a large panel of new </a:t>
            </a:r>
            <a:r>
              <a:rPr lang="fr-FR" dirty="0" err="1" smtClean="0">
                <a:latin typeface="Segoe UI" panose="020B0502040204020203" pitchFamily="34" charset="0"/>
                <a:ea typeface="Segoe UI" panose="020B0502040204020203" pitchFamily="34" charset="0"/>
                <a:cs typeface="Segoe UI" panose="020B0502040204020203" pitchFamily="34" charset="0"/>
              </a:rPr>
              <a:t>species</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according</a:t>
            </a:r>
            <a:r>
              <a:rPr lang="fr-FR" dirty="0" smtClean="0">
                <a:latin typeface="Segoe UI" panose="020B0502040204020203" pitchFamily="34" charset="0"/>
                <a:ea typeface="Segoe UI" panose="020B0502040204020203" pitchFamily="34" charset="0"/>
                <a:cs typeface="Segoe UI" panose="020B0502040204020203" pitchFamily="34" charset="0"/>
              </a:rPr>
              <a:t> </a:t>
            </a:r>
          </a:p>
          <a:p>
            <a:r>
              <a:rPr lang="fr-FR" dirty="0" smtClean="0">
                <a:latin typeface="Segoe UI" panose="020B0502040204020203" pitchFamily="34" charset="0"/>
                <a:ea typeface="Segoe UI" panose="020B0502040204020203" pitchFamily="34" charset="0"/>
                <a:cs typeface="Segoe UI" panose="020B0502040204020203" pitchFamily="34" charset="0"/>
              </a:rPr>
              <a:t>to </a:t>
            </a:r>
            <a:r>
              <a:rPr lang="fr-FR" dirty="0" err="1" smtClean="0">
                <a:latin typeface="Segoe UI" panose="020B0502040204020203" pitchFamily="34" charset="0"/>
                <a:ea typeface="Segoe UI" panose="020B0502040204020203" pitchFamily="34" charset="0"/>
                <a:cs typeface="Segoe UI" panose="020B0502040204020203" pitchFamily="34" charset="0"/>
              </a:rPr>
              <a:t>their</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functional</a:t>
            </a:r>
            <a:r>
              <a:rPr lang="fr-FR" dirty="0" smtClean="0">
                <a:latin typeface="Segoe UI" panose="020B0502040204020203" pitchFamily="34" charset="0"/>
                <a:ea typeface="Segoe UI" panose="020B0502040204020203" pitchFamily="34" charset="0"/>
                <a:cs typeface="Segoe UI" panose="020B0502040204020203" pitchFamily="34" charset="0"/>
              </a:rPr>
              <a:t> traits.</a:t>
            </a:r>
            <a:endParaRPr lang="fr-FR" dirty="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3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potential</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types of publications :</a:t>
            </a:r>
          </a:p>
          <a:p>
            <a:endParaRPr lang="fr-FR" dirty="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Calibration  of new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species</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dirty="0" smtClean="0">
                <a:latin typeface="Segoe UI" panose="020B0502040204020203" pitchFamily="34" charset="0"/>
                <a:ea typeface="Segoe UI" panose="020B0502040204020203" pitchFamily="34" charset="0"/>
                <a:cs typeface="Segoe UI" panose="020B0502040204020203" pitchFamily="34" charset="0"/>
              </a:rPr>
              <a:t>in STICS</a:t>
            </a:r>
          </a:p>
          <a:p>
            <a:pPr marL="285750" indent="-285750">
              <a:buFontTx/>
              <a:buChar char="-"/>
            </a:pPr>
            <a:r>
              <a:rPr lang="fr-FR" dirty="0" err="1" smtClean="0">
                <a:latin typeface="Segoe UI" panose="020B0502040204020203" pitchFamily="34" charset="0"/>
                <a:ea typeface="Segoe UI" panose="020B0502040204020203" pitchFamily="34" charset="0"/>
                <a:cs typeface="Segoe UI" panose="020B0502040204020203" pitchFamily="34" charset="0"/>
              </a:rPr>
              <a:t>Development</a:t>
            </a:r>
            <a:r>
              <a:rPr lang="fr-FR" dirty="0" smtClean="0">
                <a:latin typeface="Segoe UI" panose="020B0502040204020203" pitchFamily="34" charset="0"/>
                <a:ea typeface="Segoe UI" panose="020B0502040204020203" pitchFamily="34" charset="0"/>
                <a:cs typeface="Segoe UI" panose="020B0502040204020203" pitchFamily="34" charset="0"/>
              </a:rPr>
              <a:t>/</a:t>
            </a:r>
            <a:r>
              <a:rPr lang="fr-FR" dirty="0" err="1" smtClean="0">
                <a:latin typeface="Segoe UI" panose="020B0502040204020203" pitchFamily="34" charset="0"/>
                <a:ea typeface="Segoe UI" panose="020B0502040204020203" pitchFamily="34" charset="0"/>
                <a:cs typeface="Segoe UI" panose="020B0502040204020203" pitchFamily="34" charset="0"/>
              </a:rPr>
              <a:t>improvement</a:t>
            </a:r>
            <a:r>
              <a:rPr lang="fr-FR" dirty="0" smtClean="0">
                <a:latin typeface="Segoe UI" panose="020B0502040204020203" pitchFamily="34" charset="0"/>
                <a:ea typeface="Segoe UI" panose="020B0502040204020203" pitchFamily="34" charset="0"/>
                <a:cs typeface="Segoe UI" panose="020B0502040204020203" pitchFamily="34" charset="0"/>
              </a:rPr>
              <a:t> of </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new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formalisms</a:t>
            </a:r>
            <a:r>
              <a:rPr lang="fr-FR" dirty="0" smtClean="0">
                <a:latin typeface="Segoe UI" panose="020B0502040204020203" pitchFamily="34" charset="0"/>
                <a:ea typeface="Segoe UI" panose="020B0502040204020203" pitchFamily="34" charset="0"/>
                <a:cs typeface="Segoe UI" panose="020B0502040204020203" pitchFamily="34" charset="0"/>
              </a:rPr>
              <a:t>:</a:t>
            </a:r>
          </a:p>
          <a:p>
            <a:pPr lvl="1"/>
            <a:r>
              <a:rPr lang="fr-FR" dirty="0">
                <a:latin typeface="Segoe UI" panose="020B0502040204020203" pitchFamily="34" charset="0"/>
                <a:ea typeface="Segoe UI" panose="020B0502040204020203" pitchFamily="34" charset="0"/>
                <a:cs typeface="Segoe UI" panose="020B0502040204020203" pitchFamily="34" charset="0"/>
              </a:rPr>
              <a:t>	</a:t>
            </a:r>
            <a:r>
              <a:rPr lang="fr-FR" dirty="0" smtClean="0">
                <a:latin typeface="Segoe UI" panose="020B0502040204020203" pitchFamily="34" charset="0"/>
                <a:ea typeface="Segoe UI" panose="020B0502040204020203" pitchFamily="34" charset="0"/>
                <a:cs typeface="Segoe UI" panose="020B0502040204020203" pitchFamily="34" charset="0"/>
              </a:rPr>
              <a:t>	new </a:t>
            </a:r>
            <a:r>
              <a:rPr lang="fr-FR" dirty="0" err="1" smtClean="0">
                <a:latin typeface="Segoe UI" panose="020B0502040204020203" pitchFamily="34" charset="0"/>
                <a:ea typeface="Segoe UI" panose="020B0502040204020203" pitchFamily="34" charset="0"/>
                <a:cs typeface="Segoe UI" panose="020B0502040204020203" pitchFamily="34" charset="0"/>
              </a:rPr>
              <a:t>processes</a:t>
            </a:r>
            <a:r>
              <a:rPr lang="fr-FR" dirty="0" smtClean="0">
                <a:latin typeface="Segoe UI" panose="020B0502040204020203" pitchFamily="34" charset="0"/>
                <a:ea typeface="Segoe UI" panose="020B0502040204020203" pitchFamily="34" charset="0"/>
                <a:cs typeface="Segoe UI" panose="020B0502040204020203" pitchFamily="34" charset="0"/>
              </a:rPr>
              <a:t>, new stresses, new agricultural practices</a:t>
            </a:r>
          </a:p>
          <a:p>
            <a:pPr marL="285750" indent="-285750">
              <a:buFontTx/>
              <a:buChar char="-"/>
            </a:pPr>
            <a:r>
              <a:rPr lang="fr-FR" dirty="0" smtClean="0">
                <a:latin typeface="Segoe UI" panose="020B0502040204020203" pitchFamily="34" charset="0"/>
                <a:ea typeface="Segoe UI" panose="020B0502040204020203" pitchFamily="34" charset="0"/>
                <a:cs typeface="Segoe UI" panose="020B0502040204020203" pitchFamily="34" charset="0"/>
              </a:rPr>
              <a:t>Use of STICS in the </a:t>
            </a:r>
            <a:r>
              <a:rPr lang="fr-FR" dirty="0" err="1" smtClean="0">
                <a:latin typeface="Segoe UI" panose="020B0502040204020203" pitchFamily="34" charset="0"/>
                <a:ea typeface="Segoe UI" panose="020B0502040204020203" pitchFamily="34" charset="0"/>
                <a:cs typeface="Segoe UI" panose="020B0502040204020203" pitchFamily="34" charset="0"/>
              </a:rPr>
              <a:t>integrated</a:t>
            </a:r>
            <a:r>
              <a:rPr lang="fr-FR" dirty="0" smtClean="0">
                <a:latin typeface="Segoe UI" panose="020B0502040204020203" pitchFamily="34" charset="0"/>
                <a:ea typeface="Segoe UI" panose="020B0502040204020203" pitchFamily="34" charset="0"/>
                <a:cs typeface="Segoe UI" panose="020B0502040204020203" pitchFamily="34" charset="0"/>
              </a:rPr>
              <a:t> AICHA model to </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test scenarios</a:t>
            </a:r>
          </a:p>
          <a:p>
            <a:endParaRPr lang="fr-FR" dirty="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a:latin typeface="Segoe UI" panose="020B0502040204020203" pitchFamily="34" charset="0"/>
                <a:ea typeface="Segoe UI" panose="020B0502040204020203" pitchFamily="34" charset="0"/>
                <a:cs typeface="Segoe UI" panose="020B0502040204020203" pitchFamily="34" charset="0"/>
              </a:rPr>
              <a:t>	</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a:latin typeface="Segoe UI" panose="020B0502040204020203" pitchFamily="34" charset="0"/>
              <a:ea typeface="Segoe UI" panose="020B0502040204020203" pitchFamily="34" charset="0"/>
              <a:cs typeface="Segoe UI" panose="020B0502040204020203" pitchFamily="34" charset="0"/>
            </a:endParaRPr>
          </a:p>
          <a:p>
            <a:endParaRPr lang="fr-FR" dirty="0"/>
          </a:p>
        </p:txBody>
      </p:sp>
    </p:spTree>
    <p:extLst>
      <p:ext uri="{BB962C8B-B14F-4D97-AF65-F5344CB8AC3E}">
        <p14:creationId xmlns:p14="http://schemas.microsoft.com/office/powerpoint/2010/main" val="42566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0433" y="550712"/>
            <a:ext cx="8742971" cy="6001643"/>
          </a:xfrm>
          <a:prstGeom prst="rect">
            <a:avLst/>
          </a:prstGeom>
          <a:noFill/>
        </p:spPr>
        <p:txBody>
          <a:bodyPr wrap="none" rtlCol="0">
            <a:spAutoFit/>
          </a:bodyPr>
          <a:lstStyle/>
          <a:p>
            <a:pPr algn="ctr"/>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WHICH SPECIES ?</a:t>
            </a:r>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For </a:t>
            </a:r>
            <a:r>
              <a:rPr lang="fr-FR" b="1" dirty="0" err="1" smtClean="0">
                <a:latin typeface="Segoe UI" panose="020B0502040204020203" pitchFamily="34" charset="0"/>
                <a:ea typeface="Segoe UI" panose="020B0502040204020203" pitchFamily="34" charset="0"/>
                <a:cs typeface="Segoe UI" panose="020B0502040204020203" pitchFamily="34" charset="0"/>
              </a:rPr>
              <a:t>some</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reinforce</a:t>
            </a:r>
            <a:r>
              <a:rPr lang="fr-FR" b="1" dirty="0" smtClean="0">
                <a:latin typeface="Segoe UI" panose="020B0502040204020203" pitchFamily="34" charset="0"/>
                <a:ea typeface="Segoe UI" panose="020B0502040204020203" pitchFamily="34" charset="0"/>
                <a:cs typeface="Segoe UI" panose="020B0502040204020203" pitchFamily="34" charset="0"/>
              </a:rPr>
              <a:t> the calibration of the prototype </a:t>
            </a:r>
            <a:r>
              <a:rPr lang="fr-FR" b="1" dirty="0" err="1" smtClean="0">
                <a:latin typeface="Segoe UI" panose="020B0502040204020203" pitchFamily="34" charset="0"/>
                <a:ea typeface="Segoe UI" panose="020B0502040204020203" pitchFamily="34" charset="0"/>
                <a:cs typeface="Segoe UI" panose="020B0502040204020203" pitchFamily="34" charset="0"/>
              </a:rPr>
              <a:t>already</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existing</a:t>
            </a:r>
            <a:r>
              <a:rPr lang="fr-FR" b="1" dirty="0" smtClean="0">
                <a:latin typeface="Segoe UI" panose="020B0502040204020203" pitchFamily="34" charset="0"/>
                <a:ea typeface="Segoe UI" panose="020B0502040204020203" pitchFamily="34" charset="0"/>
                <a:cs typeface="Segoe UI" panose="020B0502040204020203" pitchFamily="34" charset="0"/>
              </a:rPr>
              <a:t> in STICS:</a:t>
            </a:r>
          </a:p>
          <a:p>
            <a:endParaRPr lang="fr-FR" dirty="0" smtClean="0">
              <a:solidFill>
                <a:srgbClr val="0070C0"/>
              </a:solidFill>
              <a:latin typeface="Segoe UI" panose="020B0502040204020203" pitchFamily="34" charset="0"/>
              <a:ea typeface="Segoe UI" panose="020B0502040204020203" pitchFamily="34" charset="0"/>
              <a:cs typeface="Segoe UI" panose="020B0502040204020203" pitchFamily="34" charset="0"/>
            </a:endParaRPr>
          </a:p>
          <a:p>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banana,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sugarcane</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sorghum</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sunflower</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turmeric</a:t>
            </a:r>
            <a:endPar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endParaRPr>
          </a:p>
          <a:p>
            <a:endParaRPr lang="fr-FR" dirty="0" smtClean="0">
              <a:solidFill>
                <a:srgbClr val="0070C0"/>
              </a:solidFill>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Or </a:t>
            </a:r>
            <a:r>
              <a:rPr lang="fr-FR" b="1" dirty="0" err="1" smtClean="0">
                <a:latin typeface="Segoe UI" panose="020B0502040204020203" pitchFamily="34" charset="0"/>
                <a:ea typeface="Segoe UI" panose="020B0502040204020203" pitchFamily="34" charset="0"/>
                <a:cs typeface="Segoe UI" panose="020B0502040204020203" pitchFamily="34" charset="0"/>
              </a:rPr>
              <a:t>adapt</a:t>
            </a:r>
            <a:r>
              <a:rPr lang="fr-FR" b="1" dirty="0" smtClean="0">
                <a:latin typeface="Segoe UI" panose="020B0502040204020203" pitchFamily="34" charset="0"/>
                <a:ea typeface="Segoe UI" panose="020B0502040204020203" pitchFamily="34" charset="0"/>
                <a:cs typeface="Segoe UI" panose="020B0502040204020203" pitchFamily="34" charset="0"/>
              </a:rPr>
              <a:t> to the local </a:t>
            </a:r>
            <a:r>
              <a:rPr lang="fr-FR" b="1" dirty="0" err="1" smtClean="0">
                <a:latin typeface="Segoe UI" panose="020B0502040204020203" pitchFamily="34" charset="0"/>
                <a:ea typeface="Segoe UI" panose="020B0502040204020203" pitchFamily="34" charset="0"/>
                <a:cs typeface="Segoe UI" panose="020B0502040204020203" pitchFamily="34" charset="0"/>
              </a:rPr>
              <a:t>varieties</a:t>
            </a:r>
            <a:r>
              <a:rPr lang="fr-FR" b="1" dirty="0" smtClean="0">
                <a:latin typeface="Segoe UI" panose="020B0502040204020203" pitchFamily="34" charset="0"/>
                <a:ea typeface="Segoe UI" panose="020B0502040204020203" pitchFamily="34" charset="0"/>
                <a:cs typeface="Segoe UI" panose="020B0502040204020203" pitchFamily="34" charset="0"/>
              </a:rPr>
              <a:t> </a:t>
            </a:r>
          </a:p>
          <a:p>
            <a:endParaRPr lang="fr-FR" b="1" dirty="0">
              <a:latin typeface="Segoe UI" panose="020B0502040204020203" pitchFamily="34" charset="0"/>
              <a:ea typeface="Segoe UI" panose="020B0502040204020203" pitchFamily="34" charset="0"/>
              <a:cs typeface="Segoe UI" panose="020B0502040204020203" pitchFamily="34" charset="0"/>
            </a:endParaRPr>
          </a:p>
          <a:p>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maIze</a:t>
            </a:r>
            <a:endParaRPr lang="fr-FR"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endParaRPr lang="fr-FR" b="1"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For </a:t>
            </a:r>
            <a:r>
              <a:rPr lang="fr-FR" b="1" dirty="0" err="1" smtClean="0">
                <a:latin typeface="Segoe UI" panose="020B0502040204020203" pitchFamily="34" charset="0"/>
                <a:ea typeface="Segoe UI" panose="020B0502040204020203" pitchFamily="34" charset="0"/>
                <a:cs typeface="Segoe UI" panose="020B0502040204020203" pitchFamily="34" charset="0"/>
              </a:rPr>
              <a:t>others</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need</a:t>
            </a:r>
            <a:r>
              <a:rPr lang="fr-FR" b="1" dirty="0" smtClean="0">
                <a:latin typeface="Segoe UI" panose="020B0502040204020203" pitchFamily="34" charset="0"/>
                <a:ea typeface="Segoe UI" panose="020B0502040204020203" pitchFamily="34" charset="0"/>
                <a:cs typeface="Segoe UI" panose="020B0502040204020203" pitchFamily="34" charset="0"/>
              </a:rPr>
              <a:t> to design the prototype</a:t>
            </a:r>
          </a:p>
          <a:p>
            <a:endParaRPr lang="fr-FR" b="1" dirty="0" smtClean="0">
              <a:latin typeface="Segoe UI" panose="020B0502040204020203" pitchFamily="34" charset="0"/>
              <a:ea typeface="Segoe UI" panose="020B0502040204020203" pitchFamily="34" charset="0"/>
              <a:cs typeface="Segoe UI" panose="020B0502040204020203" pitchFamily="34" charset="0"/>
            </a:endParaRPr>
          </a:p>
          <a:p>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cotton</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pulses,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marigold</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finger</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millet,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flooded</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rice</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 )</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err="1" smtClean="0">
                <a:latin typeface="Segoe UI" panose="020B0502040204020203" pitchFamily="34" charset="0"/>
                <a:ea typeface="Segoe UI" panose="020B0502040204020203" pitchFamily="34" charset="0"/>
                <a:cs typeface="Segoe UI" panose="020B0502040204020203" pitchFamily="34" charset="0"/>
              </a:rPr>
              <a:t>Need</a:t>
            </a:r>
            <a:r>
              <a:rPr lang="fr-FR" b="1" dirty="0" smtClean="0">
                <a:latin typeface="Segoe UI" panose="020B0502040204020203" pitchFamily="34" charset="0"/>
                <a:ea typeface="Segoe UI" panose="020B0502040204020203" pitchFamily="34" charset="0"/>
                <a:cs typeface="Segoe UI" panose="020B0502040204020203" pitchFamily="34" charset="0"/>
              </a:rPr>
              <a:t> to </a:t>
            </a:r>
            <a:r>
              <a:rPr lang="fr-FR" b="1" dirty="0" err="1" smtClean="0">
                <a:latin typeface="Segoe UI" panose="020B0502040204020203" pitchFamily="34" charset="0"/>
                <a:ea typeface="Segoe UI" panose="020B0502040204020203" pitchFamily="34" charset="0"/>
                <a:cs typeface="Segoe UI" panose="020B0502040204020203" pitchFamily="34" charset="0"/>
              </a:rPr>
              <a:t>discuss</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with</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agronomists</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partners</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which</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other</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crops</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should</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be</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added</a:t>
            </a:r>
            <a:endParaRPr lang="fr-FR" b="1"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a:latin typeface="Segoe UI" panose="020B0502040204020203" pitchFamily="34" charset="0"/>
              <a:ea typeface="Segoe UI" panose="020B0502040204020203" pitchFamily="34" charset="0"/>
              <a:cs typeface="Segoe UI" panose="020B0502040204020203" pitchFamily="34" charset="0"/>
            </a:endParaRPr>
          </a:p>
          <a:p>
            <a:endPar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endParaRPr>
          </a:p>
          <a:p>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Mixed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cropping</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p>
          <a:p>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Agroforestery</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endParaRPr lang="fr-FR"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9201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7822" y="455465"/>
            <a:ext cx="8250877" cy="6001643"/>
          </a:xfrm>
          <a:prstGeom prst="rect">
            <a:avLst/>
          </a:prstGeom>
          <a:noFill/>
        </p:spPr>
        <p:txBody>
          <a:bodyPr wrap="square" rtlCol="0">
            <a:spAutoFit/>
          </a:bodyPr>
          <a:lstStyle/>
          <a:p>
            <a:r>
              <a:rPr lang="fr-FR" sz="2400"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Principles</a:t>
            </a:r>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of calibration</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a:latin typeface="Segoe UI" panose="020B0502040204020203" pitchFamily="34" charset="0"/>
              <a:ea typeface="Segoe UI" panose="020B0502040204020203" pitchFamily="34" charset="0"/>
              <a:cs typeface="Segoe UI" panose="020B0502040204020203" pitchFamily="34" charset="0"/>
            </a:endParaRPr>
          </a:p>
          <a:p>
            <a:r>
              <a:rPr lang="fr-FR" dirty="0" err="1" smtClean="0">
                <a:latin typeface="Segoe UI" panose="020B0502040204020203" pitchFamily="34" charset="0"/>
                <a:ea typeface="Segoe UI" panose="020B0502040204020203" pitchFamily="34" charset="0"/>
                <a:cs typeface="Segoe UI" panose="020B0502040204020203" pitchFamily="34" charset="0"/>
              </a:rPr>
              <a:t>Ideally</a:t>
            </a:r>
            <a:r>
              <a:rPr lang="fr-FR" dirty="0" smtClean="0">
                <a:latin typeface="Segoe UI" panose="020B0502040204020203" pitchFamily="34" charset="0"/>
                <a:ea typeface="Segoe UI" panose="020B0502040204020203" pitchFamily="34" charset="0"/>
                <a:cs typeface="Segoe UI" panose="020B0502040204020203" pitchFamily="34" charset="0"/>
              </a:rPr>
              <a:t>, the data for calibration base must </a:t>
            </a:r>
            <a:r>
              <a:rPr lang="fr-FR" dirty="0" err="1" smtClean="0">
                <a:latin typeface="Segoe UI" panose="020B0502040204020203" pitchFamily="34" charset="0"/>
                <a:ea typeface="Segoe UI" panose="020B0502040204020203" pitchFamily="34" charset="0"/>
                <a:cs typeface="Segoe UI" panose="020B0502040204020203" pitchFamily="34" charset="0"/>
              </a:rPr>
              <a:t>contain</a:t>
            </a:r>
            <a:r>
              <a:rPr lang="fr-FR" dirty="0" smtClean="0">
                <a:latin typeface="Segoe UI" panose="020B0502040204020203" pitchFamily="34" charset="0"/>
                <a:ea typeface="Segoe UI" panose="020B0502040204020203" pitchFamily="34" charset="0"/>
                <a:cs typeface="Segoe UI" panose="020B0502040204020203" pitchFamily="34" charset="0"/>
              </a:rPr>
              <a:t> </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a:latin typeface="Segoe UI" panose="020B0502040204020203" pitchFamily="34" charset="0"/>
                <a:ea typeface="Segoe UI" panose="020B0502040204020203" pitchFamily="34" charset="0"/>
                <a:cs typeface="Segoe UI" panose="020B0502040204020203" pitchFamily="34" charset="0"/>
              </a:rPr>
              <a:t>	</a:t>
            </a:r>
            <a:r>
              <a:rPr lang="fr-FR" b="1" dirty="0" smtClean="0">
                <a:latin typeface="Segoe UI" panose="020B0502040204020203" pitchFamily="34" charset="0"/>
                <a:ea typeface="Segoe UI" panose="020B0502040204020203" pitchFamily="34" charset="0"/>
                <a:cs typeface="Segoe UI" panose="020B0502040204020203" pitchFamily="34" charset="0"/>
              </a:rPr>
              <a:t>NON STRESSED  </a:t>
            </a:r>
            <a:r>
              <a:rPr lang="fr-FR" dirty="0" smtClean="0">
                <a:latin typeface="Segoe UI" panose="020B0502040204020203" pitchFamily="34" charset="0"/>
                <a:ea typeface="Segoe UI" panose="020B0502040204020203" pitchFamily="34" charset="0"/>
                <a:cs typeface="Segoe UI" panose="020B0502040204020203" pitchFamily="34" charset="0"/>
              </a:rPr>
              <a:t>situations (</a:t>
            </a:r>
            <a:r>
              <a:rPr lang="fr-FR" dirty="0" err="1" smtClean="0">
                <a:latin typeface="Segoe UI" panose="020B0502040204020203" pitchFamily="34" charset="0"/>
                <a:ea typeface="Segoe UI" panose="020B0502040204020203" pitchFamily="34" charset="0"/>
                <a:cs typeface="Segoe UI" panose="020B0502040204020203" pitchFamily="34" charset="0"/>
              </a:rPr>
              <a:t>Potential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Yield</a:t>
            </a:r>
            <a:r>
              <a:rPr lang="fr-FR" dirty="0" smtClean="0">
                <a:latin typeface="Segoe UI" panose="020B0502040204020203" pitchFamily="34" charset="0"/>
                <a:ea typeface="Segoe UI" panose="020B0502040204020203" pitchFamily="34" charset="0"/>
                <a:cs typeface="Segoe UI" panose="020B0502040204020203" pitchFamily="34" charset="0"/>
              </a:rPr>
              <a:t>)</a:t>
            </a:r>
          </a:p>
          <a:p>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AND </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b="1" dirty="0" smtClean="0">
                <a:latin typeface="Segoe UI" panose="020B0502040204020203" pitchFamily="34" charset="0"/>
                <a:ea typeface="Segoe UI" panose="020B0502040204020203" pitchFamily="34" charset="0"/>
                <a:cs typeface="Segoe UI" panose="020B0502040204020203" pitchFamily="34" charset="0"/>
              </a:rPr>
              <a:t>STRESSED  </a:t>
            </a:r>
            <a:r>
              <a:rPr lang="fr-FR" dirty="0" smtClean="0">
                <a:latin typeface="Segoe UI" panose="020B0502040204020203" pitchFamily="34" charset="0"/>
                <a:ea typeface="Segoe UI" panose="020B0502040204020203" pitchFamily="34" charset="0"/>
                <a:cs typeface="Segoe UI" panose="020B0502040204020203" pitchFamily="34" charset="0"/>
              </a:rPr>
              <a:t>situations – water and/or </a:t>
            </a:r>
            <a:r>
              <a:rPr lang="fr-FR" dirty="0" err="1" smtClean="0">
                <a:latin typeface="Segoe UI" panose="020B0502040204020203" pitchFamily="34" charset="0"/>
                <a:ea typeface="Segoe UI" panose="020B0502040204020203" pitchFamily="34" charset="0"/>
                <a:cs typeface="Segoe UI" panose="020B0502040204020203" pitchFamily="34" charset="0"/>
              </a:rPr>
              <a:t>Nitrogen</a:t>
            </a:r>
            <a:r>
              <a:rPr lang="fr-FR" dirty="0" smtClean="0">
                <a:latin typeface="Segoe UI" panose="020B0502040204020203" pitchFamily="34" charset="0"/>
                <a:ea typeface="Segoe UI" panose="020B0502040204020203" pitchFamily="34" charset="0"/>
                <a:cs typeface="Segoe UI" panose="020B0502040204020203" pitchFamily="34" charset="0"/>
              </a:rPr>
              <a:t>.</a:t>
            </a:r>
          </a:p>
          <a:p>
            <a:endParaRPr lang="fr-FR" dirty="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Other</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biotic</a:t>
            </a:r>
            <a:r>
              <a:rPr lang="fr-FR" dirty="0" smtClean="0">
                <a:latin typeface="Segoe UI" panose="020B0502040204020203" pitchFamily="34" charset="0"/>
                <a:ea typeface="Segoe UI" panose="020B0502040204020203" pitchFamily="34" charset="0"/>
                <a:cs typeface="Segoe UI" panose="020B0502040204020203" pitchFamily="34" charset="0"/>
              </a:rPr>
              <a:t> or </a:t>
            </a:r>
            <a:r>
              <a:rPr lang="fr-FR" dirty="0" err="1" smtClean="0">
                <a:latin typeface="Segoe UI" panose="020B0502040204020203" pitchFamily="34" charset="0"/>
                <a:ea typeface="Segoe UI" panose="020B0502040204020203" pitchFamily="34" charset="0"/>
                <a:cs typeface="Segoe UI" panose="020B0502040204020203" pitchFamily="34" charset="0"/>
              </a:rPr>
              <a:t>abiotic</a:t>
            </a:r>
            <a:r>
              <a:rPr lang="fr-FR" dirty="0" smtClean="0">
                <a:latin typeface="Segoe UI" panose="020B0502040204020203" pitchFamily="34" charset="0"/>
                <a:ea typeface="Segoe UI" panose="020B0502040204020203" pitchFamily="34" charset="0"/>
                <a:cs typeface="Segoe UI" panose="020B0502040204020203" pitchFamily="34" charset="0"/>
              </a:rPr>
              <a:t> stresses must </a:t>
            </a:r>
            <a:r>
              <a:rPr lang="fr-FR" dirty="0" err="1" smtClean="0">
                <a:latin typeface="Segoe UI" panose="020B0502040204020203" pitchFamily="34" charset="0"/>
                <a:ea typeface="Segoe UI" panose="020B0502040204020203" pitchFamily="34" charset="0"/>
                <a:cs typeface="Segoe UI" panose="020B0502040204020203" pitchFamily="34" charset="0"/>
              </a:rPr>
              <a:t>be</a:t>
            </a:r>
            <a:r>
              <a:rPr lang="fr-FR" dirty="0" smtClean="0">
                <a:latin typeface="Segoe UI" panose="020B0502040204020203" pitchFamily="34" charset="0"/>
                <a:ea typeface="Segoe UI" panose="020B0502040204020203" pitchFamily="34" charset="0"/>
                <a:cs typeface="Segoe UI" panose="020B0502040204020203" pitchFamily="34" charset="0"/>
              </a:rPr>
              <a:t> absent</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Better</a:t>
            </a:r>
            <a:r>
              <a:rPr lang="fr-FR" dirty="0" smtClean="0">
                <a:latin typeface="Segoe UI" panose="020B0502040204020203" pitchFamily="34" charset="0"/>
                <a:ea typeface="Segoe UI" panose="020B0502040204020203" pitchFamily="34" charset="0"/>
                <a:cs typeface="Segoe UI" panose="020B0502040204020203" pitchFamily="34" charset="0"/>
              </a:rPr>
              <a:t> to have time </a:t>
            </a:r>
            <a:r>
              <a:rPr lang="fr-FR" dirty="0" err="1" smtClean="0">
                <a:latin typeface="Segoe UI" panose="020B0502040204020203" pitchFamily="34" charset="0"/>
                <a:ea typeface="Segoe UI" panose="020B0502040204020203" pitchFamily="34" charset="0"/>
                <a:cs typeface="Segoe UI" panose="020B0502040204020203" pitchFamily="34" charset="0"/>
              </a:rPr>
              <a:t>series</a:t>
            </a:r>
            <a:r>
              <a:rPr lang="fr-FR" dirty="0" smtClean="0">
                <a:latin typeface="Segoe UI" panose="020B0502040204020203" pitchFamily="34" charset="0"/>
                <a:ea typeface="Segoe UI" panose="020B0502040204020203" pitchFamily="34" charset="0"/>
                <a:cs typeface="Segoe UI" panose="020B0502040204020203" pitchFamily="34" charset="0"/>
              </a:rPr>
              <a:t> of variables :</a:t>
            </a:r>
          </a:p>
          <a:p>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water and N content, LAI, </a:t>
            </a:r>
            <a:r>
              <a:rPr lang="fr-FR" dirty="0" err="1" smtClean="0">
                <a:latin typeface="Segoe UI" panose="020B0502040204020203" pitchFamily="34" charset="0"/>
                <a:ea typeface="Segoe UI" panose="020B0502040204020203" pitchFamily="34" charset="0"/>
                <a:cs typeface="Segoe UI" panose="020B0502040204020203" pitchFamily="34" charset="0"/>
              </a:rPr>
              <a:t>biomass</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rooting</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depth</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phenology</a:t>
            </a:r>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The data base for </a:t>
            </a:r>
            <a:r>
              <a:rPr lang="fr-FR" dirty="0" err="1" smtClean="0">
                <a:latin typeface="Segoe UI" panose="020B0502040204020203" pitchFamily="34" charset="0"/>
                <a:ea typeface="Segoe UI" panose="020B0502040204020203" pitchFamily="34" charset="0"/>
                <a:cs typeface="Segoe UI" panose="020B0502040204020203" pitchFamily="34" charset="0"/>
              </a:rPr>
              <a:t>evaluating</a:t>
            </a:r>
            <a:r>
              <a:rPr lang="fr-FR" dirty="0" smtClean="0">
                <a:latin typeface="Segoe UI" panose="020B0502040204020203" pitchFamily="34" charset="0"/>
                <a:ea typeface="Segoe UI" panose="020B0502040204020203" pitchFamily="34" charset="0"/>
                <a:cs typeface="Segoe UI" panose="020B0502040204020203" pitchFamily="34" charset="0"/>
              </a:rPr>
              <a:t> the calibration must </a:t>
            </a:r>
            <a:r>
              <a:rPr lang="fr-FR" dirty="0" err="1" smtClean="0">
                <a:latin typeface="Segoe UI" panose="020B0502040204020203" pitchFamily="34" charset="0"/>
                <a:ea typeface="Segoe UI" panose="020B0502040204020203" pitchFamily="34" charset="0"/>
                <a:cs typeface="Segoe UI" panose="020B0502040204020203" pitchFamily="34" charset="0"/>
              </a:rPr>
              <a:t>be</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independent</a:t>
            </a:r>
            <a:r>
              <a:rPr lang="fr-FR" dirty="0" smtClean="0">
                <a:latin typeface="Segoe UI" panose="020B0502040204020203" pitchFamily="34" charset="0"/>
                <a:ea typeface="Segoe UI" panose="020B0502040204020203" pitchFamily="34" charset="0"/>
                <a:cs typeface="Segoe UI" panose="020B0502040204020203" pitchFamily="34" charset="0"/>
              </a:rPr>
              <a:t>. </a:t>
            </a:r>
          </a:p>
          <a:p>
            <a:r>
              <a:rPr lang="fr-FR" dirty="0" smtClean="0">
                <a:latin typeface="Segoe UI" panose="020B0502040204020203" pitchFamily="34" charset="0"/>
                <a:ea typeface="Segoe UI" panose="020B0502040204020203" pitchFamily="34" charset="0"/>
                <a:cs typeface="Segoe UI" panose="020B0502040204020203" pitchFamily="34" charset="0"/>
              </a:rPr>
              <a:t>It must </a:t>
            </a:r>
            <a:r>
              <a:rPr lang="fr-FR" dirty="0" err="1" smtClean="0">
                <a:latin typeface="Segoe UI" panose="020B0502040204020203" pitchFamily="34" charset="0"/>
                <a:ea typeface="Segoe UI" panose="020B0502040204020203" pitchFamily="34" charset="0"/>
                <a:cs typeface="Segoe UI" panose="020B0502040204020203" pitchFamily="34" charset="0"/>
              </a:rPr>
              <a:t>cover</a:t>
            </a:r>
            <a:r>
              <a:rPr lang="fr-FR" dirty="0" smtClean="0">
                <a:latin typeface="Segoe UI" panose="020B0502040204020203" pitchFamily="34" charset="0"/>
                <a:ea typeface="Segoe UI" panose="020B0502040204020203" pitchFamily="34" charset="0"/>
                <a:cs typeface="Segoe UI" panose="020B0502040204020203" pitchFamily="34" charset="0"/>
              </a:rPr>
              <a:t> a </a:t>
            </a:r>
            <a:r>
              <a:rPr lang="fr-FR" dirty="0" err="1" smtClean="0">
                <a:latin typeface="Segoe UI" panose="020B0502040204020203" pitchFamily="34" charset="0"/>
                <a:ea typeface="Segoe UI" panose="020B0502040204020203" pitchFamily="34" charset="0"/>
                <a:cs typeface="Segoe UI" panose="020B0502040204020203" pitchFamily="34" charset="0"/>
              </a:rPr>
              <a:t>wider</a:t>
            </a:r>
            <a:r>
              <a:rPr lang="fr-FR" dirty="0" smtClean="0">
                <a:latin typeface="Segoe UI" panose="020B0502040204020203" pitchFamily="34" charset="0"/>
                <a:ea typeface="Segoe UI" panose="020B0502040204020203" pitchFamily="34" charset="0"/>
                <a:cs typeface="Segoe UI" panose="020B0502040204020203" pitchFamily="34" charset="0"/>
              </a:rPr>
              <a:t> range of </a:t>
            </a:r>
            <a:r>
              <a:rPr lang="fr-FR" dirty="0" err="1" smtClean="0">
                <a:latin typeface="Segoe UI" panose="020B0502040204020203" pitchFamily="34" charset="0"/>
                <a:ea typeface="Segoe UI" panose="020B0502040204020203" pitchFamily="34" charset="0"/>
                <a:cs typeface="Segoe UI" panose="020B0502040204020203" pitchFamily="34" charset="0"/>
              </a:rPr>
              <a:t>pedoclimatic</a:t>
            </a:r>
            <a:r>
              <a:rPr lang="fr-FR" dirty="0" smtClean="0">
                <a:latin typeface="Segoe UI" panose="020B0502040204020203" pitchFamily="34" charset="0"/>
                <a:ea typeface="Segoe UI" panose="020B0502040204020203" pitchFamily="34" charset="0"/>
                <a:cs typeface="Segoe UI" panose="020B0502040204020203" pitchFamily="34" charset="0"/>
              </a:rPr>
              <a:t> conditions,</a:t>
            </a:r>
          </a:p>
          <a:p>
            <a:r>
              <a:rPr lang="fr-FR" dirty="0" smtClean="0">
                <a:latin typeface="Segoe UI" panose="020B0502040204020203" pitchFamily="34" charset="0"/>
                <a:ea typeface="Segoe UI" panose="020B0502040204020203" pitchFamily="34" charset="0"/>
                <a:cs typeface="Segoe UI" panose="020B0502040204020203" pitchFamily="34" charset="0"/>
              </a:rPr>
              <a:t>and </a:t>
            </a:r>
            <a:r>
              <a:rPr lang="fr-FR" dirty="0" err="1" smtClean="0">
                <a:latin typeface="Segoe UI" panose="020B0502040204020203" pitchFamily="34" charset="0"/>
                <a:ea typeface="Segoe UI" panose="020B0502040204020203" pitchFamily="34" charset="0"/>
                <a:cs typeface="Segoe UI" panose="020B0502040204020203" pitchFamily="34" charset="0"/>
              </a:rPr>
              <a:t>possibly</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crop</a:t>
            </a:r>
            <a:r>
              <a:rPr lang="fr-FR" dirty="0" smtClean="0">
                <a:latin typeface="Segoe UI" panose="020B0502040204020203" pitchFamily="34" charset="0"/>
                <a:ea typeface="Segoe UI" panose="020B0502040204020203" pitchFamily="34" charset="0"/>
                <a:cs typeface="Segoe UI" panose="020B0502040204020203" pitchFamily="34" charset="0"/>
              </a:rPr>
              <a:t> rotations</a:t>
            </a:r>
          </a:p>
          <a:p>
            <a:endParaRPr lang="fr-FR" dirty="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a:latin typeface="Segoe UI" panose="020B0502040204020203" pitchFamily="34" charset="0"/>
              <a:ea typeface="Segoe UI" panose="020B0502040204020203" pitchFamily="34" charset="0"/>
              <a:cs typeface="Segoe UI" panose="020B0502040204020203" pitchFamily="34" charset="0"/>
            </a:endParaRPr>
          </a:p>
          <a:p>
            <a:endParaRPr lang="fr-FR" dirty="0"/>
          </a:p>
        </p:txBody>
      </p:sp>
    </p:spTree>
    <p:extLst>
      <p:ext uri="{BB962C8B-B14F-4D97-AF65-F5344CB8AC3E}">
        <p14:creationId xmlns:p14="http://schemas.microsoft.com/office/powerpoint/2010/main" val="4256659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7823" y="455465"/>
            <a:ext cx="8746177" cy="3785652"/>
          </a:xfrm>
          <a:prstGeom prst="rect">
            <a:avLst/>
          </a:prstGeom>
          <a:noFill/>
        </p:spPr>
        <p:txBody>
          <a:bodyPr wrap="square" rtlCol="0">
            <a:spAutoFit/>
          </a:bodyPr>
          <a:lstStyle/>
          <a:p>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AVAILABLE DATA</a:t>
            </a:r>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In Berambadi </a:t>
            </a:r>
            <a:r>
              <a:rPr lang="fr-FR" b="1" dirty="0" err="1" smtClean="0">
                <a:latin typeface="Segoe UI" panose="020B0502040204020203" pitchFamily="34" charset="0"/>
                <a:ea typeface="Segoe UI" panose="020B0502040204020203" pitchFamily="34" charset="0"/>
                <a:cs typeface="Segoe UI" panose="020B0502040204020203" pitchFamily="34" charset="0"/>
              </a:rPr>
              <a:t>watershed</a:t>
            </a:r>
            <a:r>
              <a:rPr lang="fr-FR" b="1" dirty="0" smtClean="0">
                <a:latin typeface="Segoe UI" panose="020B0502040204020203" pitchFamily="34" charset="0"/>
                <a:ea typeface="Segoe UI" panose="020B0502040204020203" pitchFamily="34" charset="0"/>
                <a:cs typeface="Segoe UI" panose="020B0502040204020203" pitchFamily="34" charset="0"/>
              </a:rPr>
              <a:t> </a:t>
            </a:r>
          </a:p>
          <a:p>
            <a:pPr marL="285750" indent="-285750">
              <a:buFontTx/>
              <a:buChar char="-"/>
            </a:pPr>
            <a:r>
              <a:rPr lang="fr-FR" dirty="0" smtClean="0">
                <a:latin typeface="Segoe UI" panose="020B0502040204020203" pitchFamily="34" charset="0"/>
                <a:ea typeface="Segoe UI" panose="020B0502040204020203" pitchFamily="34" charset="0"/>
                <a:cs typeface="Segoe UI" panose="020B0502040204020203" pitchFamily="34" charset="0"/>
              </a:rPr>
              <a:t>~80 situations </a:t>
            </a:r>
            <a:r>
              <a:rPr lang="fr-FR" dirty="0" err="1" smtClean="0">
                <a:latin typeface="Segoe UI" panose="020B0502040204020203" pitchFamily="34" charset="0"/>
                <a:ea typeface="Segoe UI" panose="020B0502040204020203" pitchFamily="34" charset="0"/>
                <a:cs typeface="Segoe UI" panose="020B0502040204020203" pitchFamily="34" charset="0"/>
              </a:rPr>
              <a:t>monitored</a:t>
            </a:r>
            <a:r>
              <a:rPr lang="fr-FR" dirty="0" smtClean="0">
                <a:latin typeface="Segoe UI" panose="020B0502040204020203" pitchFamily="34" charset="0"/>
                <a:ea typeface="Segoe UI" panose="020B0502040204020203" pitchFamily="34" charset="0"/>
                <a:cs typeface="Segoe UI" panose="020B0502040204020203" pitchFamily="34" charset="0"/>
              </a:rPr>
              <a:t> (LAI, SM, </a:t>
            </a:r>
            <a:r>
              <a:rPr lang="fr-FR" dirty="0" err="1" smtClean="0">
                <a:latin typeface="Segoe UI" panose="020B0502040204020203" pitchFamily="34" charset="0"/>
                <a:ea typeface="Segoe UI" panose="020B0502040204020203" pitchFamily="34" charset="0"/>
                <a:cs typeface="Segoe UI" panose="020B0502040204020203" pitchFamily="34" charset="0"/>
              </a:rPr>
              <a:t>biomass</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yield</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farming</a:t>
            </a:r>
            <a:r>
              <a:rPr lang="fr-FR" dirty="0" smtClean="0">
                <a:latin typeface="Segoe UI" panose="020B0502040204020203" pitchFamily="34" charset="0"/>
                <a:ea typeface="Segoe UI" panose="020B0502040204020203" pitchFamily="34" charset="0"/>
                <a:cs typeface="Segoe UI" panose="020B0502040204020203" pitchFamily="34" charset="0"/>
              </a:rPr>
              <a:t> practices, …) </a:t>
            </a:r>
            <a:r>
              <a:rPr lang="fr-FR" dirty="0" err="1" smtClean="0">
                <a:latin typeface="Segoe UI" panose="020B0502040204020203" pitchFamily="34" charset="0"/>
                <a:ea typeface="Segoe UI" panose="020B0502040204020203" pitchFamily="34" charset="0"/>
                <a:cs typeface="Segoe UI" panose="020B0502040204020203" pitchFamily="34" charset="0"/>
              </a:rPr>
              <a:t>between</a:t>
            </a:r>
            <a:r>
              <a:rPr lang="fr-FR" dirty="0" smtClean="0">
                <a:latin typeface="Segoe UI" panose="020B0502040204020203" pitchFamily="34" charset="0"/>
                <a:ea typeface="Segoe UI" panose="020B0502040204020203" pitchFamily="34" charset="0"/>
                <a:cs typeface="Segoe UI" panose="020B0502040204020203" pitchFamily="34" charset="0"/>
              </a:rPr>
              <a:t> 2010-2013 for </a:t>
            </a:r>
            <a:r>
              <a:rPr lang="fr-FR" dirty="0" err="1" smtClean="0">
                <a:latin typeface="Segoe UI" panose="020B0502040204020203" pitchFamily="34" charset="0"/>
                <a:ea typeface="Segoe UI" panose="020B0502040204020203" pitchFamily="34" charset="0"/>
                <a:cs typeface="Segoe UI" panose="020B0502040204020203" pitchFamily="34" charset="0"/>
              </a:rPr>
              <a:t>maize</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turmeric</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sunflower</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sorghum</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marigold</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horsegram</a:t>
            </a:r>
            <a:endParaRPr lang="fr-FR"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fr-FR" dirty="0" err="1" smtClean="0">
                <a:latin typeface="Segoe UI" panose="020B0502040204020203" pitchFamily="34" charset="0"/>
                <a:ea typeface="Segoe UI" panose="020B0502040204020203" pitchFamily="34" charset="0"/>
                <a:cs typeface="Segoe UI" panose="020B0502040204020203" pitchFamily="34" charset="0"/>
              </a:rPr>
              <a:t>Some</a:t>
            </a:r>
            <a:r>
              <a:rPr lang="fr-FR" dirty="0" smtClean="0">
                <a:latin typeface="Segoe UI" panose="020B0502040204020203" pitchFamily="34" charset="0"/>
                <a:ea typeface="Segoe UI" panose="020B0502040204020203" pitchFamily="34" charset="0"/>
                <a:cs typeface="Segoe UI" panose="020B0502040204020203" pitchFamily="34" charset="0"/>
              </a:rPr>
              <a:t> plots (</a:t>
            </a:r>
            <a:r>
              <a:rPr lang="fr-FR" dirty="0" err="1" smtClean="0">
                <a:latin typeface="Segoe UI" panose="020B0502040204020203" pitchFamily="34" charset="0"/>
                <a:ea typeface="Segoe UI" panose="020B0502040204020203" pitchFamily="34" charset="0"/>
                <a:cs typeface="Segoe UI" panose="020B0502040204020203" pitchFamily="34" charset="0"/>
              </a:rPr>
              <a:t>turmeric</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also</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monitored</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smtClean="0">
                <a:latin typeface="Segoe UI" panose="020B0502040204020203" pitchFamily="34" charset="0"/>
                <a:ea typeface="Segoe UI" panose="020B0502040204020203" pitchFamily="34" charset="0"/>
                <a:cs typeface="Segoe UI" panose="020B0502040204020203" pitchFamily="34" charset="0"/>
              </a:rPr>
              <a:t>for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smtClean="0">
                <a:latin typeface="Segoe UI" panose="020B0502040204020203" pitchFamily="34" charset="0"/>
                <a:ea typeface="Segoe UI" panose="020B0502040204020203" pitchFamily="34" charset="0"/>
                <a:cs typeface="Segoe UI" panose="020B0502040204020203" pitchFamily="34" charset="0"/>
              </a:rPr>
              <a:t>/plant(?) </a:t>
            </a:r>
            <a:r>
              <a:rPr lang="fr-FR" dirty="0" err="1" smtClean="0">
                <a:latin typeface="Segoe UI" panose="020B0502040204020203" pitchFamily="34" charset="0"/>
                <a:ea typeface="Segoe UI" panose="020B0502040204020203" pitchFamily="34" charset="0"/>
                <a:cs typeface="Segoe UI" panose="020B0502040204020203" pitchFamily="34" charset="0"/>
              </a:rPr>
              <a:t>nitrogen</a:t>
            </a:r>
            <a:endParaRPr lang="fr-FR"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fr-FR" dirty="0" err="1" smtClean="0">
                <a:latin typeface="Segoe UI" panose="020B0502040204020203" pitchFamily="34" charset="0"/>
                <a:ea typeface="Segoe UI" panose="020B0502040204020203" pitchFamily="34" charset="0"/>
                <a:cs typeface="Segoe UI" panose="020B0502040204020203" pitchFamily="34" charset="0"/>
              </a:rPr>
              <a:t>Remotely</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sensed</a:t>
            </a:r>
            <a:r>
              <a:rPr lang="fr-FR" dirty="0" smtClean="0">
                <a:latin typeface="Segoe UI" panose="020B0502040204020203" pitchFamily="34" charset="0"/>
                <a:ea typeface="Segoe UI" panose="020B0502040204020203" pitchFamily="34" charset="0"/>
                <a:cs typeface="Segoe UI" panose="020B0502040204020203" pitchFamily="34" charset="0"/>
              </a:rPr>
              <a:t> LAI 2011-2013 (more?)</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In the 14 </a:t>
            </a:r>
            <a:r>
              <a:rPr lang="fr-FR" b="1" dirty="0" err="1" smtClean="0">
                <a:latin typeface="Segoe UI" panose="020B0502040204020203" pitchFamily="34" charset="0"/>
                <a:ea typeface="Segoe UI" panose="020B0502040204020203" pitchFamily="34" charset="0"/>
                <a:cs typeface="Segoe UI" panose="020B0502040204020203" pitchFamily="34" charset="0"/>
              </a:rPr>
              <a:t>microwatersheds</a:t>
            </a:r>
            <a:r>
              <a:rPr lang="fr-FR" b="1" dirty="0" smtClean="0">
                <a:latin typeface="Segoe UI" panose="020B0502040204020203" pitchFamily="34" charset="0"/>
                <a:ea typeface="Segoe UI" panose="020B0502040204020203" pitchFamily="34" charset="0"/>
                <a:cs typeface="Segoe UI" panose="020B0502040204020203" pitchFamily="34" charset="0"/>
              </a:rPr>
              <a:t> of </a:t>
            </a:r>
            <a:r>
              <a:rPr lang="fr-FR" b="1" dirty="0" err="1" smtClean="0">
                <a:latin typeface="Segoe UI" panose="020B0502040204020203" pitchFamily="34" charset="0"/>
                <a:ea typeface="Segoe UI" panose="020B0502040204020203" pitchFamily="34" charset="0"/>
                <a:cs typeface="Segoe UI" panose="020B0502040204020203" pitchFamily="34" charset="0"/>
              </a:rPr>
              <a:t>Sujala</a:t>
            </a:r>
            <a:r>
              <a:rPr lang="fr-FR" b="1" dirty="0" smtClean="0">
                <a:latin typeface="Segoe UI" panose="020B0502040204020203" pitchFamily="34" charset="0"/>
                <a:ea typeface="Segoe UI" panose="020B0502040204020203" pitchFamily="34" charset="0"/>
                <a:cs typeface="Segoe UI" panose="020B0502040204020203" pitchFamily="34" charset="0"/>
              </a:rPr>
              <a:t>-III</a:t>
            </a:r>
          </a:p>
          <a:p>
            <a:pPr marL="285750" indent="-285750">
              <a:buFontTx/>
              <a:buChar char="-"/>
            </a:pPr>
            <a:r>
              <a:rPr lang="fr-FR" dirty="0" smtClean="0">
                <a:latin typeface="Segoe UI" panose="020B0502040204020203" pitchFamily="34" charset="0"/>
                <a:ea typeface="Segoe UI" panose="020B0502040204020203" pitchFamily="34" charset="0"/>
                <a:cs typeface="Segoe UI" panose="020B0502040204020203" pitchFamily="34" charset="0"/>
              </a:rPr>
              <a:t>Monitoring of SSM, LAI</a:t>
            </a:r>
          </a:p>
          <a:p>
            <a:pPr marL="285750" indent="-285750">
              <a:buFontTx/>
              <a:buChar char="-"/>
            </a:pPr>
            <a:endParaRPr lang="fr-FR" dirty="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In all sites : </a:t>
            </a:r>
            <a:r>
              <a:rPr lang="fr-FR" dirty="0" err="1" smtClean="0">
                <a:latin typeface="Segoe UI" panose="020B0502040204020203" pitchFamily="34" charset="0"/>
                <a:ea typeface="Segoe UI" panose="020B0502040204020203" pitchFamily="34" charset="0"/>
                <a:cs typeface="Segoe UI" panose="020B0502040204020203" pitchFamily="34" charset="0"/>
              </a:rPr>
              <a:t>automatic</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weather</a:t>
            </a:r>
            <a:r>
              <a:rPr lang="fr-FR" dirty="0" smtClean="0">
                <a:latin typeface="Segoe UI" panose="020B0502040204020203" pitchFamily="34" charset="0"/>
                <a:ea typeface="Segoe UI" panose="020B0502040204020203" pitchFamily="34" charset="0"/>
                <a:cs typeface="Segoe UI" panose="020B0502040204020203" pitchFamily="34" charset="0"/>
              </a:rPr>
              <a:t> station </a:t>
            </a:r>
            <a:r>
              <a:rPr lang="fr-FR" dirty="0" err="1" smtClean="0">
                <a:latin typeface="Segoe UI" panose="020B0502040204020203" pitchFamily="34" charset="0"/>
                <a:ea typeface="Segoe UI" panose="020B0502040204020203" pitchFamily="34" charset="0"/>
                <a:cs typeface="Segoe UI" panose="020B0502040204020203" pitchFamily="34" charset="0"/>
              </a:rPr>
              <a:t>with</a:t>
            </a:r>
            <a:r>
              <a:rPr lang="fr-FR" dirty="0" smtClean="0">
                <a:latin typeface="Segoe UI" panose="020B0502040204020203" pitchFamily="34" charset="0"/>
                <a:ea typeface="Segoe UI" panose="020B0502040204020203" pitchFamily="34" charset="0"/>
                <a:cs typeface="Segoe UI" panose="020B0502040204020203" pitchFamily="34" charset="0"/>
              </a:rPr>
              <a:t> all </a:t>
            </a:r>
            <a:r>
              <a:rPr lang="fr-FR" dirty="0" err="1" smtClean="0">
                <a:latin typeface="Segoe UI" panose="020B0502040204020203" pitchFamily="34" charset="0"/>
                <a:ea typeface="Segoe UI" panose="020B0502040204020203" pitchFamily="34" charset="0"/>
                <a:cs typeface="Segoe UI" panose="020B0502040204020203" pitchFamily="34" charset="0"/>
              </a:rPr>
              <a:t>useful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parameters</a:t>
            </a:r>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56659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4623" y="208722"/>
            <a:ext cx="8711359" cy="6555641"/>
          </a:xfrm>
          <a:prstGeom prst="rect">
            <a:avLst/>
          </a:prstGeom>
          <a:noFill/>
        </p:spPr>
        <p:txBody>
          <a:bodyPr wrap="none" rtlCol="0">
            <a:spAutoFit/>
          </a:bodyPr>
          <a:lstStyle/>
          <a:p>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DATA NEEDED for calibration (</a:t>
            </a:r>
            <a:r>
              <a:rPr lang="fr-FR" sz="2400"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each</a:t>
            </a:r>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sz="2400"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species</a:t>
            </a:r>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p>
          <a:p>
            <a:endPar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endParaRPr>
          </a:p>
          <a:p>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Priority</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1 STICS Calibration on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agronomic</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experiments</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p>
          <a:p>
            <a:r>
              <a:rPr lang="fr-FR" dirty="0" smtClean="0">
                <a:latin typeface="Segoe UI" panose="020B0502040204020203" pitchFamily="34" charset="0"/>
                <a:ea typeface="Segoe UI" panose="020B0502040204020203" pitchFamily="34" charset="0"/>
                <a:cs typeface="Segoe UI" panose="020B0502040204020203" pitchFamily="34" charset="0"/>
              </a:rPr>
              <a:t>4 sites x 2 </a:t>
            </a:r>
            <a:r>
              <a:rPr lang="fr-FR" dirty="0" err="1" smtClean="0">
                <a:latin typeface="Segoe UI" panose="020B0502040204020203" pitchFamily="34" charset="0"/>
                <a:ea typeface="Segoe UI" panose="020B0502040204020203" pitchFamily="34" charset="0"/>
                <a:cs typeface="Segoe UI" panose="020B0502040204020203" pitchFamily="34" charset="0"/>
              </a:rPr>
              <a:t>years</a:t>
            </a:r>
            <a:r>
              <a:rPr lang="fr-FR" dirty="0" smtClean="0">
                <a:latin typeface="Segoe UI" panose="020B0502040204020203" pitchFamily="34" charset="0"/>
                <a:ea typeface="Segoe UI" panose="020B0502040204020203" pitchFamily="34" charset="0"/>
                <a:cs typeface="Segoe UI" panose="020B0502040204020203" pitchFamily="34" charset="0"/>
              </a:rPr>
              <a:t>  x 4 </a:t>
            </a:r>
            <a:r>
              <a:rPr lang="fr-FR" dirty="0" err="1" smtClean="0">
                <a:latin typeface="Segoe UI" panose="020B0502040204020203" pitchFamily="34" charset="0"/>
                <a:ea typeface="Segoe UI" panose="020B0502040204020203" pitchFamily="34" charset="0"/>
                <a:cs typeface="Segoe UI" panose="020B0502040204020203" pitchFamily="34" charset="0"/>
              </a:rPr>
              <a:t>modalities</a:t>
            </a:r>
            <a:r>
              <a:rPr lang="fr-FR" dirty="0" smtClean="0">
                <a:latin typeface="Segoe UI" panose="020B0502040204020203" pitchFamily="34" charset="0"/>
                <a:ea typeface="Segoe UI" panose="020B0502040204020203" pitchFamily="34" charset="0"/>
                <a:cs typeface="Segoe UI" panose="020B0502040204020203" pitchFamily="34" charset="0"/>
              </a:rPr>
              <a:t> irrigation x fertilisation x 2 </a:t>
            </a:r>
            <a:r>
              <a:rPr lang="fr-FR" dirty="0" err="1" smtClean="0">
                <a:latin typeface="Segoe UI" panose="020B0502040204020203" pitchFamily="34" charset="0"/>
                <a:ea typeface="Segoe UI" panose="020B0502040204020203" pitchFamily="34" charset="0"/>
                <a:cs typeface="Segoe UI" panose="020B0502040204020203" pitchFamily="34" charset="0"/>
              </a:rPr>
              <a:t>repetitions</a:t>
            </a:r>
            <a:r>
              <a:rPr lang="fr-FR" dirty="0" smtClean="0">
                <a:latin typeface="Segoe UI" panose="020B0502040204020203" pitchFamily="34" charset="0"/>
                <a:ea typeface="Segoe UI" panose="020B0502040204020203" pitchFamily="34" charset="0"/>
                <a:cs typeface="Segoe UI" panose="020B0502040204020203" pitchFamily="34" charset="0"/>
              </a:rPr>
              <a:t> 	</a:t>
            </a: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farming</a:t>
            </a:r>
            <a:r>
              <a:rPr lang="fr-FR" dirty="0" smtClean="0">
                <a:latin typeface="Segoe UI" panose="020B0502040204020203" pitchFamily="34" charset="0"/>
                <a:ea typeface="Segoe UI" panose="020B0502040204020203" pitchFamily="34" charset="0"/>
                <a:cs typeface="Segoe UI" panose="020B0502040204020203" pitchFamily="34" charset="0"/>
              </a:rPr>
              <a:t> practices + </a:t>
            </a:r>
            <a:r>
              <a:rPr lang="fr-FR" dirty="0" err="1" smtClean="0">
                <a:latin typeface="Segoe UI" panose="020B0502040204020203" pitchFamily="34" charset="0"/>
                <a:ea typeface="Segoe UI" panose="020B0502040204020203" pitchFamily="34" charset="0"/>
                <a:cs typeface="Segoe UI" panose="020B0502040204020203" pitchFamily="34" charset="0"/>
              </a:rPr>
              <a:t>meteo</a:t>
            </a:r>
            <a:r>
              <a:rPr lang="fr-FR" dirty="0" smtClean="0">
                <a:latin typeface="Segoe UI" panose="020B0502040204020203" pitchFamily="34" charset="0"/>
                <a:ea typeface="Segoe UI" panose="020B0502040204020203" pitchFamily="34" charset="0"/>
                <a:cs typeface="Segoe UI" panose="020B0502040204020203" pitchFamily="34" charset="0"/>
              </a:rPr>
              <a:t> data (P, PET, T, Global radiation)</a:t>
            </a: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properties</a:t>
            </a:r>
            <a:r>
              <a:rPr lang="fr-FR" dirty="0" smtClean="0">
                <a:latin typeface="Segoe UI" panose="020B0502040204020203" pitchFamily="34" charset="0"/>
                <a:ea typeface="Segoe UI" panose="020B0502040204020203" pitchFamily="34" charset="0"/>
                <a:cs typeface="Segoe UI" panose="020B0502040204020203" pitchFamily="34" charset="0"/>
              </a:rPr>
              <a:t>: C-N </a:t>
            </a:r>
            <a:r>
              <a:rPr lang="fr-FR" dirty="0" err="1" smtClean="0">
                <a:latin typeface="Segoe UI" panose="020B0502040204020203" pitchFamily="34" charset="0"/>
                <a:ea typeface="Segoe UI" panose="020B0502040204020203" pitchFamily="34" charset="0"/>
                <a:cs typeface="Segoe UI" panose="020B0502040204020203" pitchFamily="34" charset="0"/>
              </a:rPr>
              <a:t>org</a:t>
            </a:r>
            <a:r>
              <a:rPr lang="fr-FR" dirty="0" smtClean="0">
                <a:latin typeface="Segoe UI" panose="020B0502040204020203" pitchFamily="34" charset="0"/>
                <a:ea typeface="Segoe UI" panose="020B0502040204020203" pitchFamily="34" charset="0"/>
                <a:cs typeface="Segoe UI" panose="020B0502040204020203" pitchFamily="34" charset="0"/>
              </a:rPr>
              <a:t>, Ph, </a:t>
            </a:r>
            <a:r>
              <a:rPr lang="fr-FR" dirty="0" err="1" smtClean="0">
                <a:latin typeface="Segoe UI" panose="020B0502040204020203" pitchFamily="34" charset="0"/>
                <a:ea typeface="Segoe UI" panose="020B0502040204020203" pitchFamily="34" charset="0"/>
                <a:cs typeface="Segoe UI" panose="020B0502040204020203" pitchFamily="34" charset="0"/>
              </a:rPr>
              <a:t>Bulk</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density</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depth</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SHPs</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phenology</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a:latin typeface="Segoe UI" panose="020B0502040204020203" pitchFamily="34" charset="0"/>
                <a:ea typeface="Segoe UI" panose="020B0502040204020203" pitchFamily="34" charset="0"/>
                <a:cs typeface="Segoe UI" panose="020B0502040204020203" pitchFamily="34" charset="0"/>
              </a:rPr>
              <a:t>o</a:t>
            </a:r>
            <a:r>
              <a:rPr lang="fr-FR" dirty="0" err="1" smtClean="0">
                <a:latin typeface="Segoe UI" panose="020B0502040204020203" pitchFamily="34" charset="0"/>
                <a:ea typeface="Segoe UI" panose="020B0502040204020203" pitchFamily="34" charset="0"/>
                <a:cs typeface="Segoe UI" panose="020B0502040204020203" pitchFamily="34" charset="0"/>
              </a:rPr>
              <a:t>ccurence</a:t>
            </a:r>
            <a:r>
              <a:rPr lang="fr-FR" dirty="0" smtClean="0">
                <a:latin typeface="Segoe UI" panose="020B0502040204020203" pitchFamily="34" charset="0"/>
                <a:ea typeface="Segoe UI" panose="020B0502040204020203" pitchFamily="34" charset="0"/>
                <a:cs typeface="Segoe UI" panose="020B0502040204020203" pitchFamily="34" charset="0"/>
              </a:rPr>
              <a:t> of </a:t>
            </a:r>
            <a:r>
              <a:rPr lang="fr-FR" dirty="0" err="1" smtClean="0">
                <a:latin typeface="Segoe UI" panose="020B0502040204020203" pitchFamily="34" charset="0"/>
                <a:ea typeface="Segoe UI" panose="020B0502040204020203" pitchFamily="34" charset="0"/>
                <a:cs typeface="Segoe UI" panose="020B0502040204020203" pitchFamily="34" charset="0"/>
              </a:rPr>
              <a:t>pests</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biomass</a:t>
            </a:r>
            <a:r>
              <a:rPr lang="fr-FR" dirty="0" smtClean="0">
                <a:latin typeface="Segoe UI" panose="020B0502040204020203" pitchFamily="34" charset="0"/>
                <a:ea typeface="Segoe UI" panose="020B0502040204020203" pitchFamily="34" charset="0"/>
                <a:cs typeface="Segoe UI" panose="020B0502040204020203" pitchFamily="34" charset="0"/>
              </a:rPr>
              <a:t> at 3 stages (stem </a:t>
            </a:r>
            <a:r>
              <a:rPr lang="fr-FR" dirty="0" err="1" smtClean="0">
                <a:latin typeface="Segoe UI" panose="020B0502040204020203" pitchFamily="34" charset="0"/>
                <a:ea typeface="Segoe UI" panose="020B0502040204020203" pitchFamily="34" charset="0"/>
                <a:cs typeface="Segoe UI" panose="020B0502040204020203" pitchFamily="34" charset="0"/>
              </a:rPr>
              <a:t>elongation</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flowering</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harvest</a:t>
            </a:r>
            <a:r>
              <a:rPr lang="fr-FR" dirty="0" smtClean="0">
                <a:latin typeface="Segoe UI" panose="020B0502040204020203" pitchFamily="34" charset="0"/>
                <a:ea typeface="Segoe UI" panose="020B0502040204020203" pitchFamily="34" charset="0"/>
                <a:cs typeface="Segoe UI" panose="020B0502040204020203" pitchFamily="34" charset="0"/>
              </a:rPr>
              <a:t>)</a:t>
            </a:r>
          </a:p>
          <a:p>
            <a:r>
              <a:rPr lang="fr-FR" dirty="0" smtClean="0">
                <a:latin typeface="Segoe UI" panose="020B0502040204020203" pitchFamily="34" charset="0"/>
                <a:ea typeface="Segoe UI" panose="020B0502040204020203" pitchFamily="34" charset="0"/>
                <a:cs typeface="Segoe UI" panose="020B0502040204020203" pitchFamily="34" charset="0"/>
              </a:rPr>
              <a:t>	LAI – </a:t>
            </a:r>
            <a:r>
              <a:rPr lang="fr-FR" dirty="0" err="1" smtClean="0">
                <a:latin typeface="Segoe UI" panose="020B0502040204020203" pitchFamily="34" charset="0"/>
                <a:ea typeface="Segoe UI" panose="020B0502040204020203" pitchFamily="34" charset="0"/>
                <a:cs typeface="Segoe UI" panose="020B0502040204020203" pitchFamily="34" charset="0"/>
              </a:rPr>
              <a:t>root</a:t>
            </a:r>
            <a:r>
              <a:rPr lang="fr-FR" dirty="0" smtClean="0">
                <a:latin typeface="Segoe UI" panose="020B0502040204020203" pitchFamily="34" charset="0"/>
                <a:ea typeface="Segoe UI" panose="020B0502040204020203" pitchFamily="34" charset="0"/>
                <a:cs typeface="Segoe UI" panose="020B0502040204020203" pitchFamily="34" charset="0"/>
              </a:rPr>
              <a:t> profile</a:t>
            </a:r>
          </a:p>
          <a:p>
            <a:r>
              <a:rPr lang="fr-FR" dirty="0" smtClean="0">
                <a:latin typeface="Segoe UI" panose="020B0502040204020203" pitchFamily="34" charset="0"/>
                <a:ea typeface="Segoe UI" panose="020B0502040204020203" pitchFamily="34" charset="0"/>
                <a:cs typeface="Segoe UI" panose="020B0502040204020203" pitchFamily="34" charset="0"/>
              </a:rPr>
              <a:t>	for </a:t>
            </a:r>
            <a:r>
              <a:rPr lang="fr-FR" dirty="0" err="1" smtClean="0">
                <a:latin typeface="Segoe UI" panose="020B0502040204020203" pitchFamily="34" charset="0"/>
                <a:ea typeface="Segoe UI" panose="020B0502040204020203" pitchFamily="34" charset="0"/>
                <a:cs typeface="Segoe UI" panose="020B0502040204020203" pitchFamily="34" charset="0"/>
              </a:rPr>
              <a:t>legumes</a:t>
            </a:r>
            <a:r>
              <a:rPr lang="fr-FR" dirty="0" smtClean="0">
                <a:latin typeface="Segoe UI" panose="020B0502040204020203" pitchFamily="34" charset="0"/>
                <a:ea typeface="Segoe UI" panose="020B0502040204020203" pitchFamily="34" charset="0"/>
                <a:cs typeface="Segoe UI" panose="020B0502040204020203" pitchFamily="34" charset="0"/>
              </a:rPr>
              <a:t>, N fixation (</a:t>
            </a:r>
            <a:r>
              <a:rPr lang="fr-FR" dirty="0" err="1" smtClean="0">
                <a:latin typeface="Segoe UI" panose="020B0502040204020203" pitchFamily="34" charset="0"/>
                <a:ea typeface="Segoe UI" panose="020B0502040204020203" pitchFamily="34" charset="0"/>
                <a:cs typeface="Segoe UI" panose="020B0502040204020203" pitchFamily="34" charset="0"/>
              </a:rPr>
              <a:t>biomass</a:t>
            </a:r>
            <a:r>
              <a:rPr lang="fr-FR" dirty="0" smtClean="0">
                <a:latin typeface="Segoe UI" panose="020B0502040204020203" pitchFamily="34" charset="0"/>
                <a:ea typeface="Segoe UI" panose="020B0502040204020203" pitchFamily="34" charset="0"/>
                <a:cs typeface="Segoe UI" panose="020B0502040204020203" pitchFamily="34" charset="0"/>
              </a:rPr>
              <a:t>;  N and 15N )</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Priority</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2  Independent calibration of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ecophysiological</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relations</a:t>
            </a:r>
          </a:p>
          <a:p>
            <a:r>
              <a:rPr lang="fr-FR" dirty="0" smtClean="0">
                <a:latin typeface="Segoe UI" panose="020B0502040204020203" pitchFamily="34" charset="0"/>
                <a:ea typeface="Segoe UI" panose="020B0502040204020203" pitchFamily="34" charset="0"/>
                <a:cs typeface="Segoe UI" panose="020B0502040204020203" pitchFamily="34" charset="0"/>
              </a:rPr>
              <a:t>1) N dilution </a:t>
            </a:r>
            <a:r>
              <a:rPr lang="fr-FR" dirty="0" err="1" smtClean="0">
                <a:latin typeface="Segoe UI" panose="020B0502040204020203" pitchFamily="34" charset="0"/>
                <a:ea typeface="Segoe UI" panose="020B0502040204020203" pitchFamily="34" charset="0"/>
                <a:cs typeface="Segoe UI" panose="020B0502040204020203" pitchFamily="34" charset="0"/>
              </a:rPr>
              <a:t>curve</a:t>
            </a:r>
            <a:r>
              <a:rPr lang="fr-FR" dirty="0" smtClean="0">
                <a:latin typeface="Segoe UI" panose="020B0502040204020203" pitchFamily="34" charset="0"/>
                <a:ea typeface="Segoe UI" panose="020B0502040204020203" pitchFamily="34" charset="0"/>
                <a:cs typeface="Segoe UI" panose="020B0502040204020203" pitchFamily="34" charset="0"/>
              </a:rPr>
              <a:t> in </a:t>
            </a:r>
            <a:r>
              <a:rPr lang="fr-FR" dirty="0" err="1" smtClean="0">
                <a:latin typeface="Segoe UI" panose="020B0502040204020203" pitchFamily="34" charset="0"/>
                <a:ea typeface="Segoe UI" panose="020B0502040204020203" pitchFamily="34" charset="0"/>
                <a:cs typeface="Segoe UI" panose="020B0502040204020203" pitchFamily="34" charset="0"/>
              </a:rPr>
              <a:t>aerial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biomass</a:t>
            </a:r>
            <a:endParaRPr lang="fr-FR"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fr-FR" dirty="0" smtClean="0">
                <a:latin typeface="Segoe UI" panose="020B0502040204020203" pitchFamily="34" charset="0"/>
                <a:ea typeface="Segoe UI" panose="020B0502040204020203" pitchFamily="34" charset="0"/>
                <a:cs typeface="Segoe UI" panose="020B0502040204020203" pitchFamily="34" charset="0"/>
              </a:rPr>
              <a:t>=&gt; 2 trials x 2 </a:t>
            </a:r>
            <a:r>
              <a:rPr lang="fr-FR" dirty="0" err="1" smtClean="0">
                <a:latin typeface="Segoe UI" panose="020B0502040204020203" pitchFamily="34" charset="0"/>
                <a:ea typeface="Segoe UI" panose="020B0502040204020203" pitchFamily="34" charset="0"/>
                <a:cs typeface="Segoe UI" panose="020B0502040204020203" pitchFamily="34" charset="0"/>
              </a:rPr>
              <a:t>years</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with</a:t>
            </a:r>
            <a:r>
              <a:rPr lang="fr-FR" dirty="0" smtClean="0">
                <a:latin typeface="Segoe UI" panose="020B0502040204020203" pitchFamily="34" charset="0"/>
                <a:ea typeface="Segoe UI" panose="020B0502040204020203" pitchFamily="34" charset="0"/>
                <a:cs typeface="Segoe UI" panose="020B0502040204020203" pitchFamily="34" charset="0"/>
              </a:rPr>
              <a:t> 5 N doses and 3 </a:t>
            </a:r>
            <a:r>
              <a:rPr lang="fr-FR" dirty="0" err="1" smtClean="0">
                <a:latin typeface="Segoe UI" panose="020B0502040204020203" pitchFamily="34" charset="0"/>
                <a:ea typeface="Segoe UI" panose="020B0502040204020203" pitchFamily="34" charset="0"/>
                <a:cs typeface="Segoe UI" panose="020B0502040204020203" pitchFamily="34" charset="0"/>
              </a:rPr>
              <a:t>repetitions</a:t>
            </a:r>
            <a:r>
              <a:rPr lang="fr-FR" dirty="0" smtClean="0">
                <a:latin typeface="Segoe UI" panose="020B0502040204020203" pitchFamily="34" charset="0"/>
                <a:ea typeface="Segoe UI" panose="020B0502040204020203" pitchFamily="34" charset="0"/>
                <a:cs typeface="Segoe UI" panose="020B0502040204020203" pitchFamily="34" charset="0"/>
              </a:rPr>
              <a:t>, 5 dates of </a:t>
            </a:r>
            <a:r>
              <a:rPr lang="fr-FR" dirty="0" err="1" smtClean="0">
                <a:latin typeface="Segoe UI" panose="020B0502040204020203" pitchFamily="34" charset="0"/>
                <a:ea typeface="Segoe UI" panose="020B0502040204020203" pitchFamily="34" charset="0"/>
                <a:cs typeface="Segoe UI" panose="020B0502040204020203" pitchFamily="34" charset="0"/>
              </a:rPr>
              <a:t>measurement</a:t>
            </a:r>
            <a:r>
              <a:rPr lang="fr-FR" dirty="0" smtClean="0">
                <a:latin typeface="Segoe UI" panose="020B0502040204020203" pitchFamily="34" charset="0"/>
                <a:ea typeface="Segoe UI" panose="020B0502040204020203" pitchFamily="34" charset="0"/>
                <a:cs typeface="Segoe UI" panose="020B0502040204020203" pitchFamily="34" charset="0"/>
              </a:rPr>
              <a:t> of </a:t>
            </a:r>
          </a:p>
          <a:p>
            <a:r>
              <a:rPr lang="fr-FR" dirty="0" err="1" smtClean="0">
                <a:latin typeface="Segoe UI" panose="020B0502040204020203" pitchFamily="34" charset="0"/>
                <a:ea typeface="Segoe UI" panose="020B0502040204020203" pitchFamily="34" charset="0"/>
                <a:cs typeface="Segoe UI" panose="020B0502040204020203" pitchFamily="34" charset="0"/>
              </a:rPr>
              <a:t>biomass</a:t>
            </a:r>
            <a:r>
              <a:rPr lang="fr-FR" dirty="0" smtClean="0">
                <a:latin typeface="Segoe UI" panose="020B0502040204020203" pitchFamily="34" charset="0"/>
                <a:ea typeface="Segoe UI" panose="020B0502040204020203" pitchFamily="34" charset="0"/>
                <a:cs typeface="Segoe UI" panose="020B0502040204020203" pitchFamily="34" charset="0"/>
              </a:rPr>
              <a:t> and N content</a:t>
            </a:r>
          </a:p>
          <a:p>
            <a:r>
              <a:rPr lang="fr-FR" dirty="0" smtClean="0">
                <a:latin typeface="Segoe UI" panose="020B0502040204020203" pitchFamily="34" charset="0"/>
                <a:ea typeface="Segoe UI" panose="020B0502040204020203" pitchFamily="34" charset="0"/>
                <a:cs typeface="Segoe UI" panose="020B0502040204020203" pitchFamily="34" charset="0"/>
              </a:rPr>
              <a:t>2) extinction coefficient k (radiation </a:t>
            </a:r>
            <a:r>
              <a:rPr lang="fr-FR" dirty="0" err="1" smtClean="0">
                <a:latin typeface="Segoe UI" panose="020B0502040204020203" pitchFamily="34" charset="0"/>
                <a:ea typeface="Segoe UI" panose="020B0502040204020203" pitchFamily="34" charset="0"/>
                <a:cs typeface="Segoe UI" panose="020B0502040204020203" pitchFamily="34" charset="0"/>
              </a:rPr>
              <a:t>sensors</a:t>
            </a:r>
            <a:r>
              <a:rPr lang="fr-FR" dirty="0" smtClean="0">
                <a:latin typeface="Segoe UI" panose="020B0502040204020203" pitchFamily="34" charset="0"/>
                <a:ea typeface="Segoe UI" panose="020B0502040204020203" pitchFamily="34" charset="0"/>
                <a:cs typeface="Segoe UI" panose="020B0502040204020203" pitchFamily="34" charset="0"/>
              </a:rPr>
              <a:t> and </a:t>
            </a:r>
            <a:r>
              <a:rPr lang="fr-FR" dirty="0" err="1" smtClean="0">
                <a:latin typeface="Segoe UI" panose="020B0502040204020203" pitchFamily="34" charset="0"/>
                <a:ea typeface="Segoe UI" panose="020B0502040204020203" pitchFamily="34" charset="0"/>
                <a:cs typeface="Segoe UI" panose="020B0502040204020203" pitchFamily="34" charset="0"/>
              </a:rPr>
              <a:t>energy</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balanceà</a:t>
            </a:r>
            <a:r>
              <a:rPr lang="fr-FR" dirty="0" smtClean="0">
                <a:latin typeface="Segoe UI" panose="020B0502040204020203" pitchFamily="34" charset="0"/>
                <a:ea typeface="Segoe UI" panose="020B0502040204020203" pitchFamily="34" charset="0"/>
                <a:cs typeface="Segoe UI" panose="020B0502040204020203" pitchFamily="34" charset="0"/>
              </a:rPr>
              <a:t> </a:t>
            </a:r>
          </a:p>
          <a:p>
            <a:r>
              <a:rPr lang="fr-FR" dirty="0">
                <a:latin typeface="Segoe UI" panose="020B0502040204020203" pitchFamily="34" charset="0"/>
                <a:ea typeface="Segoe UI" panose="020B0502040204020203" pitchFamily="34" charset="0"/>
                <a:cs typeface="Segoe UI" panose="020B0502040204020203" pitchFamily="34" charset="0"/>
              </a:rPr>
              <a:t>(</a:t>
            </a:r>
            <a:r>
              <a:rPr lang="fr-FR" dirty="0" err="1" smtClean="0">
                <a:latin typeface="Segoe UI" panose="020B0502040204020203" pitchFamily="34" charset="0"/>
                <a:ea typeface="Segoe UI" panose="020B0502040204020203" pitchFamily="34" charset="0"/>
                <a:cs typeface="Segoe UI" panose="020B0502040204020203" pitchFamily="34" charset="0"/>
              </a:rPr>
              <a:t>intercepted</a:t>
            </a:r>
            <a:r>
              <a:rPr lang="fr-FR" dirty="0" smtClean="0">
                <a:latin typeface="Segoe UI" panose="020B0502040204020203" pitchFamily="34" charset="0"/>
                <a:ea typeface="Segoe UI" panose="020B0502040204020203" pitchFamily="34" charset="0"/>
                <a:cs typeface="Segoe UI" panose="020B0502040204020203" pitchFamily="34" charset="0"/>
              </a:rPr>
              <a:t> vs </a:t>
            </a:r>
            <a:r>
              <a:rPr lang="fr-FR" dirty="0" err="1" smtClean="0">
                <a:latin typeface="Segoe UI" panose="020B0502040204020203" pitchFamily="34" charset="0"/>
                <a:ea typeface="Segoe UI" panose="020B0502040204020203" pitchFamily="34" charset="0"/>
                <a:cs typeface="Segoe UI" panose="020B0502040204020203" pitchFamily="34" charset="0"/>
              </a:rPr>
              <a:t>absorbed</a:t>
            </a:r>
            <a:r>
              <a:rPr lang="fr-FR" dirty="0" smtClean="0">
                <a:latin typeface="Segoe UI" panose="020B0502040204020203" pitchFamily="34" charset="0"/>
                <a:ea typeface="Segoe UI" panose="020B0502040204020203" pitchFamily="34" charset="0"/>
                <a:cs typeface="Segoe UI" panose="020B0502040204020203" pitchFamily="34" charset="0"/>
              </a:rPr>
              <a:t>.</a:t>
            </a:r>
          </a:p>
          <a:p>
            <a:r>
              <a:rPr lang="fr-FR" dirty="0">
                <a:latin typeface="Segoe UI" panose="020B0502040204020203" pitchFamily="34" charset="0"/>
                <a:ea typeface="Segoe UI" panose="020B0502040204020203" pitchFamily="34" charset="0"/>
                <a:cs typeface="Segoe UI" panose="020B0502040204020203" pitchFamily="34" charset="0"/>
              </a:rPr>
              <a:t>3</a:t>
            </a:r>
            <a:r>
              <a:rPr lang="fr-FR" dirty="0" smtClean="0">
                <a:latin typeface="Segoe UI" panose="020B0502040204020203" pitchFamily="34" charset="0"/>
                <a:ea typeface="Segoe UI" panose="020B0502040204020203" pitchFamily="34" charset="0"/>
                <a:cs typeface="Segoe UI" panose="020B0502040204020203" pitchFamily="34" charset="0"/>
              </a:rPr>
              <a:t>) N fixation </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Calibration or test by forcing/assimilation of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remote</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fr-FR"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sensed</a:t>
            </a:r>
            <a:r>
              <a:rPr lang="fr-FR"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data </a:t>
            </a:r>
          </a:p>
          <a:p>
            <a:r>
              <a:rPr lang="fr-FR" dirty="0" smtClean="0">
                <a:latin typeface="Segoe UI" panose="020B0502040204020203" pitchFamily="34" charset="0"/>
                <a:ea typeface="Segoe UI" panose="020B0502040204020203" pitchFamily="34" charset="0"/>
                <a:cs typeface="Segoe UI" panose="020B0502040204020203" pitchFamily="34" charset="0"/>
              </a:rPr>
              <a:t>	network of </a:t>
            </a:r>
            <a:r>
              <a:rPr lang="fr-FR" dirty="0" err="1" smtClean="0">
                <a:latin typeface="Segoe UI" panose="020B0502040204020203" pitchFamily="34" charset="0"/>
                <a:ea typeface="Segoe UI" panose="020B0502040204020203" pitchFamily="34" charset="0"/>
                <a:cs typeface="Segoe UI" panose="020B0502040204020203" pitchFamily="34" charset="0"/>
              </a:rPr>
              <a:t>farmer</a:t>
            </a:r>
            <a:r>
              <a:rPr lang="fr-FR" dirty="0" smtClean="0">
                <a:latin typeface="Segoe UI" panose="020B0502040204020203" pitchFamily="34" charset="0"/>
                <a:ea typeface="Segoe UI" panose="020B0502040204020203" pitchFamily="34" charset="0"/>
                <a:cs typeface="Segoe UI" panose="020B0502040204020203" pitchFamily="34" charset="0"/>
              </a:rPr>
              <a:t> plots</a:t>
            </a: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ground</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truth</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phenologie</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density</a:t>
            </a:r>
            <a:r>
              <a:rPr lang="fr-FR" dirty="0" smtClean="0">
                <a:latin typeface="Segoe UI" panose="020B0502040204020203" pitchFamily="34" charset="0"/>
                <a:ea typeface="Segoe UI" panose="020B0502040204020203" pitchFamily="34" charset="0"/>
                <a:cs typeface="Segoe UI" panose="020B0502040204020203" pitchFamily="34" charset="0"/>
              </a:rPr>
              <a:t> at </a:t>
            </a:r>
            <a:r>
              <a:rPr lang="fr-FR" dirty="0" err="1" smtClean="0">
                <a:latin typeface="Segoe UI" panose="020B0502040204020203" pitchFamily="34" charset="0"/>
                <a:ea typeface="Segoe UI" panose="020B0502040204020203" pitchFamily="34" charset="0"/>
                <a:cs typeface="Segoe UI" panose="020B0502040204020203" pitchFamily="34" charset="0"/>
              </a:rPr>
              <a:t>emergence</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health</a:t>
            </a:r>
            <a:r>
              <a:rPr lang="fr-FR" dirty="0" smtClean="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9106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7" end="1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0" end="2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1" end="2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7823" y="455465"/>
            <a:ext cx="7978466" cy="4339650"/>
          </a:xfrm>
          <a:prstGeom prst="rect">
            <a:avLst/>
          </a:prstGeom>
          <a:noFill/>
        </p:spPr>
        <p:txBody>
          <a:bodyPr wrap="none" rtlCol="0">
            <a:spAutoFit/>
          </a:bodyPr>
          <a:lstStyle/>
          <a:p>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DATA NEEDED FOR CROPPING SYSTEM CALIBRATION</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Common </a:t>
            </a:r>
            <a:r>
              <a:rPr lang="fr-FR" dirty="0" err="1" smtClean="0">
                <a:latin typeface="Segoe UI" panose="020B0502040204020203" pitchFamily="34" charset="0"/>
                <a:ea typeface="Segoe UI" panose="020B0502040204020203" pitchFamily="34" charset="0"/>
                <a:cs typeface="Segoe UI" panose="020B0502040204020203" pitchFamily="34" charset="0"/>
              </a:rPr>
              <a:t>between</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Tasks</a:t>
            </a:r>
            <a:r>
              <a:rPr lang="fr-FR" dirty="0" smtClean="0">
                <a:latin typeface="Segoe UI" panose="020B0502040204020203" pitchFamily="34" charset="0"/>
                <a:ea typeface="Segoe UI" panose="020B0502040204020203" pitchFamily="34" charset="0"/>
                <a:cs typeface="Segoe UI" panose="020B0502040204020203" pitchFamily="34" charset="0"/>
              </a:rPr>
              <a:t> 2.1 and 2.2</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Test the </a:t>
            </a:r>
            <a:r>
              <a:rPr lang="fr-FR" b="1" dirty="0" err="1" smtClean="0">
                <a:latin typeface="Segoe UI" panose="020B0502040204020203" pitchFamily="34" charset="0"/>
                <a:ea typeface="Segoe UI" panose="020B0502040204020203" pitchFamily="34" charset="0"/>
                <a:cs typeface="Segoe UI" panose="020B0502040204020203" pitchFamily="34" charset="0"/>
              </a:rPr>
              <a:t>prediction</a:t>
            </a:r>
            <a:r>
              <a:rPr lang="fr-FR" b="1" dirty="0" smtClean="0">
                <a:latin typeface="Segoe UI" panose="020B0502040204020203" pitchFamily="34" charset="0"/>
                <a:ea typeface="Segoe UI" panose="020B0502040204020203" pitchFamily="34" charset="0"/>
                <a:cs typeface="Segoe UI" panose="020B0502040204020203" pitchFamily="34" charset="0"/>
              </a:rPr>
              <a:t> of </a:t>
            </a:r>
            <a:r>
              <a:rPr lang="fr-FR" b="1" dirty="0" err="1" smtClean="0">
                <a:latin typeface="Segoe UI" panose="020B0502040204020203" pitchFamily="34" charset="0"/>
                <a:ea typeface="Segoe UI" panose="020B0502040204020203" pitchFamily="34" charset="0"/>
                <a:cs typeface="Segoe UI" panose="020B0502040204020203" pitchFamily="34" charset="0"/>
              </a:rPr>
              <a:t>yield</a:t>
            </a:r>
            <a:r>
              <a:rPr lang="fr-FR" b="1" dirty="0" smtClean="0">
                <a:latin typeface="Segoe UI" panose="020B0502040204020203" pitchFamily="34" charset="0"/>
                <a:ea typeface="Segoe UI" panose="020B0502040204020203" pitchFamily="34" charset="0"/>
                <a:cs typeface="Segoe UI" panose="020B0502040204020203" pitchFamily="34" charset="0"/>
              </a:rPr>
              <a:t> and water-C-N balance vs cumulative </a:t>
            </a:r>
            <a:r>
              <a:rPr lang="fr-FR" b="1" dirty="0" err="1" smtClean="0">
                <a:latin typeface="Segoe UI" panose="020B0502040204020203" pitchFamily="34" charset="0"/>
                <a:ea typeface="Segoe UI" panose="020B0502040204020203" pitchFamily="34" charset="0"/>
                <a:cs typeface="Segoe UI" panose="020B0502040204020203" pitchFamily="34" charset="0"/>
              </a:rPr>
              <a:t>effects</a:t>
            </a:r>
            <a:endParaRPr lang="fr-FR" b="1" dirty="0" smtClean="0">
              <a:latin typeface="Segoe UI" panose="020B0502040204020203" pitchFamily="34" charset="0"/>
              <a:ea typeface="Segoe UI" panose="020B0502040204020203" pitchFamily="34" charset="0"/>
              <a:cs typeface="Segoe UI" panose="020B0502040204020203" pitchFamily="34" charset="0"/>
            </a:endParaRPr>
          </a:p>
          <a:p>
            <a:endParaRPr lang="fr-FR" b="1"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Monitoring 3 </a:t>
            </a:r>
            <a:r>
              <a:rPr lang="fr-FR" dirty="0" err="1" smtClean="0">
                <a:latin typeface="Segoe UI" panose="020B0502040204020203" pitchFamily="34" charset="0"/>
                <a:ea typeface="Segoe UI" panose="020B0502040204020203" pitchFamily="34" charset="0"/>
                <a:cs typeface="Segoe UI" panose="020B0502040204020203" pitchFamily="34" charset="0"/>
              </a:rPr>
              <a:t>years</a:t>
            </a:r>
            <a:r>
              <a:rPr lang="fr-FR" dirty="0" smtClean="0">
                <a:latin typeface="Segoe UI" panose="020B0502040204020203" pitchFamily="34" charset="0"/>
                <a:ea typeface="Segoe UI" panose="020B0502040204020203" pitchFamily="34" charset="0"/>
                <a:cs typeface="Segoe UI" panose="020B0502040204020203" pitchFamily="34" charset="0"/>
              </a:rPr>
              <a:t> of </a:t>
            </a:r>
            <a:r>
              <a:rPr lang="fr-FR" dirty="0" err="1" smtClean="0">
                <a:latin typeface="Segoe UI" panose="020B0502040204020203" pitchFamily="34" charset="0"/>
                <a:ea typeface="Segoe UI" panose="020B0502040204020203" pitchFamily="34" charset="0"/>
                <a:cs typeface="Segoe UI" panose="020B0502040204020203" pitchFamily="34" charset="0"/>
              </a:rPr>
              <a:t>crop</a:t>
            </a:r>
            <a:r>
              <a:rPr lang="fr-FR" dirty="0" smtClean="0">
                <a:latin typeface="Segoe UI" panose="020B0502040204020203" pitchFamily="34" charset="0"/>
                <a:ea typeface="Segoe UI" panose="020B0502040204020203" pitchFamily="34" charset="0"/>
                <a:cs typeface="Segoe UI" panose="020B0502040204020203" pitchFamily="34" charset="0"/>
              </a:rPr>
              <a:t> successions </a:t>
            </a:r>
          </a:p>
          <a:p>
            <a:r>
              <a:rPr lang="fr-FR" dirty="0" smtClean="0">
                <a:latin typeface="Segoe UI" panose="020B0502040204020203" pitchFamily="34" charset="0"/>
                <a:ea typeface="Segoe UI" panose="020B0502040204020203" pitchFamily="34" charset="0"/>
                <a:cs typeface="Segoe UI" panose="020B0502040204020203" pitchFamily="34" charset="0"/>
              </a:rPr>
              <a:t>10-15 plots of 15mx 15m  x 2 -3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types</a:t>
            </a:r>
          </a:p>
          <a:p>
            <a:r>
              <a:rPr lang="fr-FR" dirty="0" err="1" smtClean="0">
                <a:latin typeface="Segoe UI" panose="020B0502040204020203" pitchFamily="34" charset="0"/>
                <a:ea typeface="Segoe UI" panose="020B0502040204020203" pitchFamily="34" charset="0"/>
                <a:cs typeface="Segoe UI" panose="020B0502040204020203" pitchFamily="34" charset="0"/>
              </a:rPr>
              <a:t>random</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sampling</a:t>
            </a:r>
            <a:r>
              <a:rPr lang="fr-FR" dirty="0" smtClean="0">
                <a:latin typeface="Segoe UI" panose="020B0502040204020203" pitchFamily="34" charset="0"/>
                <a:ea typeface="Segoe UI" panose="020B0502040204020203" pitchFamily="34" charset="0"/>
                <a:cs typeface="Segoe UI" panose="020B0502040204020203" pitchFamily="34" charset="0"/>
              </a:rPr>
              <a:t> 6 </a:t>
            </a:r>
            <a:r>
              <a:rPr lang="fr-FR" dirty="0" err="1" smtClean="0">
                <a:latin typeface="Segoe UI" panose="020B0502040204020203" pitchFamily="34" charset="0"/>
                <a:ea typeface="Segoe UI" panose="020B0502040204020203" pitchFamily="34" charset="0"/>
                <a:cs typeface="Segoe UI" panose="020B0502040204020203" pitchFamily="34" charset="0"/>
              </a:rPr>
              <a:t>sub</a:t>
            </a:r>
            <a:r>
              <a:rPr lang="fr-FR" dirty="0" smtClean="0">
                <a:latin typeface="Segoe UI" panose="020B0502040204020203" pitchFamily="34" charset="0"/>
                <a:ea typeface="Segoe UI" panose="020B0502040204020203" pitchFamily="34" charset="0"/>
                <a:cs typeface="Segoe UI" panose="020B0502040204020203" pitchFamily="34" charset="0"/>
              </a:rPr>
              <a:t> plots of 8 sol </a:t>
            </a:r>
            <a:r>
              <a:rPr lang="fr-FR" dirty="0" err="1" smtClean="0">
                <a:latin typeface="Segoe UI" panose="020B0502040204020203" pitchFamily="34" charset="0"/>
                <a:ea typeface="Segoe UI" panose="020B0502040204020203" pitchFamily="34" charset="0"/>
                <a:cs typeface="Segoe UI" panose="020B0502040204020203" pitchFamily="34" charset="0"/>
              </a:rPr>
              <a:t>cores</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cf</a:t>
            </a:r>
            <a:r>
              <a:rPr lang="fr-FR" dirty="0" smtClean="0">
                <a:latin typeface="Segoe UI" panose="020B0502040204020203" pitchFamily="34" charset="0"/>
                <a:ea typeface="Segoe UI" panose="020B0502040204020203" pitchFamily="34" charset="0"/>
                <a:cs typeface="Segoe UI" panose="020B0502040204020203" pitchFamily="34" charset="0"/>
              </a:rPr>
              <a:t> Beaudoin et al., 2008). </a:t>
            </a:r>
          </a:p>
          <a:p>
            <a:r>
              <a:rPr lang="fr-FR" dirty="0" smtClean="0">
                <a:latin typeface="Segoe UI" panose="020B0502040204020203" pitchFamily="34" charset="0"/>
                <a:ea typeface="Segoe UI" panose="020B0502040204020203" pitchFamily="34" charset="0"/>
                <a:cs typeface="Segoe UI" panose="020B0502040204020203" pitchFamily="34" charset="0"/>
              </a:rPr>
              <a:t>	Test cumulative </a:t>
            </a:r>
            <a:r>
              <a:rPr lang="fr-FR" dirty="0" err="1" smtClean="0">
                <a:latin typeface="Segoe UI" panose="020B0502040204020203" pitchFamily="34" charset="0"/>
                <a:ea typeface="Segoe UI" panose="020B0502040204020203" pitchFamily="34" charset="0"/>
                <a:cs typeface="Segoe UI" panose="020B0502040204020203" pitchFamily="34" charset="0"/>
              </a:rPr>
              <a:t>effects</a:t>
            </a:r>
            <a:r>
              <a:rPr lang="fr-FR" dirty="0" smtClean="0">
                <a:latin typeface="Segoe UI" panose="020B0502040204020203" pitchFamily="34" charset="0"/>
                <a:ea typeface="Segoe UI" panose="020B0502040204020203" pitchFamily="34" charset="0"/>
                <a:cs typeface="Segoe UI" panose="020B0502040204020203" pitchFamily="34" charset="0"/>
              </a:rPr>
              <a:t> : mixed </a:t>
            </a:r>
            <a:r>
              <a:rPr lang="fr-FR" dirty="0" err="1" smtClean="0">
                <a:latin typeface="Segoe UI" panose="020B0502040204020203" pitchFamily="34" charset="0"/>
                <a:ea typeface="Segoe UI" panose="020B0502040204020203" pitchFamily="34" charset="0"/>
                <a:cs typeface="Segoe UI" panose="020B0502040204020203" pitchFamily="34" charset="0"/>
              </a:rPr>
              <a:t>crops</a:t>
            </a:r>
            <a:r>
              <a:rPr lang="fr-FR" dirty="0" smtClean="0">
                <a:latin typeface="Segoe UI" panose="020B0502040204020203" pitchFamily="34" charset="0"/>
                <a:ea typeface="Segoe UI" panose="020B0502040204020203" pitchFamily="34" charset="0"/>
                <a:cs typeface="Segoe UI" panose="020B0502040204020203" pitchFamily="34" charset="0"/>
              </a:rPr>
              <a:t>,, irrigation, </a:t>
            </a:r>
            <a:r>
              <a:rPr lang="fr-FR" dirty="0" err="1" smtClean="0">
                <a:latin typeface="Segoe UI" panose="020B0502040204020203" pitchFamily="34" charset="0"/>
                <a:ea typeface="Segoe UI" panose="020B0502040204020203" pitchFamily="34" charset="0"/>
                <a:cs typeface="Segoe UI" panose="020B0502040204020203" pitchFamily="34" charset="0"/>
              </a:rPr>
              <a:t>manure</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phenology</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occurence</a:t>
            </a:r>
            <a:r>
              <a:rPr lang="fr-FR" dirty="0" smtClean="0">
                <a:latin typeface="Segoe UI" panose="020B0502040204020203" pitchFamily="34" charset="0"/>
                <a:ea typeface="Segoe UI" panose="020B0502040204020203" pitchFamily="34" charset="0"/>
                <a:cs typeface="Segoe UI" panose="020B0502040204020203" pitchFamily="34" charset="0"/>
              </a:rPr>
              <a:t> of </a:t>
            </a:r>
            <a:r>
              <a:rPr lang="fr-FR" dirty="0" err="1" smtClean="0">
                <a:latin typeface="Segoe UI" panose="020B0502040204020203" pitchFamily="34" charset="0"/>
                <a:ea typeface="Segoe UI" panose="020B0502040204020203" pitchFamily="34" charset="0"/>
                <a:cs typeface="Segoe UI" panose="020B0502040204020203" pitchFamily="34" charset="0"/>
              </a:rPr>
              <a:t>pests</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properties</a:t>
            </a:r>
            <a:r>
              <a:rPr lang="fr-FR" dirty="0" smtClean="0">
                <a:latin typeface="Segoe UI" panose="020B0502040204020203" pitchFamily="34" charset="0"/>
                <a:ea typeface="Segoe UI" panose="020B0502040204020203" pitchFamily="34" charset="0"/>
                <a:cs typeface="Segoe UI" panose="020B0502040204020203" pitchFamily="34" charset="0"/>
              </a:rPr>
              <a:t>: C-N </a:t>
            </a:r>
            <a:r>
              <a:rPr lang="fr-FR" dirty="0" err="1" smtClean="0">
                <a:latin typeface="Segoe UI" panose="020B0502040204020203" pitchFamily="34" charset="0"/>
                <a:ea typeface="Segoe UI" panose="020B0502040204020203" pitchFamily="34" charset="0"/>
                <a:cs typeface="Segoe UI" panose="020B0502040204020203" pitchFamily="34" charset="0"/>
              </a:rPr>
              <a:t>org</a:t>
            </a:r>
            <a:r>
              <a:rPr lang="fr-FR" dirty="0" smtClean="0">
                <a:latin typeface="Segoe UI" panose="020B0502040204020203" pitchFamily="34" charset="0"/>
                <a:ea typeface="Segoe UI" panose="020B0502040204020203" pitchFamily="34" charset="0"/>
                <a:cs typeface="Segoe UI" panose="020B0502040204020203" pitchFamily="34" charset="0"/>
              </a:rPr>
              <a:t>, Ph, </a:t>
            </a:r>
            <a:r>
              <a:rPr lang="fr-FR" dirty="0" err="1" smtClean="0">
                <a:latin typeface="Segoe UI" panose="020B0502040204020203" pitchFamily="34" charset="0"/>
                <a:ea typeface="Segoe UI" panose="020B0502040204020203" pitchFamily="34" charset="0"/>
                <a:cs typeface="Segoe UI" panose="020B0502040204020203" pitchFamily="34" charset="0"/>
              </a:rPr>
              <a:t>Bulk</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density</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depth</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biomass</a:t>
            </a:r>
            <a:r>
              <a:rPr lang="fr-FR" dirty="0" smtClean="0">
                <a:latin typeface="Segoe UI" panose="020B0502040204020203" pitchFamily="34" charset="0"/>
                <a:ea typeface="Segoe UI" panose="020B0502040204020203" pitchFamily="34" charset="0"/>
                <a:cs typeface="Segoe UI" panose="020B0502040204020203" pitchFamily="34" charset="0"/>
              </a:rPr>
              <a:t> at </a:t>
            </a:r>
            <a:r>
              <a:rPr lang="fr-FR" dirty="0" err="1" smtClean="0">
                <a:latin typeface="Segoe UI" panose="020B0502040204020203" pitchFamily="34" charset="0"/>
                <a:ea typeface="Segoe UI" panose="020B0502040204020203" pitchFamily="34" charset="0"/>
                <a:cs typeface="Segoe UI" panose="020B0502040204020203" pitchFamily="34" charset="0"/>
              </a:rPr>
              <a:t>harvest</a:t>
            </a:r>
            <a:r>
              <a:rPr lang="fr-FR" dirty="0" smtClean="0">
                <a:latin typeface="Segoe UI" panose="020B0502040204020203" pitchFamily="34" charset="0"/>
                <a:ea typeface="Segoe UI" panose="020B0502040204020203" pitchFamily="34" charset="0"/>
                <a:cs typeface="Segoe UI" panose="020B0502040204020203" pitchFamily="34" charset="0"/>
              </a:rPr>
              <a:t> </a:t>
            </a:r>
          </a:p>
          <a:p>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Salinity</a:t>
            </a:r>
            <a:r>
              <a:rPr lang="fr-FR" dirty="0" smtClean="0">
                <a:latin typeface="Segoe UI" panose="020B0502040204020203" pitchFamily="34" charset="0"/>
                <a:ea typeface="Segoe UI" panose="020B0502040204020203" pitchFamily="34" charset="0"/>
                <a:cs typeface="Segoe UI" panose="020B0502040204020203" pitchFamily="34" charset="0"/>
              </a:rPr>
              <a:t> and </a:t>
            </a:r>
            <a:r>
              <a:rPr lang="fr-FR" dirty="0" err="1" smtClean="0">
                <a:latin typeface="Segoe UI" panose="020B0502040204020203" pitchFamily="34" charset="0"/>
                <a:ea typeface="Segoe UI" panose="020B0502040204020203" pitchFamily="34" charset="0"/>
                <a:cs typeface="Segoe UI" panose="020B0502040204020203" pitchFamily="34" charset="0"/>
              </a:rPr>
              <a:t>biogeochemistry</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task</a:t>
            </a:r>
            <a:r>
              <a:rPr lang="fr-FR" dirty="0" smtClean="0">
                <a:latin typeface="Segoe UI" panose="020B0502040204020203" pitchFamily="34" charset="0"/>
                <a:ea typeface="Segoe UI" panose="020B0502040204020203" pitchFamily="34" charset="0"/>
                <a:cs typeface="Segoe UI" panose="020B0502040204020203" pitchFamily="34" charset="0"/>
              </a:rPr>
              <a:t> 2.2)</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25128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7195" y="136151"/>
            <a:ext cx="8297464" cy="6555641"/>
          </a:xfrm>
          <a:prstGeom prst="rect">
            <a:avLst/>
          </a:prstGeom>
          <a:noFill/>
        </p:spPr>
        <p:txBody>
          <a:bodyPr wrap="none" rtlCol="0">
            <a:spAutoFit/>
          </a:bodyPr>
          <a:lstStyle/>
          <a:p>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STRATEGY</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AutoNum type="alphaUcParenR"/>
            </a:pPr>
            <a:r>
              <a:rPr lang="fr-FR" b="1" dirty="0" smtClean="0">
                <a:latin typeface="Segoe UI" panose="020B0502040204020203" pitchFamily="34" charset="0"/>
                <a:ea typeface="Segoe UI" panose="020B0502040204020203" pitchFamily="34" charset="0"/>
                <a:cs typeface="Segoe UI" panose="020B0502040204020203" pitchFamily="34" charset="0"/>
              </a:rPr>
              <a:t>Test 2 calibration </a:t>
            </a:r>
            <a:r>
              <a:rPr lang="fr-FR" b="1" dirty="0" err="1" smtClean="0">
                <a:latin typeface="Segoe UI" panose="020B0502040204020203" pitchFamily="34" charset="0"/>
                <a:ea typeface="Segoe UI" panose="020B0502040204020203" pitchFamily="34" charset="0"/>
                <a:cs typeface="Segoe UI" panose="020B0502040204020203" pitchFamily="34" charset="0"/>
              </a:rPr>
              <a:t>methods</a:t>
            </a:r>
            <a:r>
              <a:rPr lang="fr-FR" b="1" dirty="0" smtClean="0">
                <a:latin typeface="Segoe UI" panose="020B0502040204020203" pitchFamily="34" charset="0"/>
                <a:ea typeface="Segoe UI" panose="020B0502040204020203" pitchFamily="34" charset="0"/>
                <a:cs typeface="Segoe UI" panose="020B0502040204020203" pitchFamily="34" charset="0"/>
              </a:rPr>
              <a:t> </a:t>
            </a:r>
          </a:p>
          <a:p>
            <a:pPr marL="342900" indent="-342900">
              <a:buAutoNum type="arabicParenR"/>
            </a:pPr>
            <a:r>
              <a:rPr lang="fr-FR" b="1" dirty="0" err="1" smtClean="0">
                <a:latin typeface="Segoe UI" panose="020B0502040204020203" pitchFamily="34" charset="0"/>
                <a:ea typeface="Segoe UI" panose="020B0502040204020203" pitchFamily="34" charset="0"/>
                <a:cs typeface="Segoe UI" panose="020B0502040204020203" pitchFamily="34" charset="0"/>
              </a:rPr>
              <a:t>Classical</a:t>
            </a:r>
            <a:r>
              <a:rPr lang="fr-FR" b="1" dirty="0" smtClean="0">
                <a:latin typeface="Segoe UI" panose="020B0502040204020203" pitchFamily="34" charset="0"/>
                <a:ea typeface="Segoe UI" panose="020B0502040204020203" pitchFamily="34" charset="0"/>
                <a:cs typeface="Segoe UI" panose="020B0502040204020203" pitchFamily="34" charset="0"/>
              </a:rPr>
              <a:t> : </a:t>
            </a:r>
            <a:r>
              <a:rPr lang="fr-FR" b="1" dirty="0">
                <a:latin typeface="Segoe UI" panose="020B0502040204020203" pitchFamily="34" charset="0"/>
                <a:ea typeface="Segoe UI" panose="020B0502040204020203" pitchFamily="34" charset="0"/>
                <a:cs typeface="Segoe UI" panose="020B0502040204020203" pitchFamily="34" charset="0"/>
              </a:rPr>
              <a:t> </a:t>
            </a:r>
            <a:r>
              <a:rPr lang="fr-FR" dirty="0" smtClean="0">
                <a:latin typeface="Segoe UI" panose="020B0502040204020203" pitchFamily="34" charset="0"/>
                <a:ea typeface="Segoe UI" panose="020B0502040204020203" pitchFamily="34" charset="0"/>
                <a:cs typeface="Segoe UI" panose="020B0502040204020203" pitchFamily="34" charset="0"/>
              </a:rPr>
              <a:t>local data, agricultural trials, </a:t>
            </a:r>
            <a:r>
              <a:rPr lang="fr-FR" dirty="0" err="1" smtClean="0">
                <a:latin typeface="Segoe UI" panose="020B0502040204020203" pitchFamily="34" charset="0"/>
                <a:ea typeface="Segoe UI" panose="020B0502040204020203" pitchFamily="34" charset="0"/>
                <a:cs typeface="Segoe UI" panose="020B0502040204020203" pitchFamily="34" charset="0"/>
              </a:rPr>
              <a:t>well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characterized</a:t>
            </a:r>
            <a:r>
              <a:rPr lang="fr-FR" dirty="0">
                <a:latin typeface="Segoe UI" panose="020B0502040204020203" pitchFamily="34" charset="0"/>
                <a:ea typeface="Segoe UI" panose="020B0502040204020203" pitchFamily="34" charset="0"/>
                <a:cs typeface="Segoe UI" panose="020B0502040204020203" pitchFamily="34" charset="0"/>
              </a:rPr>
              <a:t> </a:t>
            </a:r>
            <a:r>
              <a:rPr lang="fr-FR" dirty="0" smtClean="0">
                <a:latin typeface="Segoe UI" panose="020B0502040204020203" pitchFamily="34" charset="0"/>
                <a:ea typeface="Segoe UI" panose="020B0502040204020203" pitchFamily="34" charset="0"/>
                <a:cs typeface="Segoe UI" panose="020B0502040204020203" pitchFamily="34" charset="0"/>
              </a:rPr>
              <a:t>(IDE-STICS) </a:t>
            </a:r>
          </a:p>
          <a:p>
            <a:r>
              <a:rPr lang="fr-FR" dirty="0" smtClean="0">
                <a:latin typeface="Segoe UI" panose="020B0502040204020203" pitchFamily="34" charset="0"/>
                <a:ea typeface="Segoe UI" panose="020B0502040204020203" pitchFamily="34" charset="0"/>
                <a:cs typeface="Segoe UI" panose="020B0502040204020203" pitchFamily="34" charset="0"/>
              </a:rPr>
              <a:t>Data </a:t>
            </a:r>
            <a:r>
              <a:rPr lang="fr-FR" dirty="0" err="1" smtClean="0">
                <a:latin typeface="Segoe UI" panose="020B0502040204020203" pitchFamily="34" charset="0"/>
                <a:ea typeface="Segoe UI" panose="020B0502040204020203" pitchFamily="34" charset="0"/>
                <a:cs typeface="Segoe UI" panose="020B0502040204020203" pitchFamily="34" charset="0"/>
              </a:rPr>
              <a:t>quality</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rather</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than</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quantity</a:t>
            </a:r>
            <a:r>
              <a:rPr lang="fr-FR" dirty="0" smtClean="0">
                <a:latin typeface="Segoe UI" panose="020B0502040204020203" pitchFamily="34" charset="0"/>
                <a:ea typeface="Segoe UI" panose="020B0502040204020203" pitchFamily="34" charset="0"/>
                <a:cs typeface="Segoe UI" panose="020B0502040204020203" pitchFamily="34" charset="0"/>
              </a:rPr>
              <a:t>. </a:t>
            </a:r>
          </a:p>
          <a:p>
            <a:r>
              <a:rPr lang="fr-FR" dirty="0" smtClean="0">
                <a:latin typeface="Segoe UI" panose="020B0502040204020203" pitchFamily="34" charset="0"/>
                <a:ea typeface="Segoe UI" panose="020B0502040204020203" pitchFamily="34" charset="0"/>
                <a:cs typeface="Segoe UI" panose="020B0502040204020203" pitchFamily="34" charset="0"/>
              </a:rPr>
              <a:t>– high </a:t>
            </a:r>
            <a:r>
              <a:rPr lang="fr-FR" dirty="0" err="1" smtClean="0">
                <a:latin typeface="Segoe UI" panose="020B0502040204020203" pitchFamily="34" charset="0"/>
                <a:ea typeface="Segoe UI" panose="020B0502040204020203" pitchFamily="34" charset="0"/>
                <a:cs typeface="Segoe UI" panose="020B0502040204020203" pitchFamily="34" charset="0"/>
              </a:rPr>
              <a:t>potential</a:t>
            </a:r>
            <a:r>
              <a:rPr lang="fr-FR" dirty="0" smtClean="0">
                <a:latin typeface="Segoe UI" panose="020B0502040204020203" pitchFamily="34" charset="0"/>
                <a:ea typeface="Segoe UI" panose="020B0502040204020203" pitchFamily="34" charset="0"/>
                <a:cs typeface="Segoe UI" panose="020B0502040204020203" pitchFamily="34" charset="0"/>
              </a:rPr>
              <a:t> for </a:t>
            </a:r>
            <a:r>
              <a:rPr lang="fr-FR" dirty="0" err="1" smtClean="0">
                <a:latin typeface="Segoe UI" panose="020B0502040204020203" pitchFamily="34" charset="0"/>
                <a:ea typeface="Segoe UI" panose="020B0502040204020203" pitchFamily="34" charset="0"/>
                <a:cs typeface="Segoe UI" panose="020B0502040204020203" pitchFamily="34" charset="0"/>
              </a:rPr>
              <a:t>Sujala</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partners</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agronomists</a:t>
            </a:r>
            <a:r>
              <a:rPr lang="fr-FR" dirty="0" smtClean="0">
                <a:latin typeface="Segoe UI" panose="020B0502040204020203" pitchFamily="34" charset="0"/>
                <a:ea typeface="Segoe UI" panose="020B0502040204020203" pitchFamily="34" charset="0"/>
                <a:cs typeface="Segoe UI" panose="020B0502040204020203" pitchFamily="34" charset="0"/>
              </a:rPr>
              <a:t>)</a:t>
            </a:r>
          </a:p>
          <a:p>
            <a:r>
              <a:rPr lang="fr-FR" b="1" dirty="0" smtClean="0">
                <a:latin typeface="Segoe UI" panose="020B0502040204020203" pitchFamily="34" charset="0"/>
                <a:ea typeface="Segoe UI" panose="020B0502040204020203" pitchFamily="34" charset="0"/>
                <a:cs typeface="Segoe UI" panose="020B0502040204020203" pitchFamily="34" charset="0"/>
              </a:rPr>
              <a:t>2) Global : </a:t>
            </a:r>
            <a:r>
              <a:rPr lang="fr-FR" dirty="0" smtClean="0">
                <a:latin typeface="Segoe UI" panose="020B0502040204020203" pitchFamily="34" charset="0"/>
                <a:ea typeface="Segoe UI" panose="020B0502040204020203" pitchFamily="34" charset="0"/>
                <a:cs typeface="Segoe UI" panose="020B0502040204020203" pitchFamily="34" charset="0"/>
              </a:rPr>
              <a:t>few variables </a:t>
            </a:r>
            <a:r>
              <a:rPr lang="fr-FR" dirty="0" err="1" smtClean="0">
                <a:latin typeface="Segoe UI" panose="020B0502040204020203" pitchFamily="34" charset="0"/>
                <a:ea typeface="Segoe UI" panose="020B0502040204020203" pitchFamily="34" charset="0"/>
                <a:cs typeface="Segoe UI" panose="020B0502040204020203" pitchFamily="34" charset="0"/>
              </a:rPr>
              <a:t>spatially</a:t>
            </a:r>
            <a:r>
              <a:rPr lang="fr-FR" dirty="0" smtClean="0">
                <a:latin typeface="Segoe UI" panose="020B0502040204020203" pitchFamily="34" charset="0"/>
                <a:ea typeface="Segoe UI" panose="020B0502040204020203" pitchFamily="34" charset="0"/>
                <a:cs typeface="Segoe UI" panose="020B0502040204020203" pitchFamily="34" charset="0"/>
              </a:rPr>
              <a:t> and </a:t>
            </a:r>
            <a:r>
              <a:rPr lang="fr-FR" dirty="0" err="1" smtClean="0">
                <a:latin typeface="Segoe UI" panose="020B0502040204020203" pitchFamily="34" charset="0"/>
                <a:ea typeface="Segoe UI" panose="020B0502040204020203" pitchFamily="34" charset="0"/>
                <a:cs typeface="Segoe UI" panose="020B0502040204020203" pitchFamily="34" charset="0"/>
              </a:rPr>
              <a:t>temporally</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distributed</a:t>
            </a:r>
            <a:r>
              <a:rPr lang="fr-FR" dirty="0" smtClean="0">
                <a:latin typeface="Segoe UI" panose="020B0502040204020203" pitchFamily="34" charset="0"/>
                <a:ea typeface="Segoe UI" panose="020B0502040204020203" pitchFamily="34" charset="0"/>
                <a:cs typeface="Segoe UI" panose="020B0502040204020203" pitchFamily="34" charset="0"/>
              </a:rPr>
              <a:t> </a:t>
            </a:r>
          </a:p>
          <a:p>
            <a:r>
              <a:rPr lang="fr-FR" dirty="0" smtClean="0">
                <a:latin typeface="Segoe UI" panose="020B0502040204020203" pitchFamily="34" charset="0"/>
                <a:ea typeface="Segoe UI" panose="020B0502040204020203" pitchFamily="34" charset="0"/>
                <a:cs typeface="Segoe UI" panose="020B0502040204020203" pitchFamily="34" charset="0"/>
              </a:rPr>
              <a:t>Use of </a:t>
            </a:r>
            <a:r>
              <a:rPr lang="fr-FR" dirty="0" err="1" smtClean="0">
                <a:latin typeface="Segoe UI" panose="020B0502040204020203" pitchFamily="34" charset="0"/>
                <a:ea typeface="Segoe UI" panose="020B0502040204020203" pitchFamily="34" charset="0"/>
                <a:cs typeface="Segoe UI" panose="020B0502040204020203" pitchFamily="34" charset="0"/>
              </a:rPr>
              <a:t>remotely-sensed</a:t>
            </a:r>
            <a:r>
              <a:rPr lang="fr-FR" dirty="0" smtClean="0">
                <a:latin typeface="Segoe UI" panose="020B0502040204020203" pitchFamily="34" charset="0"/>
                <a:ea typeface="Segoe UI" panose="020B0502040204020203" pitchFamily="34" charset="0"/>
                <a:cs typeface="Segoe UI" panose="020B0502040204020203" pitchFamily="34" charset="0"/>
              </a:rPr>
              <a:t> data.</a:t>
            </a:r>
          </a:p>
          <a:p>
            <a:endParaRPr lang="fr-FR" b="1"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B) Data acquisition </a:t>
            </a:r>
            <a:r>
              <a:rPr lang="fr-FR" b="1" dirty="0" err="1" smtClean="0">
                <a:latin typeface="Segoe UI" panose="020B0502040204020203" pitchFamily="34" charset="0"/>
                <a:ea typeface="Segoe UI" panose="020B0502040204020203" pitchFamily="34" charset="0"/>
                <a:cs typeface="Segoe UI" panose="020B0502040204020203" pitchFamily="34" charset="0"/>
              </a:rPr>
              <a:t>fn</a:t>
            </a:r>
            <a:r>
              <a:rPr lang="fr-FR" b="1" dirty="0" smtClean="0">
                <a:latin typeface="Segoe UI" panose="020B0502040204020203" pitchFamily="34" charset="0"/>
                <a:ea typeface="Segoe UI" panose="020B0502040204020203" pitchFamily="34" charset="0"/>
                <a:cs typeface="Segoe UI" panose="020B0502040204020203" pitchFamily="34" charset="0"/>
              </a:rPr>
              <a:t> of </a:t>
            </a:r>
            <a:r>
              <a:rPr lang="fr-FR" b="1" dirty="0" err="1" smtClean="0">
                <a:latin typeface="Segoe UI" panose="020B0502040204020203" pitchFamily="34" charset="0"/>
                <a:ea typeface="Segoe UI" panose="020B0502040204020203" pitchFamily="34" charset="0"/>
                <a:cs typeface="Segoe UI" panose="020B0502040204020203" pitchFamily="34" charset="0"/>
              </a:rPr>
              <a:t>skills</a:t>
            </a:r>
            <a:r>
              <a:rPr lang="fr-FR" b="1" dirty="0" smtClean="0">
                <a:latin typeface="Segoe UI" panose="020B0502040204020203" pitchFamily="34" charset="0"/>
                <a:ea typeface="Segoe UI" panose="020B0502040204020203" pitchFamily="34" charset="0"/>
                <a:cs typeface="Segoe UI" panose="020B0502040204020203" pitchFamily="34" charset="0"/>
              </a:rPr>
              <a:t>/</a:t>
            </a:r>
            <a:r>
              <a:rPr lang="fr-FR" b="1" dirty="0" err="1" smtClean="0">
                <a:latin typeface="Segoe UI" panose="020B0502040204020203" pitchFamily="34" charset="0"/>
                <a:ea typeface="Segoe UI" panose="020B0502040204020203" pitchFamily="34" charset="0"/>
                <a:cs typeface="Segoe UI" panose="020B0502040204020203" pitchFamily="34" charset="0"/>
              </a:rPr>
              <a:t>interest</a:t>
            </a:r>
            <a:r>
              <a:rPr lang="fr-FR" b="1" dirty="0" smtClean="0">
                <a:latin typeface="Segoe UI" panose="020B0502040204020203" pitchFamily="34" charset="0"/>
                <a:ea typeface="Segoe UI" panose="020B0502040204020203" pitchFamily="34" charset="0"/>
                <a:cs typeface="Segoe UI" panose="020B0502040204020203" pitchFamily="34" charset="0"/>
              </a:rPr>
              <a:t>/</a:t>
            </a:r>
            <a:r>
              <a:rPr lang="fr-FR" b="1" dirty="0" err="1" smtClean="0">
                <a:latin typeface="Segoe UI" panose="020B0502040204020203" pitchFamily="34" charset="0"/>
                <a:ea typeface="Segoe UI" panose="020B0502040204020203" pitchFamily="34" charset="0"/>
                <a:cs typeface="Segoe UI" panose="020B0502040204020203" pitchFamily="34" charset="0"/>
              </a:rPr>
              <a:t>constrains</a:t>
            </a:r>
            <a:r>
              <a:rPr lang="fr-FR" b="1" dirty="0" smtClean="0">
                <a:latin typeface="Segoe UI" panose="020B0502040204020203" pitchFamily="34" charset="0"/>
                <a:ea typeface="Segoe UI" panose="020B0502040204020203" pitchFamily="34" charset="0"/>
                <a:cs typeface="Segoe UI" panose="020B0502040204020203" pitchFamily="34" charset="0"/>
              </a:rPr>
              <a:t> of </a:t>
            </a:r>
            <a:r>
              <a:rPr lang="fr-FR" b="1" dirty="0" err="1" smtClean="0">
                <a:latin typeface="Segoe UI" panose="020B0502040204020203" pitchFamily="34" charset="0"/>
                <a:ea typeface="Segoe UI" panose="020B0502040204020203" pitchFamily="34" charset="0"/>
                <a:cs typeface="Segoe UI" panose="020B0502040204020203" pitchFamily="34" charset="0"/>
              </a:rPr>
              <a:t>actors</a:t>
            </a:r>
            <a:r>
              <a:rPr lang="fr-FR" b="1" dirty="0" smtClean="0">
                <a:latin typeface="Segoe UI" panose="020B0502040204020203" pitchFamily="34" charset="0"/>
                <a:ea typeface="Segoe UI" panose="020B0502040204020203" pitchFamily="34" charset="0"/>
                <a:cs typeface="Segoe UI" panose="020B0502040204020203" pitchFamily="34" charset="0"/>
              </a:rPr>
              <a:t> </a:t>
            </a:r>
          </a:p>
          <a:p>
            <a:r>
              <a:rPr lang="fr-FR" b="1" dirty="0" smtClean="0">
                <a:latin typeface="Segoe UI" panose="020B0502040204020203" pitchFamily="34" charset="0"/>
                <a:ea typeface="Segoe UI" panose="020B0502040204020203" pitchFamily="34" charset="0"/>
                <a:cs typeface="Segoe UI" panose="020B0502040204020203" pitchFamily="34" charset="0"/>
              </a:rPr>
              <a:t>1) Field </a:t>
            </a:r>
            <a:r>
              <a:rPr lang="fr-FR" b="1" dirty="0" err="1" smtClean="0">
                <a:latin typeface="Segoe UI" panose="020B0502040204020203" pitchFamily="34" charset="0"/>
                <a:ea typeface="Segoe UI" panose="020B0502040204020203" pitchFamily="34" charset="0"/>
                <a:cs typeface="Segoe UI" panose="020B0502040204020203" pitchFamily="34" charset="0"/>
              </a:rPr>
              <a:t>experiments</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dirty="0" smtClean="0">
                <a:latin typeface="Segoe UI" panose="020B0502040204020203" pitchFamily="34" charset="0"/>
                <a:ea typeface="Segoe UI" panose="020B0502040204020203" pitchFamily="34" charset="0"/>
                <a:cs typeface="Segoe UI" panose="020B0502040204020203" pitchFamily="34" charset="0"/>
              </a:rPr>
              <a:t>possible </a:t>
            </a:r>
            <a:r>
              <a:rPr lang="fr-FR" dirty="0" err="1" smtClean="0">
                <a:latin typeface="Segoe UI" panose="020B0502040204020203" pitchFamily="34" charset="0"/>
                <a:ea typeface="Segoe UI" panose="020B0502040204020203" pitchFamily="34" charset="0"/>
                <a:cs typeface="Segoe UI" panose="020B0502040204020203" pitchFamily="34" charset="0"/>
              </a:rPr>
              <a:t>only</a:t>
            </a:r>
            <a:r>
              <a:rPr lang="fr-FR" dirty="0" smtClean="0">
                <a:latin typeface="Segoe UI" panose="020B0502040204020203" pitchFamily="34" charset="0"/>
                <a:ea typeface="Segoe UI" panose="020B0502040204020203" pitchFamily="34" charset="0"/>
                <a:cs typeface="Segoe UI" panose="020B0502040204020203" pitchFamily="34" charset="0"/>
              </a:rPr>
              <a:t> if </a:t>
            </a:r>
            <a:r>
              <a:rPr lang="fr-FR" dirty="0" err="1" smtClean="0">
                <a:latin typeface="Segoe UI" panose="020B0502040204020203" pitchFamily="34" charset="0"/>
                <a:ea typeface="Segoe UI" panose="020B0502040204020203" pitchFamily="34" charset="0"/>
                <a:cs typeface="Segoe UI" panose="020B0502040204020203" pitchFamily="34" charset="0"/>
              </a:rPr>
              <a:t>agronomists</a:t>
            </a:r>
            <a:r>
              <a:rPr lang="fr-FR" dirty="0" smtClean="0">
                <a:latin typeface="Segoe UI" panose="020B0502040204020203" pitchFamily="34" charset="0"/>
                <a:ea typeface="Segoe UI" panose="020B0502040204020203" pitchFamily="34" charset="0"/>
                <a:cs typeface="Segoe UI" panose="020B0502040204020203" pitchFamily="34" charset="0"/>
              </a:rPr>
              <a:t> of </a:t>
            </a:r>
            <a:r>
              <a:rPr lang="fr-FR" dirty="0" err="1" smtClean="0">
                <a:latin typeface="Segoe UI" panose="020B0502040204020203" pitchFamily="34" charset="0"/>
                <a:ea typeface="Segoe UI" panose="020B0502040204020203" pitchFamily="34" charset="0"/>
                <a:cs typeface="Segoe UI" panose="020B0502040204020203" pitchFamily="34" charset="0"/>
              </a:rPr>
              <a:t>UASs</a:t>
            </a:r>
            <a:r>
              <a:rPr lang="fr-FR" dirty="0" smtClean="0">
                <a:latin typeface="Segoe UI" panose="020B0502040204020203" pitchFamily="34" charset="0"/>
                <a:ea typeface="Segoe UI" panose="020B0502040204020203" pitchFamily="34" charset="0"/>
                <a:cs typeface="Segoe UI" panose="020B0502040204020203" pitchFamily="34" charset="0"/>
              </a:rPr>
              <a:t> are </a:t>
            </a:r>
            <a:r>
              <a:rPr lang="fr-FR" dirty="0" err="1" smtClean="0">
                <a:latin typeface="Segoe UI" panose="020B0502040204020203" pitchFamily="34" charset="0"/>
                <a:ea typeface="Segoe UI" panose="020B0502040204020203" pitchFamily="34" charset="0"/>
                <a:cs typeface="Segoe UI" panose="020B0502040204020203" pitchFamily="34" charset="0"/>
              </a:rPr>
              <a:t>interested</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2) </a:t>
            </a:r>
            <a:r>
              <a:rPr lang="fr-FR" b="1" dirty="0" err="1" smtClean="0">
                <a:latin typeface="Segoe UI" panose="020B0502040204020203" pitchFamily="34" charset="0"/>
                <a:ea typeface="Segoe UI" panose="020B0502040204020203" pitchFamily="34" charset="0"/>
                <a:cs typeface="Segoe UI" panose="020B0502040204020203" pitchFamily="34" charset="0"/>
              </a:rPr>
              <a:t>Combined</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experiments</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with</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task</a:t>
            </a:r>
            <a:r>
              <a:rPr lang="fr-FR" b="1" dirty="0" smtClean="0">
                <a:latin typeface="Segoe UI" panose="020B0502040204020203" pitchFamily="34" charset="0"/>
                <a:ea typeface="Segoe UI" panose="020B0502040204020203" pitchFamily="34" charset="0"/>
                <a:cs typeface="Segoe UI" panose="020B0502040204020203" pitchFamily="34" charset="0"/>
              </a:rPr>
              <a:t> 2.2 </a:t>
            </a:r>
            <a:r>
              <a:rPr lang="fr-FR" dirty="0" smtClean="0">
                <a:latin typeface="Segoe UI" panose="020B0502040204020203" pitchFamily="34" charset="0"/>
                <a:ea typeface="Segoe UI" panose="020B0502040204020203" pitchFamily="34" charset="0"/>
                <a:cs typeface="Segoe UI" panose="020B0502040204020203" pitchFamily="34" charset="0"/>
              </a:rPr>
              <a:t>for « on </a:t>
            </a:r>
            <a:r>
              <a:rPr lang="fr-FR" dirty="0" err="1" smtClean="0">
                <a:latin typeface="Segoe UI" panose="020B0502040204020203" pitchFamily="34" charset="0"/>
                <a:ea typeface="Segoe UI" panose="020B0502040204020203" pitchFamily="34" charset="0"/>
                <a:cs typeface="Segoe UI" panose="020B0502040204020203" pitchFamily="34" charset="0"/>
              </a:rPr>
              <a:t>farm</a:t>
            </a:r>
            <a:r>
              <a:rPr lang="fr-FR" dirty="0" smtClean="0">
                <a:latin typeface="Segoe UI" panose="020B0502040204020203" pitchFamily="34" charset="0"/>
                <a:ea typeface="Segoe UI" panose="020B0502040204020203" pitchFamily="34" charset="0"/>
                <a:cs typeface="Segoe UI" panose="020B0502040204020203" pitchFamily="34" charset="0"/>
              </a:rPr>
              <a:t> » monitoring</a:t>
            </a:r>
          </a:p>
          <a:p>
            <a:r>
              <a:rPr lang="fr-FR" dirty="0" smtClean="0">
                <a:latin typeface="Segoe UI" panose="020B0502040204020203" pitchFamily="34" charset="0"/>
                <a:ea typeface="Segoe UI" panose="020B0502040204020203" pitchFamily="34" charset="0"/>
                <a:cs typeface="Segoe UI" panose="020B0502040204020203" pitchFamily="34" charset="0"/>
              </a:rPr>
              <a:t>Water-C-N balance by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type, practices</a:t>
            </a:r>
          </a:p>
          <a:p>
            <a:endParaRPr lang="fr-FR" b="1"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C) People in charge of data acquisition </a:t>
            </a:r>
            <a:r>
              <a:rPr lang="fr-FR" b="1" dirty="0" err="1" smtClean="0">
                <a:latin typeface="Segoe UI" panose="020B0502040204020203" pitchFamily="34" charset="0"/>
                <a:ea typeface="Segoe UI" panose="020B0502040204020203" pitchFamily="34" charset="0"/>
                <a:cs typeface="Segoe UI" panose="020B0502040204020203" pitchFamily="34" charset="0"/>
              </a:rPr>
              <a:t>should</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also</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be</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involved</a:t>
            </a:r>
            <a:r>
              <a:rPr lang="fr-FR" b="1" dirty="0" smtClean="0">
                <a:latin typeface="Segoe UI" panose="020B0502040204020203" pitchFamily="34" charset="0"/>
                <a:ea typeface="Segoe UI" panose="020B0502040204020203" pitchFamily="34" charset="0"/>
                <a:cs typeface="Segoe UI" panose="020B0502040204020203" pitchFamily="34" charset="0"/>
              </a:rPr>
              <a:t> in</a:t>
            </a:r>
          </a:p>
          <a:p>
            <a:pPr marL="285750" indent="-285750">
              <a:buFontTx/>
              <a:buChar char="-"/>
            </a:pPr>
            <a:r>
              <a:rPr lang="fr-FR" b="1" dirty="0" smtClean="0">
                <a:latin typeface="Segoe UI" panose="020B0502040204020203" pitchFamily="34" charset="0"/>
                <a:ea typeface="Segoe UI" panose="020B0502040204020203" pitchFamily="34" charset="0"/>
                <a:cs typeface="Segoe UI" panose="020B0502040204020203" pitchFamily="34" charset="0"/>
              </a:rPr>
              <a:t>First data </a:t>
            </a:r>
            <a:r>
              <a:rPr lang="fr-FR" b="1" dirty="0" err="1" smtClean="0">
                <a:latin typeface="Segoe UI" panose="020B0502040204020203" pitchFamily="34" charset="0"/>
                <a:ea typeface="Segoe UI" panose="020B0502040204020203" pitchFamily="34" charset="0"/>
                <a:cs typeface="Segoe UI" panose="020B0502040204020203" pitchFamily="34" charset="0"/>
              </a:rPr>
              <a:t>analysis</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dirty="0" smtClean="0">
                <a:latin typeface="Segoe UI" panose="020B0502040204020203" pitchFamily="34" charset="0"/>
                <a:ea typeface="Segoe UI" panose="020B0502040204020203" pitchFamily="34" charset="0"/>
                <a:cs typeface="Segoe UI" panose="020B0502040204020203" pitchFamily="34" charset="0"/>
              </a:rPr>
              <a:t>(RUE, water and N </a:t>
            </a:r>
            <a:r>
              <a:rPr lang="fr-FR" dirty="0" err="1">
                <a:latin typeface="Segoe UI" panose="020B0502040204020203" pitchFamily="34" charset="0"/>
                <a:ea typeface="Segoe UI" panose="020B0502040204020203" pitchFamily="34" charset="0"/>
                <a:cs typeface="Segoe UI" panose="020B0502040204020203" pitchFamily="34" charset="0"/>
              </a:rPr>
              <a:t>e</a:t>
            </a:r>
            <a:r>
              <a:rPr lang="fr-FR" dirty="0" err="1" smtClean="0">
                <a:latin typeface="Segoe UI" panose="020B0502040204020203" pitchFamily="34" charset="0"/>
                <a:ea typeface="Segoe UI" panose="020B0502040204020203" pitchFamily="34" charset="0"/>
                <a:cs typeface="Segoe UI" panose="020B0502040204020203" pitchFamily="34" charset="0"/>
              </a:rPr>
              <a:t>fficiency</a:t>
            </a:r>
            <a:r>
              <a:rPr lang="fr-FR" dirty="0" smtClean="0">
                <a:latin typeface="Segoe UI" panose="020B0502040204020203" pitchFamily="34" charset="0"/>
                <a:ea typeface="Segoe UI" panose="020B0502040204020203" pitchFamily="34" charset="0"/>
                <a:cs typeface="Segoe UI" panose="020B0502040204020203" pitchFamily="34" charset="0"/>
              </a:rPr>
              <a:t> eau, INN)</a:t>
            </a:r>
          </a:p>
          <a:p>
            <a:pPr marL="285750" indent="-285750">
              <a:buFontTx/>
              <a:buChar char="-"/>
            </a:pPr>
            <a:r>
              <a:rPr lang="fr-FR" b="1" dirty="0" smtClean="0">
                <a:latin typeface="Segoe UI" panose="020B0502040204020203" pitchFamily="34" charset="0"/>
                <a:ea typeface="Segoe UI" panose="020B0502040204020203" pitchFamily="34" charset="0"/>
                <a:cs typeface="Segoe UI" panose="020B0502040204020203" pitchFamily="34" charset="0"/>
              </a:rPr>
              <a:t>Collection of </a:t>
            </a:r>
            <a:r>
              <a:rPr lang="fr-FR" b="1" dirty="0" err="1" smtClean="0">
                <a:latin typeface="Segoe UI" panose="020B0502040204020203" pitchFamily="34" charset="0"/>
                <a:ea typeface="Segoe UI" panose="020B0502040204020203" pitchFamily="34" charset="0"/>
                <a:cs typeface="Segoe UI" panose="020B0502040204020203" pitchFamily="34" charset="0"/>
              </a:rPr>
              <a:t>metadata</a:t>
            </a:r>
            <a:endParaRPr lang="fr-FR" b="1" dirty="0" smtClean="0">
              <a:latin typeface="Segoe UI" panose="020B0502040204020203" pitchFamily="34" charset="0"/>
              <a:ea typeface="Segoe UI" panose="020B0502040204020203" pitchFamily="34" charset="0"/>
              <a:cs typeface="Segoe UI" panose="020B0502040204020203" pitchFamily="34" charset="0"/>
            </a:endParaRPr>
          </a:p>
          <a:p>
            <a:endParaRPr lang="fr-FR" b="1" dirty="0" smtClean="0">
              <a:latin typeface="Segoe UI" panose="020B0502040204020203" pitchFamily="34" charset="0"/>
              <a:ea typeface="Segoe UI" panose="020B0502040204020203" pitchFamily="34" charset="0"/>
              <a:cs typeface="Segoe UI" panose="020B0502040204020203" pitchFamily="34" charset="0"/>
            </a:endParaRPr>
          </a:p>
          <a:p>
            <a:r>
              <a:rPr lang="fr-FR" b="1" dirty="0" smtClean="0">
                <a:latin typeface="Segoe UI" panose="020B0502040204020203" pitchFamily="34" charset="0"/>
                <a:ea typeface="Segoe UI" panose="020B0502040204020203" pitchFamily="34" charset="0"/>
                <a:cs typeface="Segoe UI" panose="020B0502040204020203" pitchFamily="34" charset="0"/>
              </a:rPr>
              <a:t>D) </a:t>
            </a:r>
            <a:r>
              <a:rPr lang="fr-FR" dirty="0" smtClean="0">
                <a:latin typeface="Segoe UI" panose="020B0502040204020203" pitchFamily="34" charset="0"/>
                <a:ea typeface="Segoe UI" panose="020B0502040204020203" pitchFamily="34" charset="0"/>
                <a:cs typeface="Segoe UI" panose="020B0502040204020203" pitchFamily="34" charset="0"/>
              </a:rPr>
              <a:t>- Use the model as a </a:t>
            </a:r>
            <a:r>
              <a:rPr lang="fr-FR" dirty="0" err="1" smtClean="0">
                <a:latin typeface="Segoe UI" panose="020B0502040204020203" pitchFamily="34" charset="0"/>
                <a:ea typeface="Segoe UI" panose="020B0502040204020203" pitchFamily="34" charset="0"/>
                <a:cs typeface="Segoe UI" panose="020B0502040204020203" pitchFamily="34" charset="0"/>
              </a:rPr>
              <a:t>tool</a:t>
            </a:r>
            <a:r>
              <a:rPr lang="fr-FR" dirty="0" smtClean="0">
                <a:latin typeface="Segoe UI" panose="020B0502040204020203" pitchFamily="34" charset="0"/>
                <a:ea typeface="Segoe UI" panose="020B0502040204020203" pitchFamily="34" charset="0"/>
                <a:cs typeface="Segoe UI" panose="020B0502040204020203" pitchFamily="34" charset="0"/>
              </a:rPr>
              <a:t> for dialogue and training </a:t>
            </a:r>
            <a:r>
              <a:rPr lang="fr-FR" dirty="0" err="1" smtClean="0">
                <a:latin typeface="Segoe UI" panose="020B0502040204020203" pitchFamily="34" charset="0"/>
                <a:ea typeface="Segoe UI" panose="020B0502040204020203" pitchFamily="34" charset="0"/>
                <a:cs typeface="Segoe UI" panose="020B0502040204020203" pitchFamily="34" charset="0"/>
              </a:rPr>
              <a:t>with</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experimentalists</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 use STICS as an </a:t>
            </a:r>
            <a:r>
              <a:rPr lang="fr-FR" dirty="0" err="1" smtClean="0">
                <a:latin typeface="Segoe UI" panose="020B0502040204020203" pitchFamily="34" charset="0"/>
                <a:ea typeface="Segoe UI" panose="020B0502040204020203" pitchFamily="34" charset="0"/>
                <a:cs typeface="Segoe UI" panose="020B0502040204020203" pitchFamily="34" charset="0"/>
              </a:rPr>
              <a:t>agronomic</a:t>
            </a:r>
            <a:r>
              <a:rPr lang="fr-FR" dirty="0" smtClean="0">
                <a:latin typeface="Segoe UI" panose="020B0502040204020203" pitchFamily="34" charset="0"/>
                <a:ea typeface="Segoe UI" panose="020B0502040204020203" pitchFamily="34" charset="0"/>
                <a:cs typeface="Segoe UI" panose="020B0502040204020203" pitchFamily="34" charset="0"/>
              </a:rPr>
              <a:t> diagnostic </a:t>
            </a:r>
            <a:r>
              <a:rPr lang="fr-FR" dirty="0" err="1" smtClean="0">
                <a:latin typeface="Segoe UI" panose="020B0502040204020203" pitchFamily="34" charset="0"/>
                <a:ea typeface="Segoe UI" panose="020B0502040204020203" pitchFamily="34" charset="0"/>
                <a:cs typeface="Segoe UI" panose="020B0502040204020203" pitchFamily="34" charset="0"/>
              </a:rPr>
              <a:t>tool</a:t>
            </a:r>
            <a:endParaRPr lang="fr-FR"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fr-FR" dirty="0" err="1" smtClean="0">
                <a:latin typeface="Segoe UI" panose="020B0502040204020203" pitchFamily="34" charset="0"/>
                <a:ea typeface="Segoe UI" panose="020B0502040204020203" pitchFamily="34" charset="0"/>
                <a:cs typeface="Segoe UI" panose="020B0502040204020203" pitchFamily="34" charset="0"/>
              </a:rPr>
              <a:t>rationalize</a:t>
            </a:r>
            <a:r>
              <a:rPr lang="fr-FR" dirty="0" smtClean="0">
                <a:latin typeface="Segoe UI" panose="020B0502040204020203" pitchFamily="34" charset="0"/>
                <a:ea typeface="Segoe UI" panose="020B0502040204020203" pitchFamily="34" charset="0"/>
                <a:cs typeface="Segoe UI" panose="020B0502040204020203" pitchFamily="34" charset="0"/>
              </a:rPr>
              <a:t> the </a:t>
            </a:r>
            <a:r>
              <a:rPr lang="fr-FR" dirty="0" err="1" smtClean="0">
                <a:latin typeface="Segoe UI" panose="020B0502040204020203" pitchFamily="34" charset="0"/>
                <a:ea typeface="Segoe UI" panose="020B0502040204020203" pitchFamily="34" charset="0"/>
                <a:cs typeface="Segoe UI" panose="020B0502040204020203" pitchFamily="34" charset="0"/>
              </a:rPr>
              <a:t>experimental</a:t>
            </a:r>
            <a:r>
              <a:rPr lang="fr-FR" dirty="0" smtClean="0">
                <a:latin typeface="Segoe UI" panose="020B0502040204020203" pitchFamily="34" charset="0"/>
                <a:ea typeface="Segoe UI" panose="020B0502040204020203" pitchFamily="34" charset="0"/>
                <a:cs typeface="Segoe UI" panose="020B0502040204020203" pitchFamily="34" charset="0"/>
              </a:rPr>
              <a:t> network </a:t>
            </a:r>
          </a:p>
          <a:p>
            <a:r>
              <a:rPr lang="fr-FR" dirty="0" err="1" smtClean="0">
                <a:latin typeface="Segoe UI" panose="020B0502040204020203" pitchFamily="34" charset="0"/>
                <a:ea typeface="Segoe UI" panose="020B0502040204020203" pitchFamily="34" charset="0"/>
                <a:cs typeface="Segoe UI" panose="020B0502040204020203" pitchFamily="34" charset="0"/>
              </a:rPr>
              <a:t>e.g</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calibrate</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crops</a:t>
            </a:r>
            <a:r>
              <a:rPr lang="fr-FR" dirty="0" smtClean="0">
                <a:latin typeface="Segoe UI" panose="020B0502040204020203" pitchFamily="34" charset="0"/>
                <a:ea typeface="Segoe UI" panose="020B0502040204020203" pitchFamily="34" charset="0"/>
                <a:cs typeface="Segoe UI" panose="020B0502040204020203" pitchFamily="34" charset="0"/>
              </a:rPr>
              <a:t> on simple case – </a:t>
            </a:r>
            <a:r>
              <a:rPr lang="fr-FR" dirty="0" err="1" smtClean="0">
                <a:latin typeface="Segoe UI" panose="020B0502040204020203" pitchFamily="34" charset="0"/>
                <a:ea typeface="Segoe UI" panose="020B0502040204020203" pitchFamily="34" charset="0"/>
                <a:cs typeface="Segoe UI" panose="020B0502040204020203" pitchFamily="34" charset="0"/>
              </a:rPr>
              <a:t>red</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but use black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to test N balance </a:t>
            </a:r>
          </a:p>
          <a:p>
            <a:r>
              <a:rPr lang="fr-FR" dirty="0" smtClean="0">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38729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8" end="1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9" end="1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0" end="2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1" end="2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7823" y="372335"/>
            <a:ext cx="8250015" cy="6401753"/>
          </a:xfrm>
          <a:prstGeom prst="rect">
            <a:avLst/>
          </a:prstGeom>
          <a:noFill/>
        </p:spPr>
        <p:txBody>
          <a:bodyPr wrap="none" rtlCol="0">
            <a:spAutoFit/>
          </a:bodyPr>
          <a:lstStyle/>
          <a:p>
            <a:r>
              <a:rPr lang="fr-FR" sz="2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WHERE DO WE START ?</a:t>
            </a:r>
          </a:p>
          <a:p>
            <a:endParaRPr lang="fr-FR" sz="24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a:p>
            <a:r>
              <a:rPr lang="fr-FR" sz="2000" b="1" dirty="0" err="1" smtClean="0">
                <a:solidFill>
                  <a:srgbClr val="0070C0"/>
                </a:solidFill>
                <a:latin typeface="Segoe UI" panose="020B0502040204020203" pitchFamily="34" charset="0"/>
                <a:ea typeface="Segoe UI" panose="020B0502040204020203" pitchFamily="34" charset="0"/>
                <a:cs typeface="Segoe UI" panose="020B0502040204020203" pitchFamily="34" charset="0"/>
              </a:rPr>
              <a:t>Agronomic</a:t>
            </a:r>
            <a:r>
              <a:rPr lang="fr-FR" sz="20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diagnostic</a:t>
            </a:r>
          </a:p>
          <a:p>
            <a:r>
              <a:rPr lang="fr-FR" dirty="0" smtClean="0">
                <a:latin typeface="Segoe UI" panose="020B0502040204020203" pitchFamily="34" charset="0"/>
                <a:ea typeface="Segoe UI" panose="020B0502040204020203" pitchFamily="34" charset="0"/>
                <a:cs typeface="Segoe UI" panose="020B0502040204020203" pitchFamily="34" charset="0"/>
              </a:rPr>
              <a:t>1 or 2 master </a:t>
            </a:r>
            <a:r>
              <a:rPr lang="fr-FR" dirty="0" err="1" smtClean="0">
                <a:latin typeface="Segoe UI" panose="020B0502040204020203" pitchFamily="34" charset="0"/>
                <a:ea typeface="Segoe UI" panose="020B0502040204020203" pitchFamily="34" charset="0"/>
                <a:cs typeface="Segoe UI" panose="020B0502040204020203" pitchFamily="34" charset="0"/>
              </a:rPr>
              <a:t>students</a:t>
            </a:r>
            <a:r>
              <a:rPr lang="fr-FR" dirty="0" smtClean="0">
                <a:latin typeface="Segoe UI" panose="020B0502040204020203" pitchFamily="34" charset="0"/>
                <a:ea typeface="Segoe UI" panose="020B0502040204020203" pitchFamily="34" charset="0"/>
                <a:cs typeface="Segoe UI" panose="020B0502040204020203" pitchFamily="34" charset="0"/>
              </a:rPr>
              <a:t> (ISTOM) </a:t>
            </a:r>
            <a:r>
              <a:rPr lang="fr-FR" dirty="0" err="1" smtClean="0">
                <a:latin typeface="Segoe UI" panose="020B0502040204020203" pitchFamily="34" charset="0"/>
                <a:ea typeface="Segoe UI" panose="020B0502040204020203" pitchFamily="34" charset="0"/>
                <a:cs typeface="Segoe UI" panose="020B0502040204020203" pitchFamily="34" charset="0"/>
              </a:rPr>
              <a:t>next</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year</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march-august</a:t>
            </a:r>
            <a:r>
              <a:rPr lang="fr-FR" dirty="0" smtClean="0">
                <a:latin typeface="Segoe UI" panose="020B0502040204020203" pitchFamily="34" charset="0"/>
                <a:ea typeface="Segoe UI" panose="020B0502040204020203" pitchFamily="34" charset="0"/>
                <a:cs typeface="Segoe UI" panose="020B0502040204020203" pitchFamily="34" charset="0"/>
              </a:rPr>
              <a:t>) </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pPr marL="342900" indent="-342900">
              <a:buAutoNum type="arabicParenR"/>
            </a:pPr>
            <a:r>
              <a:rPr lang="fr-FR" dirty="0" err="1" smtClean="0">
                <a:latin typeface="Segoe UI" panose="020B0502040204020203" pitchFamily="34" charset="0"/>
                <a:ea typeface="Segoe UI" panose="020B0502040204020203" pitchFamily="34" charset="0"/>
                <a:cs typeface="Segoe UI" panose="020B0502040204020203" pitchFamily="34" charset="0"/>
              </a:rPr>
              <a:t>Classical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explain</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yield</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elaboration</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phenology</a:t>
            </a:r>
            <a:r>
              <a:rPr lang="fr-FR" dirty="0" smtClean="0">
                <a:latin typeface="Segoe UI" panose="020B0502040204020203" pitchFamily="34" charset="0"/>
                <a:ea typeface="Segoe UI" panose="020B0502040204020203" pitchFamily="34" charset="0"/>
                <a:cs typeface="Segoe UI" panose="020B0502040204020203" pitchFamily="34" charset="0"/>
              </a:rPr>
              <a:t> and component of </a:t>
            </a:r>
            <a:r>
              <a:rPr lang="fr-FR" dirty="0" err="1" smtClean="0">
                <a:latin typeface="Segoe UI" panose="020B0502040204020203" pitchFamily="34" charset="0"/>
                <a:ea typeface="Segoe UI" panose="020B0502040204020203" pitchFamily="34" charset="0"/>
                <a:cs typeface="Segoe UI" panose="020B0502040204020203" pitchFamily="34" charset="0"/>
              </a:rPr>
              <a:t>yield</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with</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err="1" smtClean="0">
                <a:latin typeface="Segoe UI" panose="020B0502040204020203" pitchFamily="34" charset="0"/>
                <a:ea typeface="Segoe UI" panose="020B0502040204020203" pitchFamily="34" charset="0"/>
                <a:cs typeface="Segoe UI" panose="020B0502040204020203" pitchFamily="34" charset="0"/>
              </a:rPr>
              <a:t>field</a:t>
            </a:r>
            <a:r>
              <a:rPr lang="fr-FR" dirty="0" smtClean="0">
                <a:latin typeface="Segoe UI" panose="020B0502040204020203" pitchFamily="34" charset="0"/>
                <a:ea typeface="Segoe UI" panose="020B0502040204020203" pitchFamily="34" charset="0"/>
                <a:cs typeface="Segoe UI" panose="020B0502040204020203" pitchFamily="34" charset="0"/>
              </a:rPr>
              <a:t> observations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climate</a:t>
            </a:r>
            <a:r>
              <a:rPr lang="fr-FR" dirty="0" smtClean="0">
                <a:latin typeface="Segoe UI" panose="020B0502040204020203" pitchFamily="34" charset="0"/>
                <a:ea typeface="Segoe UI" panose="020B0502040204020203" pitchFamily="34" charset="0"/>
                <a:cs typeface="Segoe UI" panose="020B0502040204020203" pitchFamily="34" charset="0"/>
              </a:rPr>
              <a:t>, practices, </a:t>
            </a:r>
            <a:r>
              <a:rPr lang="fr-FR" dirty="0" err="1" smtClean="0">
                <a:latin typeface="Segoe UI" panose="020B0502040204020203" pitchFamily="34" charset="0"/>
                <a:ea typeface="Segoe UI" panose="020B0502040204020203" pitchFamily="34" charset="0"/>
                <a:cs typeface="Segoe UI" panose="020B0502040204020203" pitchFamily="34" charset="0"/>
              </a:rPr>
              <a:t>weeds</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pests</a:t>
            </a:r>
            <a:r>
              <a:rPr lang="fr-FR" dirty="0" smtClean="0">
                <a:latin typeface="Segoe UI" panose="020B0502040204020203" pitchFamily="34" charset="0"/>
                <a:ea typeface="Segoe UI" panose="020B0502040204020203" pitchFamily="34" charset="0"/>
                <a:cs typeface="Segoe UI" panose="020B0502040204020203" pitchFamily="34" charset="0"/>
              </a:rPr>
              <a:t>. </a:t>
            </a:r>
          </a:p>
          <a:p>
            <a:r>
              <a:rPr lang="fr-FR" dirty="0" err="1" smtClean="0">
                <a:latin typeface="Segoe UI" panose="020B0502040204020203" pitchFamily="34" charset="0"/>
                <a:ea typeface="Segoe UI" panose="020B0502040204020203" pitchFamily="34" charset="0"/>
                <a:cs typeface="Segoe UI" panose="020B0502040204020203" pitchFamily="34" charset="0"/>
              </a:rPr>
              <a:t>Thorough</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study</a:t>
            </a:r>
            <a:r>
              <a:rPr lang="fr-FR" dirty="0" smtClean="0">
                <a:latin typeface="Segoe UI" panose="020B0502040204020203" pitchFamily="34" charset="0"/>
                <a:ea typeface="Segoe UI" panose="020B0502040204020203" pitchFamily="34" charset="0"/>
                <a:cs typeface="Segoe UI" panose="020B0502040204020203" pitchFamily="34" charset="0"/>
              </a:rPr>
              <a:t> of the system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analysis</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soil</a:t>
            </a:r>
            <a:r>
              <a:rPr lang="fr-FR" dirty="0" smtClean="0">
                <a:latin typeface="Segoe UI" panose="020B0502040204020203" pitchFamily="34" charset="0"/>
                <a:ea typeface="Segoe UI" panose="020B0502040204020203" pitchFamily="34" charset="0"/>
                <a:cs typeface="Segoe UI" panose="020B0502040204020203" pitchFamily="34" charset="0"/>
              </a:rPr>
              <a:t> profiles, </a:t>
            </a:r>
            <a:r>
              <a:rPr lang="fr-FR" dirty="0" err="1" smtClean="0">
                <a:latin typeface="Segoe UI" panose="020B0502040204020203" pitchFamily="34" charset="0"/>
                <a:ea typeface="Segoe UI" panose="020B0502040204020203" pitchFamily="34" charset="0"/>
                <a:cs typeface="Segoe UI" panose="020B0502040204020203" pitchFamily="34" charset="0"/>
              </a:rPr>
              <a:t>root</a:t>
            </a:r>
            <a:r>
              <a:rPr lang="fr-FR" dirty="0" smtClean="0">
                <a:latin typeface="Segoe UI" panose="020B0502040204020203" pitchFamily="34" charset="0"/>
                <a:ea typeface="Segoe UI" panose="020B0502040204020203" pitchFamily="34" charset="0"/>
                <a:cs typeface="Segoe UI" panose="020B0502040204020203" pitchFamily="34" charset="0"/>
              </a:rPr>
              <a:t> profiles)</a:t>
            </a:r>
          </a:p>
          <a:p>
            <a:r>
              <a:rPr lang="fr-FR" dirty="0" smtClean="0">
                <a:latin typeface="Segoe UI" panose="020B0502040204020203" pitchFamily="34" charset="0"/>
                <a:ea typeface="Segoe UI" panose="020B0502040204020203" pitchFamily="34" charset="0"/>
                <a:cs typeface="Segoe UI" panose="020B0502040204020203" pitchFamily="34" charset="0"/>
              </a:rPr>
              <a:t>Compare </a:t>
            </a:r>
            <a:r>
              <a:rPr lang="fr-FR" dirty="0" err="1" smtClean="0">
                <a:latin typeface="Segoe UI" panose="020B0502040204020203" pitchFamily="34" charset="0"/>
                <a:ea typeface="Segoe UI" panose="020B0502040204020203" pitchFamily="34" charset="0"/>
                <a:cs typeface="Segoe UI" panose="020B0502040204020203" pitchFamily="34" charset="0"/>
              </a:rPr>
              <a:t>yield</a:t>
            </a:r>
            <a:r>
              <a:rPr lang="fr-FR" dirty="0" smtClean="0">
                <a:latin typeface="Segoe UI" panose="020B0502040204020203" pitchFamily="34" charset="0"/>
                <a:ea typeface="Segoe UI" panose="020B0502040204020203" pitchFamily="34" charset="0"/>
                <a:cs typeface="Segoe UI" panose="020B0502040204020203" pitchFamily="34" charset="0"/>
              </a:rPr>
              <a:t> in agricultural stations and in </a:t>
            </a:r>
            <a:r>
              <a:rPr lang="fr-FR" dirty="0" err="1" smtClean="0">
                <a:latin typeface="Segoe UI" panose="020B0502040204020203" pitchFamily="34" charset="0"/>
                <a:ea typeface="Segoe UI" panose="020B0502040204020203" pitchFamily="34" charset="0"/>
                <a:cs typeface="Segoe UI" panose="020B0502040204020203" pitchFamily="34" charset="0"/>
              </a:rPr>
              <a:t>farms</a:t>
            </a:r>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b="1" dirty="0" err="1" smtClean="0">
                <a:latin typeface="Segoe UI" panose="020B0502040204020203" pitchFamily="34" charset="0"/>
                <a:ea typeface="Segoe UI" panose="020B0502040204020203" pitchFamily="34" charset="0"/>
                <a:cs typeface="Segoe UI" panose="020B0502040204020203" pitchFamily="34" charset="0"/>
              </a:rPr>
              <a:t>yield</a:t>
            </a:r>
            <a:r>
              <a:rPr lang="fr-FR" b="1" dirty="0" smtClean="0">
                <a:latin typeface="Segoe UI" panose="020B0502040204020203" pitchFamily="34" charset="0"/>
                <a:ea typeface="Segoe UI" panose="020B0502040204020203" pitchFamily="34" charset="0"/>
                <a:cs typeface="Segoe UI" panose="020B0502040204020203" pitchFamily="34" charset="0"/>
              </a:rPr>
              <a:t> gap </a:t>
            </a:r>
            <a:r>
              <a:rPr lang="fr-FR" b="1" dirty="0" err="1" smtClean="0">
                <a:latin typeface="Segoe UI" panose="020B0502040204020203" pitchFamily="34" charset="0"/>
                <a:ea typeface="Segoe UI" panose="020B0502040204020203" pitchFamily="34" charset="0"/>
                <a:cs typeface="Segoe UI" panose="020B0502040204020203" pitchFamily="34" charset="0"/>
              </a:rPr>
              <a:t>analysis</a:t>
            </a:r>
            <a:r>
              <a:rPr lang="fr-FR" b="1" dirty="0" smtClean="0">
                <a:latin typeface="Segoe UI" panose="020B0502040204020203" pitchFamily="34" charset="0"/>
                <a:ea typeface="Segoe UI" panose="020B0502040204020203" pitchFamily="34" charset="0"/>
                <a:cs typeface="Segoe UI" panose="020B0502040204020203" pitchFamily="34" charset="0"/>
              </a:rPr>
              <a:t> </a:t>
            </a:r>
            <a:r>
              <a:rPr lang="fr-FR" b="1" dirty="0" err="1" smtClean="0">
                <a:latin typeface="Segoe UI" panose="020B0502040204020203" pitchFamily="34" charset="0"/>
                <a:ea typeface="Segoe UI" panose="020B0502040204020203" pitchFamily="34" charset="0"/>
                <a:cs typeface="Segoe UI" panose="020B0502040204020203" pitchFamily="34" charset="0"/>
              </a:rPr>
              <a:t>with</a:t>
            </a:r>
            <a:r>
              <a:rPr lang="fr-FR" b="1" dirty="0" smtClean="0">
                <a:latin typeface="Segoe UI" panose="020B0502040204020203" pitchFamily="34" charset="0"/>
                <a:ea typeface="Segoe UI" panose="020B0502040204020203" pitchFamily="34" charset="0"/>
                <a:cs typeface="Segoe UI" panose="020B0502040204020203" pitchFamily="34" charset="0"/>
              </a:rPr>
              <a:t> the model</a:t>
            </a: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smtClean="0">
                <a:latin typeface="Segoe UI" panose="020B0502040204020203" pitchFamily="34" charset="0"/>
                <a:ea typeface="Segoe UI" panose="020B0502040204020203" pitchFamily="34" charset="0"/>
                <a:cs typeface="Segoe UI" panose="020B0502040204020203" pitchFamily="34" charset="0"/>
              </a:rPr>
              <a:t>2) </a:t>
            </a:r>
            <a:r>
              <a:rPr lang="fr-FR" dirty="0" err="1" smtClean="0">
                <a:latin typeface="Segoe UI" panose="020B0502040204020203" pitchFamily="34" charset="0"/>
                <a:ea typeface="Segoe UI" panose="020B0502040204020203" pitchFamily="34" charset="0"/>
                <a:cs typeface="Segoe UI" panose="020B0502040204020203" pitchFamily="34" charset="0"/>
              </a:rPr>
              <a:t>Ecophysiological</a:t>
            </a:r>
            <a:r>
              <a:rPr lang="fr-FR" dirty="0" smtClean="0">
                <a:latin typeface="Segoe UI" panose="020B0502040204020203" pitchFamily="34" charset="0"/>
                <a:ea typeface="Segoe UI" panose="020B0502040204020203" pitchFamily="34" charset="0"/>
                <a:cs typeface="Segoe UI" panose="020B0502040204020203" pitchFamily="34" charset="0"/>
              </a:rPr>
              <a:t> and </a:t>
            </a:r>
            <a:r>
              <a:rPr lang="fr-FR" dirty="0" err="1" smtClean="0">
                <a:latin typeface="Segoe UI" panose="020B0502040204020203" pitchFamily="34" charset="0"/>
                <a:ea typeface="Segoe UI" panose="020B0502040204020203" pitchFamily="34" charset="0"/>
                <a:cs typeface="Segoe UI" panose="020B0502040204020203" pitchFamily="34" charset="0"/>
              </a:rPr>
              <a:t>environmental</a:t>
            </a:r>
            <a:r>
              <a:rPr lang="fr-FR" dirty="0" smtClean="0">
                <a:latin typeface="Segoe UI" panose="020B0502040204020203" pitchFamily="34" charset="0"/>
                <a:ea typeface="Segoe UI" panose="020B0502040204020203" pitchFamily="34" charset="0"/>
                <a:cs typeface="Segoe UI" panose="020B0502040204020203" pitchFamily="34" charset="0"/>
              </a:rPr>
              <a:t> diagnostic (</a:t>
            </a:r>
            <a:r>
              <a:rPr lang="fr-FR" dirty="0" err="1" smtClean="0">
                <a:latin typeface="Segoe UI" panose="020B0502040204020203" pitchFamily="34" charset="0"/>
                <a:ea typeface="Segoe UI" panose="020B0502040204020203" pitchFamily="34" charset="0"/>
                <a:cs typeface="Segoe UI" panose="020B0502040204020203" pitchFamily="34" charset="0"/>
              </a:rPr>
              <a:t>without</a:t>
            </a:r>
            <a:r>
              <a:rPr lang="fr-FR" dirty="0" smtClean="0">
                <a:latin typeface="Segoe UI" panose="020B0502040204020203" pitchFamily="34" charset="0"/>
                <a:ea typeface="Segoe UI" panose="020B0502040204020203" pitchFamily="34" charset="0"/>
                <a:cs typeface="Segoe UI" panose="020B0502040204020203" pitchFamily="34" charset="0"/>
              </a:rPr>
              <a:t> STICS)</a:t>
            </a:r>
          </a:p>
          <a:p>
            <a:r>
              <a:rPr lang="fr-FR" dirty="0" smtClean="0">
                <a:latin typeface="Segoe UI" panose="020B0502040204020203" pitchFamily="34" charset="0"/>
                <a:ea typeface="Segoe UI" panose="020B0502040204020203" pitchFamily="34" charset="0"/>
                <a:cs typeface="Segoe UI" panose="020B0502040204020203" pitchFamily="34" charset="0"/>
              </a:rPr>
              <a:t>-  Water, N, </a:t>
            </a:r>
            <a:r>
              <a:rPr lang="fr-FR" dirty="0" err="1" smtClean="0">
                <a:latin typeface="Segoe UI" panose="020B0502040204020203" pitchFamily="34" charset="0"/>
                <a:ea typeface="Segoe UI" panose="020B0502040204020203" pitchFamily="34" charset="0"/>
                <a:cs typeface="Segoe UI" panose="020B0502040204020203" pitchFamily="34" charset="0"/>
              </a:rPr>
              <a:t>nutrient</a:t>
            </a:r>
            <a:r>
              <a:rPr lang="fr-FR" dirty="0" smtClean="0">
                <a:latin typeface="Segoe UI" panose="020B0502040204020203" pitchFamily="34" charset="0"/>
                <a:ea typeface="Segoe UI" panose="020B0502040204020203" pitchFamily="34" charset="0"/>
                <a:cs typeface="Segoe UI" panose="020B0502040204020203" pitchFamily="34" charset="0"/>
              </a:rPr>
              <a:t> balances</a:t>
            </a:r>
          </a:p>
          <a:p>
            <a:r>
              <a:rPr lang="fr-FR" dirty="0" smtClean="0">
                <a:latin typeface="Segoe UI" panose="020B0502040204020203" pitchFamily="34" charset="0"/>
                <a:ea typeface="Segoe UI" panose="020B0502040204020203" pitchFamily="34" charset="0"/>
                <a:cs typeface="Segoe UI" panose="020B0502040204020203" pitchFamily="34" charset="0"/>
              </a:rPr>
              <a:t>-  Local RUE local vs </a:t>
            </a:r>
            <a:r>
              <a:rPr lang="fr-FR" dirty="0" err="1" smtClean="0">
                <a:latin typeface="Segoe UI" panose="020B0502040204020203" pitchFamily="34" charset="0"/>
                <a:ea typeface="Segoe UI" panose="020B0502040204020203" pitchFamily="34" charset="0"/>
                <a:cs typeface="Segoe UI" panose="020B0502040204020203" pitchFamily="34" charset="0"/>
              </a:rPr>
              <a:t>literature</a:t>
            </a:r>
            <a:r>
              <a:rPr lang="fr-FR" dirty="0" smtClean="0">
                <a:latin typeface="Segoe UI" panose="020B0502040204020203" pitchFamily="34" charset="0"/>
                <a:ea typeface="Segoe UI" panose="020B0502040204020203" pitchFamily="34" charset="0"/>
                <a:cs typeface="Segoe UI" panose="020B0502040204020203" pitchFamily="34" charset="0"/>
              </a:rPr>
              <a:t> - </a:t>
            </a:r>
            <a:r>
              <a:rPr lang="fr-FR" dirty="0" err="1" smtClean="0">
                <a:latin typeface="Segoe UI" panose="020B0502040204020203" pitchFamily="34" charset="0"/>
                <a:ea typeface="Segoe UI" panose="020B0502040204020203" pitchFamily="34" charset="0"/>
                <a:cs typeface="Segoe UI" panose="020B0502040204020203" pitchFamily="34" charset="0"/>
              </a:rPr>
              <a:t>aerial</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biomass</a:t>
            </a:r>
            <a:r>
              <a:rPr lang="fr-FR" dirty="0" smtClean="0">
                <a:latin typeface="Segoe UI" panose="020B0502040204020203" pitchFamily="34" charset="0"/>
                <a:ea typeface="Segoe UI" panose="020B0502040204020203" pitchFamily="34" charset="0"/>
                <a:cs typeface="Segoe UI" panose="020B0502040204020203" pitchFamily="34" charset="0"/>
              </a:rPr>
              <a:t> = f(PAR)</a:t>
            </a:r>
          </a:p>
          <a:p>
            <a:r>
              <a:rPr lang="fr-FR" dirty="0" smtClean="0">
                <a:latin typeface="Segoe UI" panose="020B0502040204020203" pitchFamily="34" charset="0"/>
                <a:ea typeface="Segoe UI" panose="020B0502040204020203" pitchFamily="34" charset="0"/>
                <a:cs typeface="Segoe UI" panose="020B0502040204020203" pitchFamily="34" charset="0"/>
              </a:rPr>
              <a:t>-  N dilution </a:t>
            </a:r>
            <a:r>
              <a:rPr lang="fr-FR" dirty="0" err="1" smtClean="0">
                <a:latin typeface="Segoe UI" panose="020B0502040204020203" pitchFamily="34" charset="0"/>
                <a:ea typeface="Segoe UI" panose="020B0502040204020203" pitchFamily="34" charset="0"/>
                <a:cs typeface="Segoe UI" panose="020B0502040204020203" pitchFamily="34" charset="0"/>
              </a:rPr>
              <a:t>curve</a:t>
            </a:r>
            <a:r>
              <a:rPr lang="fr-FR" dirty="0" smtClean="0">
                <a:latin typeface="Segoe UI" panose="020B0502040204020203" pitchFamily="34" charset="0"/>
                <a:ea typeface="Segoe UI" panose="020B0502040204020203" pitchFamily="34" charset="0"/>
                <a:cs typeface="Segoe UI" panose="020B0502040204020203" pitchFamily="34" charset="0"/>
              </a:rPr>
              <a:t>  vs </a:t>
            </a:r>
            <a:r>
              <a:rPr lang="fr-FR" dirty="0" err="1" smtClean="0">
                <a:latin typeface="Segoe UI" panose="020B0502040204020203" pitchFamily="34" charset="0"/>
                <a:ea typeface="Segoe UI" panose="020B0502040204020203" pitchFamily="34" charset="0"/>
                <a:cs typeface="Segoe UI" panose="020B0502040204020203" pitchFamily="34" charset="0"/>
              </a:rPr>
              <a:t>literature</a:t>
            </a:r>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a:p>
            <a:r>
              <a:rPr lang="fr-FR" dirty="0">
                <a:latin typeface="Segoe UI" panose="020B0502040204020203" pitchFamily="34" charset="0"/>
                <a:ea typeface="Segoe UI" panose="020B0502040204020203" pitchFamily="34" charset="0"/>
                <a:cs typeface="Segoe UI" panose="020B0502040204020203" pitchFamily="34" charset="0"/>
              </a:rPr>
              <a:t>3</a:t>
            </a:r>
            <a:r>
              <a:rPr lang="fr-FR" dirty="0" smtClean="0">
                <a:latin typeface="Segoe UI" panose="020B0502040204020203" pitchFamily="34" charset="0"/>
                <a:ea typeface="Segoe UI" panose="020B0502040204020203" pitchFamily="34" charset="0"/>
                <a:cs typeface="Segoe UI" panose="020B0502040204020203" pitchFamily="34" charset="0"/>
              </a:rPr>
              <a:t>) Data base  and </a:t>
            </a:r>
            <a:r>
              <a:rPr lang="fr-FR" dirty="0" err="1" smtClean="0">
                <a:latin typeface="Segoe UI" panose="020B0502040204020203" pitchFamily="34" charset="0"/>
                <a:ea typeface="Segoe UI" panose="020B0502040204020203" pitchFamily="34" charset="0"/>
                <a:cs typeface="Segoe UI" panose="020B0502040204020203" pitchFamily="34" charset="0"/>
              </a:rPr>
              <a:t>metadata</a:t>
            </a:r>
            <a:r>
              <a:rPr lang="fr-FR" dirty="0" smtClean="0">
                <a:latin typeface="Segoe UI" panose="020B0502040204020203" pitchFamily="34" charset="0"/>
                <a:ea typeface="Segoe UI" panose="020B0502040204020203" pitchFamily="34" charset="0"/>
                <a:cs typeface="Segoe UI" panose="020B0502040204020203" pitchFamily="34" charset="0"/>
              </a:rPr>
              <a:t> </a:t>
            </a:r>
          </a:p>
          <a:p>
            <a:r>
              <a:rPr lang="fr-FR" dirty="0" err="1" smtClean="0">
                <a:latin typeface="Segoe UI" panose="020B0502040204020203" pitchFamily="34" charset="0"/>
                <a:ea typeface="Segoe UI" panose="020B0502040204020203" pitchFamily="34" charset="0"/>
                <a:cs typeface="Segoe UI" panose="020B0502040204020203" pitchFamily="34" charset="0"/>
              </a:rPr>
              <a:t>Cf</a:t>
            </a:r>
            <a:r>
              <a:rPr lang="fr-FR" dirty="0" smtClean="0">
                <a:latin typeface="Segoe UI" panose="020B0502040204020203" pitchFamily="34" charset="0"/>
                <a:ea typeface="Segoe UI" panose="020B0502040204020203" pitchFamily="34" charset="0"/>
                <a:cs typeface="Segoe UI" panose="020B0502040204020203" pitchFamily="34" charset="0"/>
              </a:rPr>
              <a:t> IIDE-STICS </a:t>
            </a:r>
            <a:r>
              <a:rPr lang="fr-FR" dirty="0" err="1" smtClean="0">
                <a:latin typeface="Segoe UI" panose="020B0502040204020203" pitchFamily="34" charset="0"/>
                <a:ea typeface="Segoe UI" panose="020B0502040204020203" pitchFamily="34" charset="0"/>
                <a:cs typeface="Segoe UI" panose="020B0502040204020203" pitchFamily="34" charset="0"/>
              </a:rPr>
              <a:t>project</a:t>
            </a:r>
            <a:r>
              <a:rPr lang="fr-FR" dirty="0" smtClean="0">
                <a:latin typeface="Segoe UI" panose="020B0502040204020203" pitchFamily="34" charset="0"/>
                <a:ea typeface="Segoe UI" panose="020B0502040204020203" pitchFamily="34" charset="0"/>
                <a:cs typeface="Segoe UI" panose="020B0502040204020203" pitchFamily="34" charset="0"/>
              </a:rPr>
              <a:t>  : standardisation of calibration </a:t>
            </a:r>
          </a:p>
          <a:p>
            <a:r>
              <a:rPr lang="fr-FR" dirty="0" err="1" smtClean="0">
                <a:latin typeface="Segoe UI" panose="020B0502040204020203" pitchFamily="34" charset="0"/>
                <a:ea typeface="Segoe UI" panose="020B0502040204020203" pitchFamily="34" charset="0"/>
                <a:cs typeface="Segoe UI" panose="020B0502040204020203" pitchFamily="34" charset="0"/>
              </a:rPr>
              <a:t>Available</a:t>
            </a:r>
            <a:r>
              <a:rPr lang="fr-FR" dirty="0" smtClean="0">
                <a:latin typeface="Segoe UI" panose="020B0502040204020203" pitchFamily="34" charset="0"/>
                <a:ea typeface="Segoe UI" panose="020B0502040204020203" pitchFamily="34" charset="0"/>
                <a:cs typeface="Segoe UI" panose="020B0502040204020203" pitchFamily="34" charset="0"/>
              </a:rPr>
              <a:t> : data and </a:t>
            </a:r>
            <a:r>
              <a:rPr lang="fr-FR" dirty="0" err="1" smtClean="0">
                <a:latin typeface="Segoe UI" panose="020B0502040204020203" pitchFamily="34" charset="0"/>
                <a:ea typeface="Segoe UI" panose="020B0502040204020203" pitchFamily="34" charset="0"/>
                <a:cs typeface="Segoe UI" panose="020B0502040204020203" pitchFamily="34" charset="0"/>
              </a:rPr>
              <a:t>metadata</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formalism</a:t>
            </a:r>
            <a:r>
              <a:rPr lang="fr-FR" dirty="0" smtClean="0">
                <a:latin typeface="Segoe UI" panose="020B0502040204020203" pitchFamily="34" charset="0"/>
                <a:ea typeface="Segoe UI" panose="020B0502040204020203" pitchFamily="34" charset="0"/>
                <a:cs typeface="Segoe UI" panose="020B0502040204020203" pitchFamily="34" charset="0"/>
              </a:rPr>
              <a:t> </a:t>
            </a:r>
          </a:p>
          <a:p>
            <a:r>
              <a:rPr lang="fr-FR" dirty="0" smtClean="0">
                <a:latin typeface="Segoe UI" panose="020B0502040204020203" pitchFamily="34" charset="0"/>
                <a:ea typeface="Segoe UI" panose="020B0502040204020203" pitchFamily="34" charset="0"/>
                <a:cs typeface="Segoe UI" panose="020B0502040204020203" pitchFamily="34" charset="0"/>
              </a:rPr>
              <a:t>In 18 </a:t>
            </a:r>
            <a:r>
              <a:rPr lang="fr-FR" dirty="0" err="1" smtClean="0">
                <a:latin typeface="Segoe UI" panose="020B0502040204020203" pitchFamily="34" charset="0"/>
                <a:ea typeface="Segoe UI" panose="020B0502040204020203" pitchFamily="34" charset="0"/>
                <a:cs typeface="Segoe UI" panose="020B0502040204020203" pitchFamily="34" charset="0"/>
              </a:rPr>
              <a:t>month</a:t>
            </a:r>
            <a:r>
              <a:rPr lang="fr-FR" dirty="0" smtClean="0">
                <a:latin typeface="Segoe UI" panose="020B0502040204020203" pitchFamily="34" charset="0"/>
                <a:ea typeface="Segoe UI" panose="020B0502040204020203" pitchFamily="34" charset="0"/>
                <a:cs typeface="Segoe UI" panose="020B0502040204020203" pitchFamily="34" charset="0"/>
              </a:rPr>
              <a:t> : </a:t>
            </a:r>
            <a:r>
              <a:rPr lang="fr-FR" dirty="0" err="1" smtClean="0">
                <a:latin typeface="Segoe UI" panose="020B0502040204020203" pitchFamily="34" charset="0"/>
                <a:ea typeface="Segoe UI" panose="020B0502040204020203" pitchFamily="34" charset="0"/>
                <a:cs typeface="Segoe UI" panose="020B0502040204020203" pitchFamily="34" charset="0"/>
              </a:rPr>
              <a:t>automatic</a:t>
            </a:r>
            <a:r>
              <a:rPr lang="fr-FR" dirty="0" smtClean="0">
                <a:latin typeface="Segoe UI" panose="020B0502040204020203" pitchFamily="34" charset="0"/>
                <a:ea typeface="Segoe UI" panose="020B0502040204020203" pitchFamily="34" charset="0"/>
                <a:cs typeface="Segoe UI" panose="020B0502040204020203" pitchFamily="34" charset="0"/>
              </a:rPr>
              <a:t> </a:t>
            </a:r>
            <a:r>
              <a:rPr lang="fr-FR" dirty="0" err="1" smtClean="0">
                <a:latin typeface="Segoe UI" panose="020B0502040204020203" pitchFamily="34" charset="0"/>
                <a:ea typeface="Segoe UI" panose="020B0502040204020203" pitchFamily="34" charset="0"/>
                <a:cs typeface="Segoe UI" panose="020B0502040204020203" pitchFamily="34" charset="0"/>
              </a:rPr>
              <a:t>generation</a:t>
            </a:r>
            <a:r>
              <a:rPr lang="fr-FR" dirty="0" smtClean="0">
                <a:latin typeface="Segoe UI" panose="020B0502040204020203" pitchFamily="34" charset="0"/>
                <a:ea typeface="Segoe UI" panose="020B0502040204020203" pitchFamily="34" charset="0"/>
                <a:cs typeface="Segoe UI" panose="020B0502040204020203" pitchFamily="34" charset="0"/>
              </a:rPr>
              <a:t> of STICS input files</a:t>
            </a:r>
            <a:endParaRPr lang="fr-FR" dirty="0">
              <a:latin typeface="Segoe UI" panose="020B0502040204020203" pitchFamily="34" charset="0"/>
              <a:ea typeface="Segoe UI" panose="020B0502040204020203" pitchFamily="34" charset="0"/>
              <a:cs typeface="Segoe UI" panose="020B0502040204020203" pitchFamily="34" charset="0"/>
            </a:endParaRPr>
          </a:p>
          <a:p>
            <a:endParaRPr lang="fr-FR"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44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a:prstGeom prst="rect">
            <a:avLst/>
          </a:prstGeom>
        </p:spPr>
        <p:txBody>
          <a:bodyPr/>
          <a:lstStyle/>
          <a:p>
            <a:r>
              <a:rPr lang="en-US" sz="3200" b="1" dirty="0" smtClean="0">
                <a:solidFill>
                  <a:srgbClr val="6F9D20"/>
                </a:solidFill>
                <a:latin typeface="Arial" pitchFamily="34" charset="0"/>
                <a:cs typeface="Arial" pitchFamily="34" charset="0"/>
              </a:rPr>
              <a:t>Origin and strategy of STICS</a:t>
            </a:r>
            <a:endParaRPr lang="en-US" sz="3200" b="1" dirty="0">
              <a:solidFill>
                <a:srgbClr val="6F9D20"/>
              </a:solidFill>
              <a:latin typeface="Arial" pitchFamily="34" charset="0"/>
              <a:cs typeface="Arial" pitchFamily="34" charset="0"/>
            </a:endParaRPr>
          </a:p>
        </p:txBody>
      </p:sp>
      <p:sp>
        <p:nvSpPr>
          <p:cNvPr id="3" name="Espace réservé du contenu 2"/>
          <p:cNvSpPr>
            <a:spLocks noGrp="1"/>
          </p:cNvSpPr>
          <p:nvPr>
            <p:ph idx="4294967295"/>
          </p:nvPr>
        </p:nvSpPr>
        <p:spPr>
          <a:xfrm>
            <a:off x="179388" y="1196975"/>
            <a:ext cx="8964612" cy="4895850"/>
          </a:xfrm>
          <a:prstGeom prst="rect">
            <a:avLst/>
          </a:prstGeom>
        </p:spPr>
        <p:txBody>
          <a:bodyPr/>
          <a:lstStyle/>
          <a:p>
            <a:pPr marL="0" indent="0">
              <a:buNone/>
            </a:pPr>
            <a:r>
              <a:rPr lang="en-US" sz="2400" dirty="0">
                <a:latin typeface="Arial" pitchFamily="34" charset="0"/>
                <a:cs typeface="Arial" pitchFamily="34" charset="0"/>
              </a:rPr>
              <a:t>First meeting design, in ECOSPACE </a:t>
            </a:r>
            <a:r>
              <a:rPr lang="en-US" sz="2400" dirty="0" smtClean="0">
                <a:latin typeface="Arial" pitchFamily="34" charset="0"/>
                <a:cs typeface="Arial" pitchFamily="34" charset="0"/>
              </a:rPr>
              <a:t>INRA project </a:t>
            </a:r>
            <a:r>
              <a:rPr lang="en-US" sz="2400" dirty="0">
                <a:latin typeface="Arial" pitchFamily="34" charset="0"/>
                <a:cs typeface="Arial" pitchFamily="34" charset="0"/>
              </a:rPr>
              <a:t>(1996):</a:t>
            </a:r>
          </a:p>
          <a:p>
            <a:pPr marL="0" indent="0">
              <a:buNone/>
            </a:pP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"A </a:t>
            </a:r>
            <a:r>
              <a:rPr lang="en-US" sz="2400" b="1" dirty="0">
                <a:solidFill>
                  <a:schemeClr val="accent2"/>
                </a:solidFill>
                <a:latin typeface="Arial" pitchFamily="34" charset="0"/>
                <a:cs typeface="Arial" pitchFamily="34" charset="0"/>
              </a:rPr>
              <a:t>single</a:t>
            </a:r>
            <a:r>
              <a:rPr lang="en-US" sz="2400" dirty="0">
                <a:latin typeface="Arial" pitchFamily="34" charset="0"/>
                <a:cs typeface="Arial" pitchFamily="34" charset="0"/>
              </a:rPr>
              <a:t> model (STICS) .... for different crops. Must integrate knowledge of specialists and generalists in order to remain general, </a:t>
            </a:r>
            <a:r>
              <a:rPr lang="en-US" sz="2400" b="1" dirty="0">
                <a:solidFill>
                  <a:schemeClr val="accent2"/>
                </a:solidFill>
                <a:latin typeface="Arial" pitchFamily="34" charset="0"/>
                <a:cs typeface="Arial" pitchFamily="34" charset="0"/>
              </a:rPr>
              <a:t>robust, simple, operational, and flexible </a:t>
            </a:r>
            <a:r>
              <a:rPr lang="en-US" sz="2400" dirty="0" smtClean="0">
                <a:latin typeface="Arial" pitchFamily="34" charset="0"/>
                <a:cs typeface="Arial" pitchFamily="34" charset="0"/>
              </a:rPr>
              <a:t>"(kick-off meeting </a:t>
            </a:r>
            <a:r>
              <a:rPr lang="en-US" sz="2400" dirty="0">
                <a:latin typeface="Arial" pitchFamily="34" charset="0"/>
                <a:cs typeface="Arial" pitchFamily="34" charset="0"/>
              </a:rPr>
              <a:t>in October 1996).</a:t>
            </a:r>
          </a:p>
          <a:p>
            <a:pPr>
              <a:buFont typeface="Symbol"/>
              <a:buChar char="Þ"/>
            </a:pPr>
            <a:r>
              <a:rPr lang="en-US" sz="2400" dirty="0" smtClean="0">
                <a:solidFill>
                  <a:schemeClr val="accent2"/>
                </a:solidFill>
                <a:latin typeface="Arial" pitchFamily="34" charset="0"/>
                <a:cs typeface="Arial" pitchFamily="34" charset="0"/>
              </a:rPr>
              <a:t>deterministic </a:t>
            </a:r>
            <a:r>
              <a:rPr lang="en-US" sz="2400" dirty="0">
                <a:solidFill>
                  <a:schemeClr val="accent2"/>
                </a:solidFill>
                <a:latin typeface="Arial" pitchFamily="34" charset="0"/>
                <a:cs typeface="Arial" pitchFamily="34" charset="0"/>
              </a:rPr>
              <a:t>functional </a:t>
            </a:r>
            <a:r>
              <a:rPr lang="en-US" sz="2400" dirty="0">
                <a:latin typeface="Arial" pitchFamily="34" charset="0"/>
                <a:cs typeface="Arial" pitchFamily="34" charset="0"/>
              </a:rPr>
              <a:t>soil-crop model to describe the thermal balance, radiative, water, C and N across the crop </a:t>
            </a:r>
            <a:r>
              <a:rPr lang="en-US" sz="2400" dirty="0" smtClean="0">
                <a:latin typeface="Arial" pitchFamily="34" charset="0"/>
                <a:cs typeface="Arial" pitchFamily="34" charset="0"/>
              </a:rPr>
              <a:t>cycle,</a:t>
            </a:r>
            <a:endParaRPr lang="en-US" sz="2400" dirty="0">
              <a:latin typeface="Arial" pitchFamily="34" charset="0"/>
              <a:cs typeface="Arial" pitchFamily="34" charset="0"/>
            </a:endParaRPr>
          </a:p>
          <a:p>
            <a:pPr>
              <a:buFont typeface="Symbol"/>
              <a:buChar char="Þ"/>
            </a:pPr>
            <a:r>
              <a:rPr lang="en-US" sz="2400" dirty="0" smtClean="0">
                <a:solidFill>
                  <a:schemeClr val="accent2"/>
                </a:solidFill>
                <a:latin typeface="Arial" pitchFamily="34" charset="0"/>
                <a:cs typeface="Arial" pitchFamily="34" charset="0"/>
              </a:rPr>
              <a:t>integrative</a:t>
            </a:r>
            <a:r>
              <a:rPr lang="en-US" sz="2400" dirty="0" smtClean="0">
                <a:latin typeface="Arial" pitchFamily="34" charset="0"/>
                <a:cs typeface="Arial" pitchFamily="34" charset="0"/>
              </a:rPr>
              <a:t> </a:t>
            </a:r>
            <a:r>
              <a:rPr lang="en-US" sz="2400" dirty="0">
                <a:latin typeface="Arial" pitchFamily="34" charset="0"/>
                <a:cs typeface="Arial" pitchFamily="34" charset="0"/>
              </a:rPr>
              <a:t>modelling of the </a:t>
            </a:r>
            <a:r>
              <a:rPr lang="en-US" sz="2400" dirty="0">
                <a:solidFill>
                  <a:schemeClr val="accent2"/>
                </a:solidFill>
                <a:latin typeface="Arial" pitchFamily="34" charset="0"/>
                <a:cs typeface="Arial" pitchFamily="34" charset="0"/>
              </a:rPr>
              <a:t>cropping system </a:t>
            </a:r>
            <a:r>
              <a:rPr lang="en-US" sz="2400" dirty="0" smtClean="0">
                <a:solidFill>
                  <a:schemeClr val="accent2"/>
                </a:solidFill>
                <a:latin typeface="Arial" pitchFamily="34" charset="0"/>
                <a:cs typeface="Arial" pitchFamily="34" charset="0"/>
              </a:rPr>
              <a:t>functioning</a:t>
            </a:r>
            <a:r>
              <a:rPr lang="en-US" sz="2400" dirty="0" smtClean="0">
                <a:latin typeface="Arial" pitchFamily="34" charset="0"/>
                <a:cs typeface="Arial" pitchFamily="34" charset="0"/>
              </a:rPr>
              <a:t>.</a:t>
            </a:r>
          </a:p>
          <a:p>
            <a:pPr>
              <a:buFont typeface="Symbol"/>
              <a:buChar char="Þ"/>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54791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687388" y="3314700"/>
          <a:ext cx="4200525" cy="3162300"/>
        </p:xfrm>
        <a:graphic>
          <a:graphicData uri="http://schemas.openxmlformats.org/presentationml/2006/ole">
            <mc:AlternateContent xmlns:mc="http://schemas.openxmlformats.org/markup-compatibility/2006">
              <mc:Choice xmlns:v="urn:schemas-microsoft-com:vml" Requires="v">
                <p:oleObj spid="_x0000_s2150" name="Document" r:id="rId4" imgW="5742432" imgH="4323588" progId="Word.Document.8">
                  <p:embed/>
                </p:oleObj>
              </mc:Choice>
              <mc:Fallback>
                <p:oleObj name="Document" r:id="rId4" imgW="5742432" imgH="432358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3314700"/>
                        <a:ext cx="4200525"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Text Box 9"/>
          <p:cNvSpPr txBox="1">
            <a:spLocks noChangeArrowheads="1"/>
          </p:cNvSpPr>
          <p:nvPr/>
        </p:nvSpPr>
        <p:spPr bwMode="auto">
          <a:xfrm>
            <a:off x="381000" y="304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3600" b="1" dirty="0" smtClean="0">
                <a:solidFill>
                  <a:srgbClr val="6F9D20"/>
                </a:solidFill>
                <a:latin typeface="Arial" panose="020B0604020202020204" pitchFamily="34" charset="0"/>
                <a:cs typeface="Arial" panose="020B0604020202020204" pitchFamily="34" charset="0"/>
              </a:rPr>
              <a:t>Main traits </a:t>
            </a:r>
            <a:r>
              <a:rPr lang="fr-FR" sz="3600" b="1" dirty="0">
                <a:solidFill>
                  <a:srgbClr val="6F9D20"/>
                </a:solidFill>
                <a:latin typeface="Arial" panose="020B0604020202020204" pitchFamily="34" charset="0"/>
                <a:cs typeface="Arial" panose="020B0604020202020204" pitchFamily="34" charset="0"/>
              </a:rPr>
              <a:t>of the model</a:t>
            </a:r>
          </a:p>
        </p:txBody>
      </p:sp>
      <p:grpSp>
        <p:nvGrpSpPr>
          <p:cNvPr id="11" name="Group 3"/>
          <p:cNvGrpSpPr>
            <a:grpSpLocks/>
          </p:cNvGrpSpPr>
          <p:nvPr/>
        </p:nvGrpSpPr>
        <p:grpSpPr bwMode="auto">
          <a:xfrm>
            <a:off x="188112" y="1155130"/>
            <a:ext cx="8759816" cy="1149350"/>
            <a:chOff x="480" y="384"/>
            <a:chExt cx="5125" cy="724"/>
          </a:xfrm>
        </p:grpSpPr>
        <p:graphicFrame>
          <p:nvGraphicFramePr>
            <p:cNvPr id="12" name="Object 4"/>
            <p:cNvGraphicFramePr>
              <a:graphicFrameLocks noChangeAspect="1"/>
            </p:cNvGraphicFramePr>
            <p:nvPr/>
          </p:nvGraphicFramePr>
          <p:xfrm>
            <a:off x="480" y="384"/>
            <a:ext cx="816" cy="595"/>
          </p:xfrm>
          <a:graphic>
            <a:graphicData uri="http://schemas.openxmlformats.org/presentationml/2006/ole">
              <mc:AlternateContent xmlns:mc="http://schemas.openxmlformats.org/markup-compatibility/2006">
                <mc:Choice xmlns:v="urn:schemas-microsoft-com:vml" Requires="v">
                  <p:oleObj spid="_x0000_s2151" name="Image Bitmap" r:id="rId6" imgW="4438356" imgH="3238250" progId="Paint.Picture">
                    <p:embed/>
                  </p:oleObj>
                </mc:Choice>
                <mc:Fallback>
                  <p:oleObj name="Image Bitmap" r:id="rId6" imgW="4438356" imgH="323825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384"/>
                          <a:ext cx="816"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5"/>
            <p:cNvSpPr txBox="1">
              <a:spLocks noChangeArrowheads="1"/>
            </p:cNvSpPr>
            <p:nvPr/>
          </p:nvSpPr>
          <p:spPr bwMode="auto">
            <a:xfrm>
              <a:off x="1264" y="468"/>
              <a:ext cx="4341" cy="64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fr-FR" sz="2000" b="1" u="sng" dirty="0" err="1">
                  <a:solidFill>
                    <a:srgbClr val="000000"/>
                  </a:solidFill>
                  <a:latin typeface="Arial" panose="020B0604020202020204" pitchFamily="34" charset="0"/>
                  <a:cs typeface="Arial" panose="020B0604020202020204" pitchFamily="34" charset="0"/>
                </a:rPr>
                <a:t>is</a:t>
              </a:r>
              <a:r>
                <a:rPr lang="fr-FR" sz="2000" dirty="0">
                  <a:solidFill>
                    <a:srgbClr val="000000"/>
                  </a:solidFill>
                  <a:latin typeface="Arial" panose="020B0604020202020204" pitchFamily="34" charset="0"/>
                  <a:cs typeface="Arial" panose="020B0604020202020204" pitchFamily="34" charset="0"/>
                </a:rPr>
                <a:t> a </a:t>
              </a:r>
              <a:r>
                <a:rPr lang="fr-FR" sz="2000" dirty="0" err="1" smtClean="0">
                  <a:solidFill>
                    <a:srgbClr val="000000"/>
                  </a:solidFill>
                  <a:latin typeface="Arial" panose="020B0604020202020204" pitchFamily="34" charset="0"/>
                  <a:cs typeface="Arial" panose="020B0604020202020204" pitchFamily="34" charset="0"/>
                </a:rPr>
                <a:t>crop</a:t>
              </a:r>
              <a:r>
                <a:rPr lang="fr-FR" sz="2000" dirty="0" smtClean="0">
                  <a:solidFill>
                    <a:srgbClr val="000000"/>
                  </a:solidFill>
                  <a:latin typeface="Arial" panose="020B0604020202020204" pitchFamily="34" charset="0"/>
                  <a:cs typeface="Arial" panose="020B0604020202020204" pitchFamily="34" charset="0"/>
                </a:rPr>
                <a:t> </a:t>
              </a:r>
              <a:r>
                <a:rPr lang="fr-FR" sz="2000" dirty="0">
                  <a:solidFill>
                    <a:srgbClr val="000000"/>
                  </a:solidFill>
                  <a:latin typeface="Arial" panose="020B0604020202020204" pitchFamily="34" charset="0"/>
                  <a:cs typeface="Arial" panose="020B0604020202020204" pitchFamily="34" charset="0"/>
                </a:rPr>
                <a:t>simulation model </a:t>
              </a:r>
              <a:r>
                <a:rPr lang="fr-FR" sz="2000" dirty="0" err="1">
                  <a:solidFill>
                    <a:srgbClr val="000000"/>
                  </a:solidFill>
                  <a:latin typeface="Arial" panose="020B0604020202020204" pitchFamily="34" charset="0"/>
                  <a:cs typeface="Arial" panose="020B0604020202020204" pitchFamily="34" charset="0"/>
                </a:rPr>
                <a:t>with</a:t>
              </a:r>
              <a:r>
                <a:rPr lang="fr-FR" sz="2000" dirty="0">
                  <a:solidFill>
                    <a:srgbClr val="000000"/>
                  </a:solidFill>
                  <a:latin typeface="Arial" panose="020B0604020202020204" pitchFamily="34" charset="0"/>
                  <a:cs typeface="Arial" panose="020B0604020202020204" pitchFamily="34" charset="0"/>
                </a:rPr>
                <a:t> </a:t>
              </a:r>
              <a:r>
                <a:rPr lang="fr-FR" sz="2000" dirty="0" err="1">
                  <a:solidFill>
                    <a:srgbClr val="000000"/>
                  </a:solidFill>
                  <a:latin typeface="Arial" panose="020B0604020202020204" pitchFamily="34" charset="0"/>
                  <a:cs typeface="Arial" panose="020B0604020202020204" pitchFamily="34" charset="0"/>
                </a:rPr>
                <a:t>agronomical</a:t>
              </a:r>
              <a:r>
                <a:rPr lang="fr-FR" sz="2000" dirty="0">
                  <a:solidFill>
                    <a:srgbClr val="000000"/>
                  </a:solidFill>
                  <a:latin typeface="Arial" panose="020B0604020202020204" pitchFamily="34" charset="0"/>
                  <a:cs typeface="Arial" panose="020B0604020202020204" pitchFamily="34" charset="0"/>
                </a:rPr>
                <a:t> and </a:t>
              </a:r>
              <a:r>
                <a:rPr lang="fr-FR" sz="2000" dirty="0" err="1">
                  <a:solidFill>
                    <a:srgbClr val="000000"/>
                  </a:solidFill>
                  <a:latin typeface="Arial" panose="020B0604020202020204" pitchFamily="34" charset="0"/>
                  <a:cs typeface="Arial" panose="020B0604020202020204" pitchFamily="34" charset="0"/>
                </a:rPr>
                <a:t>environmental</a:t>
              </a:r>
              <a:r>
                <a:rPr lang="fr-FR" sz="2000" dirty="0">
                  <a:solidFill>
                    <a:srgbClr val="000000"/>
                  </a:solidFill>
                  <a:latin typeface="Arial" panose="020B0604020202020204" pitchFamily="34" charset="0"/>
                  <a:cs typeface="Arial" panose="020B0604020202020204" pitchFamily="34" charset="0"/>
                </a:rPr>
                <a:t> </a:t>
              </a:r>
              <a:r>
                <a:rPr lang="fr-FR" sz="2000" dirty="0" smtClean="0">
                  <a:solidFill>
                    <a:srgbClr val="000000"/>
                  </a:solidFill>
                  <a:latin typeface="Arial" panose="020B0604020202020204" pitchFamily="34" charset="0"/>
                  <a:cs typeface="Arial" panose="020B0604020202020204" pitchFamily="34" charset="0"/>
                </a:rPr>
                <a:t>vocation, </a:t>
              </a:r>
              <a:r>
                <a:rPr lang="fr-FR" sz="2000" dirty="0" err="1" smtClean="0">
                  <a:solidFill>
                    <a:srgbClr val="000000"/>
                  </a:solidFill>
                  <a:latin typeface="Arial" panose="020B0604020202020204" pitchFamily="34" charset="0"/>
                  <a:cs typeface="Arial" panose="020B0604020202020204" pitchFamily="34" charset="0"/>
                </a:rPr>
                <a:t>aiming</a:t>
              </a:r>
              <a:r>
                <a:rPr lang="fr-FR" sz="2000" dirty="0" smtClean="0">
                  <a:solidFill>
                    <a:srgbClr val="000000"/>
                  </a:solidFill>
                  <a:latin typeface="Arial" panose="020B0604020202020204" pitchFamily="34" charset="0"/>
                  <a:cs typeface="Arial" panose="020B0604020202020204" pitchFamily="34" charset="0"/>
                </a:rPr>
                <a:t> to </a:t>
              </a:r>
              <a:r>
                <a:rPr lang="fr-FR" sz="2000" dirty="0" err="1" smtClean="0">
                  <a:solidFill>
                    <a:srgbClr val="000000"/>
                  </a:solidFill>
                  <a:latin typeface="Arial" panose="020B0604020202020204" pitchFamily="34" charset="0"/>
                  <a:cs typeface="Arial" panose="020B0604020202020204" pitchFamily="34" charset="0"/>
                </a:rPr>
                <a:t>be</a:t>
              </a:r>
              <a:r>
                <a:rPr lang="fr-FR" sz="2000" dirty="0" smtClean="0">
                  <a:solidFill>
                    <a:srgbClr val="000000"/>
                  </a:solidFill>
                  <a:latin typeface="Arial" panose="020B0604020202020204" pitchFamily="34" charset="0"/>
                  <a:cs typeface="Arial" panose="020B0604020202020204" pitchFamily="34" charset="0"/>
                </a:rPr>
                <a:t> </a:t>
              </a:r>
              <a:r>
                <a:rPr lang="en-US" sz="2000" dirty="0" smtClean="0">
                  <a:solidFill>
                    <a:srgbClr val="C00000"/>
                  </a:solidFill>
                  <a:latin typeface="Arial" pitchFamily="34" charset="0"/>
                  <a:cs typeface="Arial" pitchFamily="34" charset="0"/>
                </a:rPr>
                <a:t>robust</a:t>
              </a:r>
              <a:r>
                <a:rPr lang="en-US" sz="2000" dirty="0">
                  <a:solidFill>
                    <a:srgbClr val="C00000"/>
                  </a:solidFill>
                  <a:latin typeface="Arial" pitchFamily="34" charset="0"/>
                  <a:cs typeface="Arial" pitchFamily="34" charset="0"/>
                </a:rPr>
                <a:t>, simple, operational, and </a:t>
              </a:r>
              <a:r>
                <a:rPr lang="en-US" sz="2000" dirty="0" smtClean="0">
                  <a:solidFill>
                    <a:srgbClr val="C00000"/>
                  </a:solidFill>
                  <a:latin typeface="Arial" pitchFamily="34" charset="0"/>
                  <a:cs typeface="Arial" pitchFamily="34" charset="0"/>
                </a:rPr>
                <a:t>flexible.</a:t>
              </a:r>
              <a:r>
                <a:rPr lang="fr-FR" sz="2000" dirty="0" smtClean="0">
                  <a:solidFill>
                    <a:srgbClr val="000000"/>
                  </a:solidFill>
                  <a:latin typeface="Arial" panose="020B0604020202020204" pitchFamily="34" charset="0"/>
                  <a:cs typeface="Arial" panose="020B0604020202020204" pitchFamily="34" charset="0"/>
                </a:rPr>
                <a:t> Motivation </a:t>
              </a:r>
              <a:r>
                <a:rPr lang="fr-FR" sz="2000" dirty="0">
                  <a:solidFill>
                    <a:srgbClr val="000000"/>
                  </a:solidFill>
                  <a:latin typeface="Arial" panose="020B0604020202020204" pitchFamily="34" charset="0"/>
                  <a:cs typeface="Arial" panose="020B0604020202020204" pitchFamily="34" charset="0"/>
                </a:rPr>
                <a:t>= </a:t>
              </a:r>
              <a:r>
                <a:rPr lang="fr-FR" sz="2000" dirty="0" err="1">
                  <a:solidFill>
                    <a:srgbClr val="000000"/>
                  </a:solidFill>
                  <a:latin typeface="Arial" panose="020B0604020202020204" pitchFamily="34" charset="0"/>
                  <a:cs typeface="Arial" panose="020B0604020202020204" pitchFamily="34" charset="0"/>
                </a:rPr>
                <a:t>scientific</a:t>
              </a:r>
              <a:r>
                <a:rPr lang="fr-FR" sz="2000" dirty="0">
                  <a:solidFill>
                    <a:srgbClr val="000000"/>
                  </a:solidFill>
                  <a:latin typeface="Arial" panose="020B0604020202020204" pitchFamily="34" charset="0"/>
                  <a:cs typeface="Arial" panose="020B0604020202020204" pitchFamily="34" charset="0"/>
                </a:rPr>
                <a:t> + </a:t>
              </a:r>
              <a:r>
                <a:rPr lang="fr-FR" sz="2000" dirty="0" err="1" smtClean="0">
                  <a:solidFill>
                    <a:srgbClr val="000000"/>
                  </a:solidFill>
                  <a:latin typeface="Arial" panose="020B0604020202020204" pitchFamily="34" charset="0"/>
                  <a:cs typeface="Arial" panose="020B0604020202020204" pitchFamily="34" charset="0"/>
                </a:rPr>
                <a:t>operational</a:t>
              </a:r>
              <a:r>
                <a:rPr lang="fr-FR" sz="2000" dirty="0" smtClean="0">
                  <a:solidFill>
                    <a:srgbClr val="000000"/>
                  </a:solidFill>
                  <a:latin typeface="Arial" panose="020B0604020202020204" pitchFamily="34" charset="0"/>
                  <a:cs typeface="Arial" panose="020B0604020202020204" pitchFamily="34" charset="0"/>
                </a:rPr>
                <a:t> </a:t>
              </a:r>
              <a:endParaRPr lang="fr-FR" sz="2000" dirty="0">
                <a:solidFill>
                  <a:srgbClr val="000000"/>
                </a:solidFill>
                <a:latin typeface="Arial" panose="020B0604020202020204" pitchFamily="34" charset="0"/>
                <a:cs typeface="Arial" panose="020B0604020202020204" pitchFamily="34" charset="0"/>
              </a:endParaRPr>
            </a:p>
          </p:txBody>
        </p:sp>
      </p:grpSp>
      <p:sp>
        <p:nvSpPr>
          <p:cNvPr id="14" name="Text Box 6"/>
          <p:cNvSpPr txBox="1">
            <a:spLocks noChangeArrowheads="1"/>
          </p:cNvSpPr>
          <p:nvPr/>
        </p:nvSpPr>
        <p:spPr bwMode="auto">
          <a:xfrm>
            <a:off x="1509654" y="4233282"/>
            <a:ext cx="7393366" cy="707886"/>
          </a:xfrm>
          <a:prstGeom prst="rect">
            <a:avLst/>
          </a:prstGeom>
          <a:solidFill>
            <a:srgbClr val="FFC000"/>
          </a:solidFill>
          <a:ln w="9525">
            <a:solidFill>
              <a:schemeClr val="tx1"/>
            </a:solidFill>
            <a:miter lim="800000"/>
            <a:headEnd/>
            <a:tailEnd/>
          </a:ln>
          <a:effectLst/>
          <a:extLst/>
        </p:spPr>
        <p:txBody>
          <a:bodyPr wrap="squar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fr-FR" sz="2000" dirty="0" err="1" smtClean="0">
                <a:solidFill>
                  <a:srgbClr val="000000"/>
                </a:solidFill>
                <a:latin typeface="Arial" panose="020B0604020202020204" pitchFamily="34" charset="0"/>
                <a:cs typeface="Arial" panose="020B0604020202020204" pitchFamily="34" charset="0"/>
              </a:rPr>
              <a:t>Simulated</a:t>
            </a:r>
            <a:r>
              <a:rPr lang="fr-FR" sz="2000" dirty="0" smtClean="0">
                <a:solidFill>
                  <a:srgbClr val="000000"/>
                </a:solidFill>
                <a:latin typeface="Arial" panose="020B0604020202020204" pitchFamily="34" charset="0"/>
                <a:cs typeface="Arial" panose="020B0604020202020204" pitchFamily="34" charset="0"/>
              </a:rPr>
              <a:t> case </a:t>
            </a:r>
            <a:r>
              <a:rPr lang="fr-FR" sz="2000" dirty="0">
                <a:solidFill>
                  <a:srgbClr val="000000"/>
                </a:solidFill>
                <a:latin typeface="Arial" panose="020B0604020202020204" pitchFamily="34" charset="0"/>
                <a:cs typeface="Arial" panose="020B0604020202020204" pitchFamily="34" charset="0"/>
              </a:rPr>
              <a:t>= </a:t>
            </a:r>
            <a:r>
              <a:rPr lang="fr-FR" sz="2000" dirty="0" smtClean="0">
                <a:solidFill>
                  <a:srgbClr val="000000"/>
                </a:solidFill>
                <a:latin typeface="Arial" panose="020B0604020202020204" pitchFamily="34" charset="0"/>
                <a:cs typeface="Arial" panose="020B0604020202020204" pitchFamily="34" charset="0"/>
              </a:rPr>
              <a:t>1 </a:t>
            </a:r>
            <a:r>
              <a:rPr lang="fr-FR" sz="2000" dirty="0">
                <a:solidFill>
                  <a:srgbClr val="000000"/>
                </a:solidFill>
                <a:latin typeface="Arial" panose="020B0604020202020204" pitchFamily="34" charset="0"/>
                <a:cs typeface="Arial" panose="020B0604020202020204" pitchFamily="34" charset="0"/>
              </a:rPr>
              <a:t>agricultural </a:t>
            </a:r>
            <a:r>
              <a:rPr lang="fr-FR" sz="2000" dirty="0" smtClean="0">
                <a:solidFill>
                  <a:srgbClr val="000000"/>
                </a:solidFill>
                <a:latin typeface="Arial" panose="020B0604020202020204" pitchFamily="34" charset="0"/>
                <a:cs typeface="Arial" panose="020B0604020202020204" pitchFamily="34" charset="0"/>
              </a:rPr>
              <a:t>condition (1 </a:t>
            </a:r>
            <a:r>
              <a:rPr lang="fr-FR" sz="2000" dirty="0" err="1">
                <a:solidFill>
                  <a:srgbClr val="000000"/>
                </a:solidFill>
                <a:latin typeface="Arial" panose="020B0604020202020204" pitchFamily="34" charset="0"/>
                <a:cs typeface="Arial" panose="020B0604020202020204" pitchFamily="34" charset="0"/>
              </a:rPr>
              <a:t>crop</a:t>
            </a:r>
            <a:r>
              <a:rPr lang="fr-FR" sz="2000" dirty="0">
                <a:solidFill>
                  <a:srgbClr val="000000"/>
                </a:solidFill>
                <a:latin typeface="Arial" panose="020B0604020202020204" pitchFamily="34" charset="0"/>
                <a:cs typeface="Arial" panose="020B0604020202020204" pitchFamily="34" charset="0"/>
              </a:rPr>
              <a:t> cycle </a:t>
            </a:r>
            <a:r>
              <a:rPr lang="fr-FR" sz="2000" dirty="0" smtClean="0">
                <a:solidFill>
                  <a:srgbClr val="000000"/>
                </a:solidFill>
                <a:latin typeface="Arial" panose="020B0604020202020204" pitchFamily="34" charset="0"/>
                <a:cs typeface="Arial" panose="020B0604020202020204" pitchFamily="34" charset="0"/>
              </a:rPr>
              <a:t>+ 1 </a:t>
            </a:r>
            <a:r>
              <a:rPr lang="fr-FR" sz="2000" dirty="0" err="1" smtClean="0">
                <a:solidFill>
                  <a:srgbClr val="000000"/>
                </a:solidFill>
                <a:latin typeface="Arial" panose="020B0604020202020204" pitchFamily="34" charset="0"/>
                <a:cs typeface="Arial" panose="020B0604020202020204" pitchFamily="34" charset="0"/>
              </a:rPr>
              <a:t>environmental</a:t>
            </a:r>
            <a:r>
              <a:rPr lang="fr-FR" sz="2000" dirty="0" smtClean="0">
                <a:solidFill>
                  <a:srgbClr val="000000"/>
                </a:solidFill>
                <a:latin typeface="Arial" panose="020B0604020202020204" pitchFamily="34" charset="0"/>
                <a:cs typeface="Arial" panose="020B0604020202020204" pitchFamily="34" charset="0"/>
              </a:rPr>
              <a:t> condition =&gt; </a:t>
            </a:r>
            <a:r>
              <a:rPr lang="fr-FR" sz="1800" dirty="0" smtClean="0">
                <a:solidFill>
                  <a:srgbClr val="000000"/>
                </a:solidFill>
                <a:latin typeface="Arial" panose="020B0604020202020204" pitchFamily="34" charset="0"/>
                <a:cs typeface="Arial" panose="020B0604020202020204" pitchFamily="34" charset="0"/>
              </a:rPr>
              <a:t>simulation unit « </a:t>
            </a:r>
            <a:r>
              <a:rPr lang="fr-FR" sz="1800" dirty="0" err="1" smtClean="0">
                <a:solidFill>
                  <a:srgbClr val="000000"/>
                </a:solidFill>
                <a:latin typeface="Arial" panose="020B0604020202020204" pitchFamily="34" charset="0"/>
                <a:cs typeface="Arial" panose="020B0604020202020204" pitchFamily="34" charset="0"/>
              </a:rPr>
              <a:t>usm</a:t>
            </a:r>
            <a:r>
              <a:rPr lang="fr-FR" sz="1800" dirty="0" smtClean="0">
                <a:solidFill>
                  <a:srgbClr val="000000"/>
                </a:solidFill>
                <a:latin typeface="Arial" panose="020B0604020202020204" pitchFamily="34" charset="0"/>
                <a:cs typeface="Arial" panose="020B0604020202020204" pitchFamily="34" charset="0"/>
              </a:rPr>
              <a:t> »; </a:t>
            </a:r>
          </a:p>
        </p:txBody>
      </p:sp>
      <p:sp>
        <p:nvSpPr>
          <p:cNvPr id="15" name="Text Box 7"/>
          <p:cNvSpPr txBox="1">
            <a:spLocks noChangeArrowheads="1"/>
          </p:cNvSpPr>
          <p:nvPr/>
        </p:nvSpPr>
        <p:spPr bwMode="auto">
          <a:xfrm>
            <a:off x="1510330" y="2865130"/>
            <a:ext cx="7420294" cy="707886"/>
          </a:xfrm>
          <a:prstGeom prst="rect">
            <a:avLst/>
          </a:prstGeom>
          <a:solidFill>
            <a:srgbClr val="99FF66"/>
          </a:solidFill>
          <a:ln w="9525">
            <a:solidFill>
              <a:schemeClr val="tx1"/>
            </a:solidFill>
            <a:miter lim="800000"/>
            <a:headEnd/>
            <a:tailEnd/>
          </a:ln>
          <a:effectLst/>
          <a:extLst/>
        </p:spPr>
        <p:txBody>
          <a:bodyPr wrap="squar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fr-FR" sz="2000" dirty="0" err="1" smtClean="0">
                <a:solidFill>
                  <a:srgbClr val="000000"/>
                </a:solidFill>
                <a:latin typeface="Arial" panose="020B0604020202020204" pitchFamily="34" charset="0"/>
                <a:cs typeface="Arial" panose="020B0604020202020204" pitchFamily="34" charset="0"/>
              </a:rPr>
              <a:t>Simulated</a:t>
            </a:r>
            <a:r>
              <a:rPr lang="fr-FR" sz="2000" dirty="0" smtClean="0">
                <a:solidFill>
                  <a:srgbClr val="000000"/>
                </a:solidFill>
                <a:latin typeface="Arial" panose="020B0604020202020204" pitchFamily="34" charset="0"/>
                <a:cs typeface="Arial" panose="020B0604020202020204" pitchFamily="34" charset="0"/>
              </a:rPr>
              <a:t> </a:t>
            </a:r>
            <a:r>
              <a:rPr lang="fr-FR" sz="2000" dirty="0" err="1">
                <a:solidFill>
                  <a:srgbClr val="000000"/>
                </a:solidFill>
                <a:latin typeface="Arial" panose="020B0604020202020204" pitchFamily="34" charset="0"/>
                <a:cs typeface="Arial" panose="020B0604020202020204" pitchFamily="34" charset="0"/>
              </a:rPr>
              <a:t>processes</a:t>
            </a:r>
            <a:r>
              <a:rPr lang="fr-FR" sz="2000" dirty="0">
                <a:solidFill>
                  <a:srgbClr val="000000"/>
                </a:solidFill>
                <a:latin typeface="Arial" panose="020B0604020202020204" pitchFamily="34" charset="0"/>
                <a:cs typeface="Arial" panose="020B0604020202020204" pitchFamily="34" charset="0"/>
              </a:rPr>
              <a:t> = </a:t>
            </a:r>
            <a:r>
              <a:rPr lang="fr-FR" sz="2000" dirty="0" err="1">
                <a:solidFill>
                  <a:srgbClr val="000000"/>
                </a:solidFill>
                <a:latin typeface="Arial" panose="020B0604020202020204" pitchFamily="34" charset="0"/>
                <a:cs typeface="Arial" panose="020B0604020202020204" pitchFamily="34" charset="0"/>
              </a:rPr>
              <a:t>crop</a:t>
            </a:r>
            <a:r>
              <a:rPr lang="fr-FR" sz="2000" dirty="0">
                <a:solidFill>
                  <a:srgbClr val="000000"/>
                </a:solidFill>
                <a:latin typeface="Arial" panose="020B0604020202020204" pitchFamily="34" charset="0"/>
                <a:cs typeface="Arial" panose="020B0604020202020204" pitchFamily="34" charset="0"/>
              </a:rPr>
              <a:t> </a:t>
            </a:r>
            <a:r>
              <a:rPr lang="fr-FR" sz="2000" dirty="0" err="1">
                <a:solidFill>
                  <a:srgbClr val="000000"/>
                </a:solidFill>
                <a:latin typeface="Arial" panose="020B0604020202020204" pitchFamily="34" charset="0"/>
                <a:cs typeface="Arial" panose="020B0604020202020204" pitchFamily="34" charset="0"/>
              </a:rPr>
              <a:t>growth</a:t>
            </a:r>
            <a:r>
              <a:rPr lang="fr-FR" sz="2000" dirty="0">
                <a:solidFill>
                  <a:srgbClr val="000000"/>
                </a:solidFill>
                <a:latin typeface="Arial" panose="020B0604020202020204" pitchFamily="34" charset="0"/>
                <a:cs typeface="Arial" panose="020B0604020202020204" pitchFamily="34" charset="0"/>
              </a:rPr>
              <a:t> and </a:t>
            </a:r>
            <a:r>
              <a:rPr lang="fr-FR" sz="2000" dirty="0" err="1">
                <a:solidFill>
                  <a:srgbClr val="000000"/>
                </a:solidFill>
                <a:latin typeface="Arial" panose="020B0604020202020204" pitchFamily="34" charset="0"/>
                <a:cs typeface="Arial" panose="020B0604020202020204" pitchFamily="34" charset="0"/>
              </a:rPr>
              <a:t>development</a:t>
            </a:r>
            <a:r>
              <a:rPr lang="fr-FR" sz="2000" dirty="0">
                <a:solidFill>
                  <a:srgbClr val="000000"/>
                </a:solidFill>
                <a:latin typeface="Arial" panose="020B0604020202020204" pitchFamily="34" charset="0"/>
                <a:cs typeface="Arial" panose="020B0604020202020204" pitchFamily="34" charset="0"/>
              </a:rPr>
              <a:t>, </a:t>
            </a:r>
            <a:r>
              <a:rPr lang="fr-FR" sz="2000" dirty="0" err="1" smtClean="0">
                <a:solidFill>
                  <a:srgbClr val="000000"/>
                </a:solidFill>
                <a:latin typeface="Arial" panose="020B0604020202020204" pitchFamily="34" charset="0"/>
                <a:cs typeface="Arial" panose="020B0604020202020204" pitchFamily="34" charset="0"/>
              </a:rPr>
              <a:t>energy</a:t>
            </a:r>
            <a:r>
              <a:rPr lang="fr-FR" sz="2000" dirty="0" smtClean="0">
                <a:solidFill>
                  <a:srgbClr val="000000"/>
                </a:solidFill>
                <a:latin typeface="Arial" panose="020B0604020202020204" pitchFamily="34" charset="0"/>
                <a:cs typeface="Arial" panose="020B0604020202020204" pitchFamily="34" charset="0"/>
              </a:rPr>
              <a:t>, water </a:t>
            </a:r>
            <a:r>
              <a:rPr lang="fr-FR" sz="2000" dirty="0">
                <a:solidFill>
                  <a:srgbClr val="000000"/>
                </a:solidFill>
                <a:latin typeface="Arial" panose="020B0604020202020204" pitchFamily="34" charset="0"/>
                <a:cs typeface="Arial" panose="020B0604020202020204" pitchFamily="34" charset="0"/>
              </a:rPr>
              <a:t>and </a:t>
            </a:r>
            <a:r>
              <a:rPr lang="fr-FR" sz="2000" dirty="0" err="1">
                <a:solidFill>
                  <a:srgbClr val="000000"/>
                </a:solidFill>
                <a:latin typeface="Arial" panose="020B0604020202020204" pitchFamily="34" charset="0"/>
                <a:cs typeface="Arial" panose="020B0604020202020204" pitchFamily="34" charset="0"/>
              </a:rPr>
              <a:t>nitrogen</a:t>
            </a:r>
            <a:r>
              <a:rPr lang="fr-FR" sz="2000" dirty="0">
                <a:solidFill>
                  <a:srgbClr val="000000"/>
                </a:solidFill>
                <a:latin typeface="Arial" panose="020B0604020202020204" pitchFamily="34" charset="0"/>
                <a:cs typeface="Arial" panose="020B0604020202020204" pitchFamily="34" charset="0"/>
              </a:rPr>
              <a:t> </a:t>
            </a:r>
            <a:r>
              <a:rPr lang="fr-FR" sz="2000" dirty="0" smtClean="0">
                <a:solidFill>
                  <a:srgbClr val="000000"/>
                </a:solidFill>
                <a:latin typeface="Arial" panose="020B0604020202020204" pitchFamily="34" charset="0"/>
                <a:cs typeface="Arial" panose="020B0604020202020204" pitchFamily="34" charset="0"/>
              </a:rPr>
              <a:t>balance</a:t>
            </a:r>
            <a:endParaRPr lang="fr-FR" sz="2000" dirty="0">
              <a:solidFill>
                <a:srgbClr val="000000"/>
              </a:solidFill>
              <a:latin typeface="Arial" panose="020B0604020202020204" pitchFamily="34" charset="0"/>
              <a:cs typeface="Arial" panose="020B0604020202020204" pitchFamily="34" charset="0"/>
            </a:endParaRPr>
          </a:p>
        </p:txBody>
      </p:sp>
      <p:sp>
        <p:nvSpPr>
          <p:cNvPr id="16" name="Text Box 8"/>
          <p:cNvSpPr txBox="1">
            <a:spLocks noChangeArrowheads="1"/>
          </p:cNvSpPr>
          <p:nvPr/>
        </p:nvSpPr>
        <p:spPr bwMode="auto">
          <a:xfrm>
            <a:off x="1527634" y="2410115"/>
            <a:ext cx="7420294" cy="400110"/>
          </a:xfrm>
          <a:prstGeom prst="rect">
            <a:avLst/>
          </a:prstGeom>
          <a:solidFill>
            <a:srgbClr val="FFFF99"/>
          </a:solidFill>
          <a:ln w="9525">
            <a:solidFill>
              <a:schemeClr val="tx1"/>
            </a:solidFill>
            <a:miter lim="800000"/>
            <a:headEnd/>
            <a:tailEnd/>
          </a:ln>
          <a:effectLst/>
          <a:extLst/>
        </p:spPr>
        <p:txBody>
          <a:bodyPr wrap="squar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ts val="700"/>
              </a:spcBef>
            </a:pPr>
            <a:r>
              <a:rPr lang="fr-FR" sz="2000" dirty="0" smtClean="0">
                <a:solidFill>
                  <a:srgbClr val="000000"/>
                </a:solidFill>
                <a:latin typeface="Arial" panose="020B0604020202020204" pitchFamily="34" charset="0"/>
                <a:cs typeface="Arial" panose="020B0604020202020204" pitchFamily="34" charset="0"/>
              </a:rPr>
              <a:t>Collective building </a:t>
            </a:r>
            <a:r>
              <a:rPr lang="fr-FR" sz="2000" dirty="0" err="1" smtClean="0">
                <a:solidFill>
                  <a:srgbClr val="000000"/>
                </a:solidFill>
                <a:latin typeface="Arial" panose="020B0604020202020204" pitchFamily="34" charset="0"/>
                <a:cs typeface="Arial" panose="020B0604020202020204" pitchFamily="34" charset="0"/>
              </a:rPr>
              <a:t>governed</a:t>
            </a:r>
            <a:r>
              <a:rPr lang="fr-FR" sz="2000" dirty="0" smtClean="0">
                <a:solidFill>
                  <a:srgbClr val="000000"/>
                </a:solidFill>
                <a:latin typeface="Arial" panose="020B0604020202020204" pitchFamily="34" charset="0"/>
                <a:cs typeface="Arial" panose="020B0604020202020204" pitchFamily="34" charset="0"/>
              </a:rPr>
              <a:t> by the STICS Project Team. </a:t>
            </a:r>
            <a:endParaRPr lang="fr-FR" sz="2000" dirty="0">
              <a:latin typeface="Arial" panose="020B0604020202020204" pitchFamily="34" charset="0"/>
              <a:cs typeface="Arial" panose="020B0604020202020204" pitchFamily="34" charset="0"/>
            </a:endParaRPr>
          </a:p>
        </p:txBody>
      </p:sp>
      <p:sp>
        <p:nvSpPr>
          <p:cNvPr id="17" name="Text Box 6"/>
          <p:cNvSpPr txBox="1">
            <a:spLocks noChangeArrowheads="1"/>
          </p:cNvSpPr>
          <p:nvPr/>
        </p:nvSpPr>
        <p:spPr bwMode="auto">
          <a:xfrm>
            <a:off x="1509654" y="3711989"/>
            <a:ext cx="7420970" cy="400110"/>
          </a:xfrm>
          <a:prstGeom prst="rect">
            <a:avLst/>
          </a:prstGeom>
          <a:solidFill>
            <a:srgbClr val="92D050"/>
          </a:solidFill>
          <a:ln w="9525">
            <a:solidFill>
              <a:schemeClr val="tx1"/>
            </a:solidFill>
            <a:miter lim="800000"/>
            <a:headEnd/>
            <a:tailEnd/>
          </a:ln>
          <a:effectLst/>
          <a:extLst/>
        </p:spPr>
        <p:txBody>
          <a:bodyPr wrap="squar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fr-FR" sz="2000" dirty="0" err="1" smtClean="0">
                <a:solidFill>
                  <a:srgbClr val="000000"/>
                </a:solidFill>
                <a:latin typeface="Arial" panose="020B0604020202020204" pitchFamily="34" charset="0"/>
                <a:cs typeface="Arial" panose="020B0604020202020204" pitchFamily="34" charset="0"/>
              </a:rPr>
              <a:t>Way</a:t>
            </a:r>
            <a:r>
              <a:rPr lang="fr-FR" sz="2000" dirty="0" smtClean="0">
                <a:solidFill>
                  <a:srgbClr val="000000"/>
                </a:solidFill>
                <a:latin typeface="Arial" panose="020B0604020202020204" pitchFamily="34" charset="0"/>
                <a:cs typeface="Arial" panose="020B0604020202020204" pitchFamily="34" charset="0"/>
              </a:rPr>
              <a:t> of </a:t>
            </a:r>
            <a:r>
              <a:rPr lang="fr-FR" sz="2000" dirty="0" err="1" smtClean="0">
                <a:solidFill>
                  <a:srgbClr val="000000"/>
                </a:solidFill>
                <a:latin typeface="Arial" panose="020B0604020202020204" pitchFamily="34" charset="0"/>
                <a:cs typeface="Arial" panose="020B0604020202020204" pitchFamily="34" charset="0"/>
              </a:rPr>
              <a:t>process</a:t>
            </a:r>
            <a:r>
              <a:rPr lang="fr-FR" sz="2000" dirty="0" smtClean="0">
                <a:solidFill>
                  <a:srgbClr val="000000"/>
                </a:solidFill>
                <a:latin typeface="Arial" panose="020B0604020202020204" pitchFamily="34" charset="0"/>
                <a:cs typeface="Arial" panose="020B0604020202020204" pitchFamily="34" charset="0"/>
              </a:rPr>
              <a:t> description = </a:t>
            </a:r>
            <a:r>
              <a:rPr lang="fr-FR" sz="2000" dirty="0" err="1" smtClean="0">
                <a:solidFill>
                  <a:srgbClr val="000000"/>
                </a:solidFill>
                <a:latin typeface="Arial" panose="020B0604020202020204" pitchFamily="34" charset="0"/>
                <a:cs typeface="Arial" panose="020B0604020202020204" pitchFamily="34" charset="0"/>
              </a:rPr>
              <a:t>functional</a:t>
            </a:r>
            <a:r>
              <a:rPr lang="fr-FR" sz="2000" dirty="0" smtClean="0">
                <a:solidFill>
                  <a:srgbClr val="000000"/>
                </a:solidFill>
                <a:latin typeface="Arial" panose="020B0604020202020204" pitchFamily="34" charset="0"/>
                <a:cs typeface="Arial" panose="020B0604020202020204" pitchFamily="34" charset="0"/>
              </a:rPr>
              <a:t> (</a:t>
            </a:r>
            <a:r>
              <a:rPr lang="fr-FR" sz="2000" dirty="0" err="1" smtClean="0">
                <a:solidFill>
                  <a:srgbClr val="000000"/>
                </a:solidFill>
                <a:latin typeface="Arial" panose="020B0604020202020204" pitchFamily="34" charset="0"/>
                <a:cs typeface="Arial" panose="020B0604020202020204" pitchFamily="34" charset="0"/>
              </a:rPr>
              <a:t>analogic</a:t>
            </a:r>
            <a:r>
              <a:rPr lang="fr-FR" sz="2000" dirty="0" smtClean="0">
                <a:solidFill>
                  <a:srgbClr val="000000"/>
                </a:solidFill>
                <a:latin typeface="Arial" panose="020B0604020202020204" pitchFamily="34" charset="0"/>
                <a:cs typeface="Arial" panose="020B0604020202020204" pitchFamily="34" charset="0"/>
              </a:rPr>
              <a:t>)</a:t>
            </a:r>
            <a:endParaRPr lang="fr-FR" sz="2000" dirty="0">
              <a:solidFill>
                <a:srgbClr val="000000"/>
              </a:solidFill>
              <a:latin typeface="Arial" panose="020B0604020202020204" pitchFamily="34" charset="0"/>
              <a:cs typeface="Arial" panose="020B0604020202020204" pitchFamily="34" charset="0"/>
            </a:endParaRPr>
          </a:p>
        </p:txBody>
      </p:sp>
      <p:sp>
        <p:nvSpPr>
          <p:cNvPr id="18" name="Text Box 7"/>
          <p:cNvSpPr txBox="1">
            <a:spLocks noChangeArrowheads="1"/>
          </p:cNvSpPr>
          <p:nvPr/>
        </p:nvSpPr>
        <p:spPr bwMode="auto">
          <a:xfrm>
            <a:off x="1506950" y="5097378"/>
            <a:ext cx="7416926" cy="707886"/>
          </a:xfrm>
          <a:prstGeom prst="rect">
            <a:avLst/>
          </a:prstGeom>
          <a:solidFill>
            <a:srgbClr val="ED7B13"/>
          </a:solidFill>
          <a:ln w="9525">
            <a:solidFill>
              <a:schemeClr val="tx1"/>
            </a:solidFill>
            <a:miter lim="800000"/>
            <a:headEnd/>
            <a:tailEnd/>
          </a:ln>
          <a:effectLst/>
          <a:extLst/>
        </p:spPr>
        <p:txBody>
          <a:bodyPr wrap="square"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fr-FR" sz="2000" dirty="0" err="1" smtClean="0">
                <a:solidFill>
                  <a:srgbClr val="000000"/>
                </a:solidFill>
                <a:latin typeface="Arial" panose="020B0604020202020204" pitchFamily="34" charset="0"/>
                <a:cs typeface="Arial" panose="020B0604020202020204" pitchFamily="34" charset="0"/>
              </a:rPr>
              <a:t>Informatic</a:t>
            </a:r>
            <a:r>
              <a:rPr lang="fr-FR" sz="2000" dirty="0" smtClean="0">
                <a:solidFill>
                  <a:srgbClr val="000000"/>
                </a:solidFill>
                <a:latin typeface="Arial" panose="020B0604020202020204" pitchFamily="34" charset="0"/>
                <a:cs typeface="Arial" panose="020B0604020202020204" pitchFamily="34" charset="0"/>
              </a:rPr>
              <a:t> </a:t>
            </a:r>
            <a:r>
              <a:rPr lang="fr-FR" sz="2000" dirty="0" err="1" smtClean="0">
                <a:solidFill>
                  <a:srgbClr val="000000"/>
                </a:solidFill>
                <a:latin typeface="Arial" panose="020B0604020202020204" pitchFamily="34" charset="0"/>
                <a:cs typeface="Arial" panose="020B0604020202020204" pitchFamily="34" charset="0"/>
              </a:rPr>
              <a:t>skills</a:t>
            </a:r>
            <a:r>
              <a:rPr lang="fr-FR" sz="2000" dirty="0" smtClean="0">
                <a:solidFill>
                  <a:srgbClr val="000000"/>
                </a:solidFill>
                <a:latin typeface="Arial" panose="020B0604020202020204" pitchFamily="34" charset="0"/>
                <a:cs typeface="Arial" panose="020B0604020202020204" pitchFamily="34" charset="0"/>
              </a:rPr>
              <a:t> </a:t>
            </a:r>
            <a:r>
              <a:rPr lang="fr-FR" sz="2000" dirty="0" err="1" smtClean="0">
                <a:solidFill>
                  <a:srgbClr val="000000"/>
                </a:solidFill>
                <a:latin typeface="Arial" panose="020B0604020202020204" pitchFamily="34" charset="0"/>
                <a:cs typeface="Arial" panose="020B0604020202020204" pitchFamily="34" charset="0"/>
              </a:rPr>
              <a:t>allows</a:t>
            </a:r>
            <a:r>
              <a:rPr lang="fr-FR" sz="2000" dirty="0" smtClean="0">
                <a:solidFill>
                  <a:srgbClr val="000000"/>
                </a:solidFill>
                <a:latin typeface="Arial" panose="020B0604020202020204" pitchFamily="34" charset="0"/>
                <a:cs typeface="Arial" panose="020B0604020202020204" pitchFamily="34" charset="0"/>
              </a:rPr>
              <a:t> single or </a:t>
            </a:r>
            <a:r>
              <a:rPr lang="fr-FR" sz="2000" dirty="0" err="1" smtClean="0">
                <a:solidFill>
                  <a:srgbClr val="000000"/>
                </a:solidFill>
                <a:latin typeface="Arial" panose="020B0604020202020204" pitchFamily="34" charset="0"/>
                <a:cs typeface="Arial" panose="020B0604020202020204" pitchFamily="34" charset="0"/>
              </a:rPr>
              <a:t>intercropped</a:t>
            </a:r>
            <a:r>
              <a:rPr lang="fr-FR" sz="2000" dirty="0" smtClean="0">
                <a:solidFill>
                  <a:srgbClr val="000000"/>
                </a:solidFill>
                <a:latin typeface="Arial" panose="020B0604020202020204" pitchFamily="34" charset="0"/>
                <a:cs typeface="Arial" panose="020B0604020202020204" pitchFamily="34" charset="0"/>
              </a:rPr>
              <a:t> or successive </a:t>
            </a:r>
            <a:r>
              <a:rPr lang="fr-FR" sz="2000" dirty="0" err="1" smtClean="0">
                <a:solidFill>
                  <a:srgbClr val="000000"/>
                </a:solidFill>
                <a:latin typeface="Arial" panose="020B0604020202020204" pitchFamily="34" charset="0"/>
                <a:cs typeface="Arial" panose="020B0604020202020204" pitchFamily="34" charset="0"/>
              </a:rPr>
              <a:t>usm</a:t>
            </a:r>
            <a:r>
              <a:rPr lang="fr-FR" sz="2000" dirty="0" smtClean="0">
                <a:solidFill>
                  <a:srgbClr val="000000"/>
                </a:solidFill>
                <a:latin typeface="Arial" panose="020B0604020202020204" pitchFamily="34" charset="0"/>
                <a:cs typeface="Arial" panose="020B0604020202020204" pitchFamily="34" charset="0"/>
              </a:rPr>
              <a:t> </a:t>
            </a:r>
            <a:r>
              <a:rPr lang="fr-FR" sz="2000" dirty="0" err="1" smtClean="0">
                <a:solidFill>
                  <a:srgbClr val="000000"/>
                </a:solidFill>
                <a:latin typeface="Arial" panose="020B0604020202020204" pitchFamily="34" charset="0"/>
                <a:cs typeface="Arial" panose="020B0604020202020204" pitchFamily="34" charset="0"/>
              </a:rPr>
              <a:t>under</a:t>
            </a:r>
            <a:r>
              <a:rPr lang="fr-FR" sz="2000" dirty="0" smtClean="0">
                <a:solidFill>
                  <a:srgbClr val="000000"/>
                </a:solidFill>
                <a:latin typeface="Arial" panose="020B0604020202020204" pitchFamily="34" charset="0"/>
                <a:cs typeface="Arial" panose="020B0604020202020204" pitchFamily="34" charset="0"/>
              </a:rPr>
              <a:t> </a:t>
            </a:r>
            <a:r>
              <a:rPr lang="fr-FR" sz="2000" dirty="0" err="1" smtClean="0">
                <a:solidFill>
                  <a:srgbClr val="000000"/>
                </a:solidFill>
                <a:latin typeface="Arial" panose="020B0604020202020204" pitchFamily="34" charset="0"/>
                <a:cs typeface="Arial" panose="020B0604020202020204" pitchFamily="34" charset="0"/>
              </a:rPr>
              <a:t>javastics</a:t>
            </a:r>
            <a:r>
              <a:rPr lang="fr-FR" sz="2000" dirty="0" smtClean="0">
                <a:solidFill>
                  <a:srgbClr val="000000"/>
                </a:solidFill>
                <a:latin typeface="Arial" panose="020B0604020202020204" pitchFamily="34" charset="0"/>
                <a:cs typeface="Arial" panose="020B0604020202020204" pitchFamily="34" charset="0"/>
              </a:rPr>
              <a:t> and code </a:t>
            </a:r>
            <a:r>
              <a:rPr lang="fr-FR" sz="2000" dirty="0" err="1" smtClean="0">
                <a:solidFill>
                  <a:srgbClr val="000000"/>
                </a:solidFill>
                <a:latin typeface="Arial" panose="020B0604020202020204" pitchFamily="34" charset="0"/>
                <a:cs typeface="Arial" panose="020B0604020202020204" pitchFamily="34" charset="0"/>
              </a:rPr>
              <a:t>integration</a:t>
            </a:r>
            <a:r>
              <a:rPr lang="fr-FR" sz="2000" dirty="0" smtClean="0">
                <a:solidFill>
                  <a:srgbClr val="000000"/>
                </a:solidFill>
                <a:latin typeface="Arial" panose="020B0604020202020204" pitchFamily="34" charset="0"/>
                <a:cs typeface="Arial" panose="020B0604020202020204" pitchFamily="34" charset="0"/>
              </a:rPr>
              <a:t> </a:t>
            </a:r>
            <a:r>
              <a:rPr lang="fr-FR" sz="2000" dirty="0" err="1" smtClean="0">
                <a:solidFill>
                  <a:srgbClr val="000000"/>
                </a:solidFill>
                <a:latin typeface="Arial" panose="020B0604020202020204" pitchFamily="34" charset="0"/>
                <a:cs typeface="Arial" panose="020B0604020202020204" pitchFamily="34" charset="0"/>
              </a:rPr>
              <a:t>within</a:t>
            </a:r>
            <a:r>
              <a:rPr lang="fr-FR" sz="2000" dirty="0" smtClean="0">
                <a:solidFill>
                  <a:srgbClr val="000000"/>
                </a:solidFill>
                <a:latin typeface="Arial" panose="020B0604020202020204" pitchFamily="34" charset="0"/>
                <a:cs typeface="Arial" panose="020B0604020202020204" pitchFamily="34" charset="0"/>
              </a:rPr>
              <a:t> </a:t>
            </a:r>
            <a:r>
              <a:rPr lang="fr-FR" sz="2000" dirty="0" err="1" smtClean="0">
                <a:solidFill>
                  <a:srgbClr val="000000"/>
                </a:solidFill>
                <a:latin typeface="Arial" panose="020B0604020202020204" pitchFamily="34" charset="0"/>
                <a:cs typeface="Arial" panose="020B0604020202020204" pitchFamily="34" charset="0"/>
              </a:rPr>
              <a:t>plateforms</a:t>
            </a:r>
            <a:r>
              <a:rPr lang="fr-FR" sz="2000" dirty="0" smtClean="0">
                <a:solidFill>
                  <a:srgbClr val="000000"/>
                </a:solidFill>
                <a:latin typeface="Arial" panose="020B0604020202020204" pitchFamily="34" charset="0"/>
                <a:cs typeface="Arial" panose="020B0604020202020204" pitchFamily="34" charset="0"/>
              </a:rPr>
              <a:t> or GIS</a:t>
            </a:r>
            <a:endParaRPr lang="fr-FR"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98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0200" y="4197350"/>
            <a:ext cx="7086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nvGrpSpPr>
          <p:cNvPr id="3" name="Group 4"/>
          <p:cNvGrpSpPr>
            <a:grpSpLocks/>
          </p:cNvGrpSpPr>
          <p:nvPr/>
        </p:nvGrpSpPr>
        <p:grpSpPr bwMode="auto">
          <a:xfrm>
            <a:off x="225425" y="5610225"/>
            <a:ext cx="4832350" cy="461963"/>
            <a:chOff x="142" y="3146"/>
            <a:chExt cx="3044" cy="291"/>
          </a:xfrm>
        </p:grpSpPr>
        <p:sp>
          <p:nvSpPr>
            <p:cNvPr id="4" name="Text Box 5"/>
            <p:cNvSpPr txBox="1">
              <a:spLocks noChangeArrowheads="1"/>
            </p:cNvSpPr>
            <p:nvPr/>
          </p:nvSpPr>
          <p:spPr bwMode="auto">
            <a:xfrm>
              <a:off x="142" y="3146"/>
              <a:ext cx="1127" cy="2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Environment</a:t>
              </a:r>
              <a:endParaRPr lang="en-US" dirty="0"/>
            </a:p>
          </p:txBody>
        </p:sp>
        <p:sp>
          <p:nvSpPr>
            <p:cNvPr id="5" name="Text Box 6"/>
            <p:cNvSpPr txBox="1">
              <a:spLocks noChangeArrowheads="1"/>
            </p:cNvSpPr>
            <p:nvPr/>
          </p:nvSpPr>
          <p:spPr bwMode="auto">
            <a:xfrm>
              <a:off x="2630" y="3177"/>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solidFill>
                    <a:srgbClr val="FF0000"/>
                  </a:solidFill>
                </a:rPr>
                <a:t>DAISY</a:t>
              </a:r>
            </a:p>
          </p:txBody>
        </p:sp>
      </p:grpSp>
      <p:sp>
        <p:nvSpPr>
          <p:cNvPr id="6" name="Text Box 7"/>
          <p:cNvSpPr txBox="1">
            <a:spLocks noChangeArrowheads="1"/>
          </p:cNvSpPr>
          <p:nvPr/>
        </p:nvSpPr>
        <p:spPr bwMode="auto">
          <a:xfrm>
            <a:off x="1905000" y="3795084"/>
            <a:ext cx="646113" cy="369888"/>
          </a:xfrm>
          <a:prstGeom prst="rect">
            <a:avLst/>
          </a:prstGeom>
          <a:solidFill>
            <a:schemeClr val="accent3">
              <a:lumMod val="20000"/>
              <a:lumOff val="80000"/>
            </a:schemeClr>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1975</a:t>
            </a:r>
          </a:p>
        </p:txBody>
      </p:sp>
      <p:sp>
        <p:nvSpPr>
          <p:cNvPr id="7" name="Text Box 8"/>
          <p:cNvSpPr txBox="1">
            <a:spLocks noChangeArrowheads="1"/>
          </p:cNvSpPr>
          <p:nvPr/>
        </p:nvSpPr>
        <p:spPr bwMode="auto">
          <a:xfrm>
            <a:off x="3200400" y="3795084"/>
            <a:ext cx="646113" cy="369888"/>
          </a:xfrm>
          <a:prstGeom prst="rect">
            <a:avLst/>
          </a:prstGeom>
          <a:solidFill>
            <a:schemeClr val="accent3">
              <a:lumMod val="20000"/>
              <a:lumOff val="80000"/>
            </a:schemeClr>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1985</a:t>
            </a:r>
          </a:p>
        </p:txBody>
      </p:sp>
      <p:sp>
        <p:nvSpPr>
          <p:cNvPr id="8" name="Text Box 9"/>
          <p:cNvSpPr txBox="1">
            <a:spLocks noChangeArrowheads="1"/>
          </p:cNvSpPr>
          <p:nvPr/>
        </p:nvSpPr>
        <p:spPr bwMode="auto">
          <a:xfrm>
            <a:off x="4311650" y="3795084"/>
            <a:ext cx="646113" cy="369888"/>
          </a:xfrm>
          <a:prstGeom prst="rect">
            <a:avLst/>
          </a:prstGeom>
          <a:solidFill>
            <a:schemeClr val="accent3">
              <a:lumMod val="20000"/>
              <a:lumOff val="80000"/>
            </a:schemeClr>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1990</a:t>
            </a:r>
          </a:p>
        </p:txBody>
      </p:sp>
      <p:grpSp>
        <p:nvGrpSpPr>
          <p:cNvPr id="9" name="Group 10"/>
          <p:cNvGrpSpPr>
            <a:grpSpLocks/>
          </p:cNvGrpSpPr>
          <p:nvPr/>
        </p:nvGrpSpPr>
        <p:grpSpPr bwMode="auto">
          <a:xfrm>
            <a:off x="174625" y="4467227"/>
            <a:ext cx="5889625" cy="461963"/>
            <a:chOff x="110" y="2426"/>
            <a:chExt cx="3710" cy="291"/>
          </a:xfrm>
        </p:grpSpPr>
        <p:grpSp>
          <p:nvGrpSpPr>
            <p:cNvPr id="10" name="Group 11"/>
            <p:cNvGrpSpPr>
              <a:grpSpLocks/>
            </p:cNvGrpSpPr>
            <p:nvPr/>
          </p:nvGrpSpPr>
          <p:grpSpPr bwMode="auto">
            <a:xfrm>
              <a:off x="110" y="2426"/>
              <a:ext cx="2334" cy="291"/>
              <a:chOff x="110" y="2426"/>
              <a:chExt cx="2334" cy="291"/>
            </a:xfrm>
          </p:grpSpPr>
          <p:sp>
            <p:nvSpPr>
              <p:cNvPr id="14" name="Text Box 12"/>
              <p:cNvSpPr txBox="1">
                <a:spLocks noChangeArrowheads="1"/>
              </p:cNvSpPr>
              <p:nvPr/>
            </p:nvSpPr>
            <p:spPr bwMode="auto">
              <a:xfrm>
                <a:off x="110" y="2426"/>
                <a:ext cx="1570" cy="2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Agro-environment</a:t>
                </a:r>
                <a:endParaRPr lang="en-US" dirty="0"/>
              </a:p>
            </p:txBody>
          </p:sp>
          <p:sp>
            <p:nvSpPr>
              <p:cNvPr id="15" name="Text Box 13"/>
              <p:cNvSpPr txBox="1">
                <a:spLocks noChangeArrowheads="1"/>
              </p:cNvSpPr>
              <p:nvPr/>
            </p:nvSpPr>
            <p:spPr bwMode="auto">
              <a:xfrm>
                <a:off x="2016" y="2448"/>
                <a:ext cx="4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solidFill>
                      <a:srgbClr val="FF0000"/>
                    </a:solidFill>
                  </a:rPr>
                  <a:t>EPIC</a:t>
                </a:r>
              </a:p>
            </p:txBody>
          </p:sp>
        </p:grpSp>
        <p:grpSp>
          <p:nvGrpSpPr>
            <p:cNvPr id="11" name="Group 14"/>
            <p:cNvGrpSpPr>
              <a:grpSpLocks/>
            </p:cNvGrpSpPr>
            <p:nvPr/>
          </p:nvGrpSpPr>
          <p:grpSpPr bwMode="auto">
            <a:xfrm>
              <a:off x="2448" y="2448"/>
              <a:ext cx="1372" cy="231"/>
              <a:chOff x="2448" y="2448"/>
              <a:chExt cx="1372" cy="231"/>
            </a:xfrm>
          </p:grpSpPr>
          <p:sp>
            <p:nvSpPr>
              <p:cNvPr id="12" name="Text Box 15"/>
              <p:cNvSpPr txBox="1">
                <a:spLocks noChangeArrowheads="1"/>
              </p:cNvSpPr>
              <p:nvPr/>
            </p:nvSpPr>
            <p:spPr bwMode="auto">
              <a:xfrm>
                <a:off x="2976" y="2448"/>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solidFill>
                      <a:srgbClr val="FF0000"/>
                    </a:solidFill>
                  </a:rPr>
                  <a:t>CROPSYST</a:t>
                </a:r>
              </a:p>
            </p:txBody>
          </p:sp>
          <p:sp>
            <p:nvSpPr>
              <p:cNvPr id="13" name="Line 16"/>
              <p:cNvSpPr>
                <a:spLocks noChangeShapeType="1"/>
              </p:cNvSpPr>
              <p:nvPr/>
            </p:nvSpPr>
            <p:spPr bwMode="auto">
              <a:xfrm>
                <a:off x="2448" y="2544"/>
                <a:ext cx="528"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grpSp>
      <p:sp>
        <p:nvSpPr>
          <p:cNvPr id="16" name="Text Box 17"/>
          <p:cNvSpPr txBox="1">
            <a:spLocks noChangeArrowheads="1"/>
          </p:cNvSpPr>
          <p:nvPr/>
        </p:nvSpPr>
        <p:spPr bwMode="auto">
          <a:xfrm>
            <a:off x="5410200" y="3795084"/>
            <a:ext cx="646113" cy="369888"/>
          </a:xfrm>
          <a:prstGeom prst="rect">
            <a:avLst/>
          </a:prstGeom>
          <a:solidFill>
            <a:schemeClr val="accent3">
              <a:lumMod val="20000"/>
              <a:lumOff val="80000"/>
            </a:schemeClr>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1995</a:t>
            </a:r>
          </a:p>
        </p:txBody>
      </p:sp>
      <p:sp>
        <p:nvSpPr>
          <p:cNvPr id="17" name="Text Box 18"/>
          <p:cNvSpPr txBox="1">
            <a:spLocks noChangeArrowheads="1"/>
          </p:cNvSpPr>
          <p:nvPr/>
        </p:nvSpPr>
        <p:spPr bwMode="auto">
          <a:xfrm>
            <a:off x="6477000" y="3795084"/>
            <a:ext cx="646113" cy="369888"/>
          </a:xfrm>
          <a:prstGeom prst="rect">
            <a:avLst/>
          </a:prstGeom>
          <a:solidFill>
            <a:schemeClr val="accent3">
              <a:lumMod val="20000"/>
              <a:lumOff val="80000"/>
            </a:schemeClr>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2000</a:t>
            </a:r>
          </a:p>
        </p:txBody>
      </p:sp>
      <p:grpSp>
        <p:nvGrpSpPr>
          <p:cNvPr id="18" name="Group 19"/>
          <p:cNvGrpSpPr>
            <a:grpSpLocks/>
          </p:cNvGrpSpPr>
          <p:nvPr/>
        </p:nvGrpSpPr>
        <p:grpSpPr bwMode="auto">
          <a:xfrm>
            <a:off x="5638800" y="3435350"/>
            <a:ext cx="2520950" cy="2590800"/>
            <a:chOff x="3552" y="1776"/>
            <a:chExt cx="1588" cy="1632"/>
          </a:xfrm>
        </p:grpSpPr>
        <p:sp>
          <p:nvSpPr>
            <p:cNvPr id="19" name="Text Box 20"/>
            <p:cNvSpPr txBox="1">
              <a:spLocks noChangeArrowheads="1"/>
            </p:cNvSpPr>
            <p:nvPr/>
          </p:nvSpPr>
          <p:spPr bwMode="auto">
            <a:xfrm>
              <a:off x="3936" y="2448"/>
              <a:ext cx="8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CERES EGC</a:t>
              </a:r>
            </a:p>
          </p:txBody>
        </p:sp>
        <p:sp>
          <p:nvSpPr>
            <p:cNvPr id="20" name="Text Box 21"/>
            <p:cNvSpPr txBox="1">
              <a:spLocks noChangeArrowheads="1"/>
            </p:cNvSpPr>
            <p:nvPr/>
          </p:nvSpPr>
          <p:spPr bwMode="auto">
            <a:xfrm>
              <a:off x="4080" y="3177"/>
              <a:ext cx="5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dirty="0"/>
                <a:t>PASTIS</a:t>
              </a:r>
            </a:p>
          </p:txBody>
        </p:sp>
        <p:sp>
          <p:nvSpPr>
            <p:cNvPr id="21" name="Text Box 22"/>
            <p:cNvSpPr txBox="1">
              <a:spLocks noChangeArrowheads="1"/>
            </p:cNvSpPr>
            <p:nvPr/>
          </p:nvSpPr>
          <p:spPr bwMode="auto">
            <a:xfrm>
              <a:off x="3552" y="1776"/>
              <a:ext cx="5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solidFill>
                    <a:srgbClr val="FF0000"/>
                  </a:solidFill>
                </a:rPr>
                <a:t>STICS</a:t>
              </a:r>
            </a:p>
          </p:txBody>
        </p:sp>
        <p:sp>
          <p:nvSpPr>
            <p:cNvPr id="22" name="Text Box 23"/>
            <p:cNvSpPr txBox="1">
              <a:spLocks noChangeArrowheads="1"/>
            </p:cNvSpPr>
            <p:nvPr/>
          </p:nvSpPr>
          <p:spPr bwMode="auto">
            <a:xfrm>
              <a:off x="4416" y="1776"/>
              <a:ext cx="7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AZODYN</a:t>
              </a:r>
            </a:p>
          </p:txBody>
        </p:sp>
      </p:grpSp>
      <p:grpSp>
        <p:nvGrpSpPr>
          <p:cNvPr id="23" name="Group 24"/>
          <p:cNvGrpSpPr>
            <a:grpSpLocks/>
          </p:cNvGrpSpPr>
          <p:nvPr/>
        </p:nvGrpSpPr>
        <p:grpSpPr bwMode="auto">
          <a:xfrm>
            <a:off x="1600200" y="2763838"/>
            <a:ext cx="3962400" cy="1038225"/>
            <a:chOff x="1008" y="1353"/>
            <a:chExt cx="2496" cy="654"/>
          </a:xfrm>
        </p:grpSpPr>
        <p:sp>
          <p:nvSpPr>
            <p:cNvPr id="24" name="Text Box 25"/>
            <p:cNvSpPr txBox="1">
              <a:spLocks noChangeArrowheads="1"/>
            </p:cNvSpPr>
            <p:nvPr/>
          </p:nvSpPr>
          <p:spPr bwMode="auto">
            <a:xfrm>
              <a:off x="1008" y="1353"/>
              <a:ext cx="10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solidFill>
                    <a:schemeClr val="accent2"/>
                  </a:solidFill>
                </a:rPr>
                <a:t>Monteith, 1977</a:t>
              </a:r>
            </a:p>
          </p:txBody>
        </p:sp>
        <p:sp>
          <p:nvSpPr>
            <p:cNvPr id="25" name="Text Box 26"/>
            <p:cNvSpPr txBox="1">
              <a:spLocks noChangeArrowheads="1"/>
            </p:cNvSpPr>
            <p:nvPr/>
          </p:nvSpPr>
          <p:spPr bwMode="auto">
            <a:xfrm>
              <a:off x="1680" y="1776"/>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solidFill>
                    <a:schemeClr val="accent2"/>
                  </a:solidFill>
                </a:rPr>
                <a:t>Sinclair et coll. (1985 -1987)</a:t>
              </a:r>
              <a:endParaRPr lang="fr-FR" sz="1800"/>
            </a:p>
          </p:txBody>
        </p:sp>
      </p:grpSp>
      <p:grpSp>
        <p:nvGrpSpPr>
          <p:cNvPr id="26" name="Group 27"/>
          <p:cNvGrpSpPr>
            <a:grpSpLocks/>
          </p:cNvGrpSpPr>
          <p:nvPr/>
        </p:nvGrpSpPr>
        <p:grpSpPr bwMode="auto">
          <a:xfrm>
            <a:off x="190500" y="2444750"/>
            <a:ext cx="6330950" cy="1189038"/>
            <a:chOff x="120" y="1152"/>
            <a:chExt cx="3988" cy="749"/>
          </a:xfrm>
        </p:grpSpPr>
        <p:grpSp>
          <p:nvGrpSpPr>
            <p:cNvPr id="27" name="Group 28"/>
            <p:cNvGrpSpPr>
              <a:grpSpLocks/>
            </p:cNvGrpSpPr>
            <p:nvPr/>
          </p:nvGrpSpPr>
          <p:grpSpPr bwMode="auto">
            <a:xfrm>
              <a:off x="2784" y="1536"/>
              <a:ext cx="1324" cy="231"/>
              <a:chOff x="2784" y="1689"/>
              <a:chExt cx="1324" cy="231"/>
            </a:xfrm>
          </p:grpSpPr>
          <p:sp>
            <p:nvSpPr>
              <p:cNvPr id="32" name="Text Box 29"/>
              <p:cNvSpPr txBox="1">
                <a:spLocks noChangeArrowheads="1"/>
              </p:cNvSpPr>
              <p:nvPr/>
            </p:nvSpPr>
            <p:spPr bwMode="auto">
              <a:xfrm>
                <a:off x="3552" y="1689"/>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APSIM</a:t>
                </a:r>
              </a:p>
            </p:txBody>
          </p:sp>
          <p:sp>
            <p:nvSpPr>
              <p:cNvPr id="33" name="Line 30"/>
              <p:cNvSpPr>
                <a:spLocks noChangeShapeType="1"/>
              </p:cNvSpPr>
              <p:nvPr/>
            </p:nvSpPr>
            <p:spPr bwMode="auto">
              <a:xfrm>
                <a:off x="2784" y="1776"/>
                <a:ext cx="816"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28" name="Group 31"/>
            <p:cNvGrpSpPr>
              <a:grpSpLocks/>
            </p:cNvGrpSpPr>
            <p:nvPr/>
          </p:nvGrpSpPr>
          <p:grpSpPr bwMode="auto">
            <a:xfrm>
              <a:off x="120" y="1152"/>
              <a:ext cx="2740" cy="749"/>
              <a:chOff x="120" y="1152"/>
              <a:chExt cx="2740" cy="749"/>
            </a:xfrm>
          </p:grpSpPr>
          <p:sp>
            <p:nvSpPr>
              <p:cNvPr id="29" name="Text Box 32"/>
              <p:cNvSpPr txBox="1">
                <a:spLocks noChangeArrowheads="1"/>
              </p:cNvSpPr>
              <p:nvPr/>
            </p:nvSpPr>
            <p:spPr bwMode="auto">
              <a:xfrm>
                <a:off x="120" y="1610"/>
                <a:ext cx="956" cy="2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Agronomy</a:t>
                </a:r>
                <a:endParaRPr lang="en-US" dirty="0"/>
              </a:p>
            </p:txBody>
          </p:sp>
          <p:sp>
            <p:nvSpPr>
              <p:cNvPr id="30" name="Text Box 33"/>
              <p:cNvSpPr txBox="1">
                <a:spLocks noChangeArrowheads="1"/>
              </p:cNvSpPr>
              <p:nvPr/>
            </p:nvSpPr>
            <p:spPr bwMode="auto">
              <a:xfrm>
                <a:off x="2064" y="1296"/>
                <a:ext cx="7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CROPGRO</a:t>
                </a:r>
              </a:p>
              <a:p>
                <a:r>
                  <a:rPr lang="fr-FR" sz="1800"/>
                  <a:t>CERES</a:t>
                </a:r>
              </a:p>
            </p:txBody>
          </p:sp>
          <p:sp>
            <p:nvSpPr>
              <p:cNvPr id="31" name="Text Box 34"/>
              <p:cNvSpPr txBox="1">
                <a:spLocks noChangeArrowheads="1"/>
              </p:cNvSpPr>
              <p:nvPr/>
            </p:nvSpPr>
            <p:spPr bwMode="auto">
              <a:xfrm>
                <a:off x="1444" y="1152"/>
                <a:ext cx="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GOSSYM</a:t>
                </a:r>
              </a:p>
            </p:txBody>
          </p:sp>
        </p:grpSp>
      </p:grpSp>
      <p:grpSp>
        <p:nvGrpSpPr>
          <p:cNvPr id="34" name="Groupe 51"/>
          <p:cNvGrpSpPr>
            <a:grpSpLocks/>
          </p:cNvGrpSpPr>
          <p:nvPr/>
        </p:nvGrpSpPr>
        <p:grpSpPr bwMode="auto">
          <a:xfrm>
            <a:off x="76200" y="1073150"/>
            <a:ext cx="6289675" cy="1190625"/>
            <a:chOff x="76200" y="457200"/>
            <a:chExt cx="6289675" cy="1190625"/>
          </a:xfrm>
        </p:grpSpPr>
        <p:sp>
          <p:nvSpPr>
            <p:cNvPr id="35" name="Text Box 37"/>
            <p:cNvSpPr txBox="1">
              <a:spLocks noChangeArrowheads="1"/>
            </p:cNvSpPr>
            <p:nvPr/>
          </p:nvSpPr>
          <p:spPr bwMode="auto">
            <a:xfrm>
              <a:off x="76200" y="838200"/>
              <a:ext cx="2138346"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t>Ecophysiology</a:t>
              </a:r>
              <a:endParaRPr lang="en-US" dirty="0"/>
            </a:p>
          </p:txBody>
        </p:sp>
        <p:sp>
          <p:nvSpPr>
            <p:cNvPr id="36" name="Text Box 38"/>
            <p:cNvSpPr txBox="1">
              <a:spLocks noChangeArrowheads="1"/>
            </p:cNvSpPr>
            <p:nvPr/>
          </p:nvSpPr>
          <p:spPr bwMode="auto">
            <a:xfrm>
              <a:off x="2214546" y="914400"/>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SUCROS</a:t>
              </a:r>
            </a:p>
          </p:txBody>
        </p:sp>
        <p:sp>
          <p:nvSpPr>
            <p:cNvPr id="37" name="Text Box 39"/>
            <p:cNvSpPr txBox="1">
              <a:spLocks noChangeArrowheads="1"/>
            </p:cNvSpPr>
            <p:nvPr/>
          </p:nvSpPr>
          <p:spPr bwMode="auto">
            <a:xfrm>
              <a:off x="990600" y="457200"/>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solidFill>
                    <a:schemeClr val="accent2"/>
                  </a:solidFill>
                </a:rPr>
                <a:t>De Wit, 1970</a:t>
              </a:r>
            </a:p>
          </p:txBody>
        </p:sp>
        <p:grpSp>
          <p:nvGrpSpPr>
            <p:cNvPr id="38" name="Group 40"/>
            <p:cNvGrpSpPr>
              <a:grpSpLocks/>
            </p:cNvGrpSpPr>
            <p:nvPr/>
          </p:nvGrpSpPr>
          <p:grpSpPr bwMode="auto">
            <a:xfrm>
              <a:off x="3124200" y="457200"/>
              <a:ext cx="3241675" cy="1190625"/>
              <a:chOff x="1968" y="288"/>
              <a:chExt cx="2042" cy="750"/>
            </a:xfrm>
          </p:grpSpPr>
          <p:grpSp>
            <p:nvGrpSpPr>
              <p:cNvPr id="39" name="Group 41"/>
              <p:cNvGrpSpPr>
                <a:grpSpLocks/>
              </p:cNvGrpSpPr>
              <p:nvPr/>
            </p:nvGrpSpPr>
            <p:grpSpPr bwMode="auto">
              <a:xfrm>
                <a:off x="1968" y="288"/>
                <a:ext cx="1248" cy="750"/>
                <a:chOff x="1968" y="288"/>
                <a:chExt cx="1248" cy="750"/>
              </a:xfrm>
            </p:grpSpPr>
            <p:sp>
              <p:nvSpPr>
                <p:cNvPr id="43" name="Text Box 42"/>
                <p:cNvSpPr txBox="1">
                  <a:spLocks noChangeArrowheads="1"/>
                </p:cNvSpPr>
                <p:nvPr/>
              </p:nvSpPr>
              <p:spPr bwMode="auto">
                <a:xfrm>
                  <a:off x="2256" y="288"/>
                  <a:ext cx="96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t>SWHEAT</a:t>
                  </a:r>
                </a:p>
                <a:p>
                  <a:r>
                    <a:rPr lang="fr-FR" sz="1800"/>
                    <a:t>TOMGRO</a:t>
                  </a:r>
                </a:p>
                <a:p>
                  <a:r>
                    <a:rPr lang="fr-FR" sz="1800"/>
                    <a:t>ORYZA</a:t>
                  </a:r>
                </a:p>
                <a:p>
                  <a:r>
                    <a:rPr lang="fr-FR" sz="1800"/>
                    <a:t>ARCWHEAT</a:t>
                  </a:r>
                </a:p>
              </p:txBody>
            </p:sp>
            <p:sp>
              <p:nvSpPr>
                <p:cNvPr id="44" name="Line 43"/>
                <p:cNvSpPr>
                  <a:spLocks noChangeShapeType="1"/>
                </p:cNvSpPr>
                <p:nvPr/>
              </p:nvSpPr>
              <p:spPr bwMode="auto">
                <a:xfrm>
                  <a:off x="1968" y="672"/>
                  <a:ext cx="336"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40" name="Group 44"/>
              <p:cNvGrpSpPr>
                <a:grpSpLocks/>
              </p:cNvGrpSpPr>
              <p:nvPr/>
            </p:nvGrpSpPr>
            <p:grpSpPr bwMode="auto">
              <a:xfrm>
                <a:off x="2976" y="600"/>
                <a:ext cx="1034" cy="231"/>
                <a:chOff x="2976" y="600"/>
                <a:chExt cx="1034" cy="231"/>
              </a:xfrm>
            </p:grpSpPr>
            <p:sp>
              <p:nvSpPr>
                <p:cNvPr id="41" name="Text Box 45"/>
                <p:cNvSpPr txBox="1">
                  <a:spLocks noChangeArrowheads="1"/>
                </p:cNvSpPr>
                <p:nvPr/>
              </p:nvSpPr>
              <p:spPr bwMode="auto">
                <a:xfrm>
                  <a:off x="3302" y="600"/>
                  <a:ext cx="7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fr-FR" sz="1800">
                      <a:solidFill>
                        <a:srgbClr val="FF0000"/>
                      </a:solidFill>
                    </a:rPr>
                    <a:t>WOFOST</a:t>
                  </a:r>
                </a:p>
              </p:txBody>
            </p:sp>
            <p:sp>
              <p:nvSpPr>
                <p:cNvPr id="42" name="Line 46"/>
                <p:cNvSpPr>
                  <a:spLocks noChangeShapeType="1"/>
                </p:cNvSpPr>
                <p:nvPr/>
              </p:nvSpPr>
              <p:spPr bwMode="auto">
                <a:xfrm>
                  <a:off x="2976" y="720"/>
                  <a:ext cx="336"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sp>
        <p:nvSpPr>
          <p:cNvPr id="45" name="Text Box 250"/>
          <p:cNvSpPr txBox="1">
            <a:spLocks noChangeArrowheads="1"/>
          </p:cNvSpPr>
          <p:nvPr/>
        </p:nvSpPr>
        <p:spPr bwMode="auto">
          <a:xfrm>
            <a:off x="381000" y="2286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b="1" dirty="0" smtClean="0">
                <a:solidFill>
                  <a:srgbClr val="6F9D20"/>
                </a:solidFill>
                <a:latin typeface="Comic Sans MS" pitchFamily="66" charset="0"/>
              </a:rPr>
              <a:t>History and dynamic of STICS</a:t>
            </a:r>
            <a:endParaRPr lang="en-US" sz="2800" b="1" dirty="0">
              <a:solidFill>
                <a:srgbClr val="6F9D20"/>
              </a:solidFill>
              <a:latin typeface="Comic Sans MS" pitchFamily="66" charset="0"/>
            </a:endParaRPr>
          </a:p>
        </p:txBody>
      </p:sp>
    </p:spTree>
    <p:extLst>
      <p:ext uri="{BB962C8B-B14F-4D97-AF65-F5344CB8AC3E}">
        <p14:creationId xmlns:p14="http://schemas.microsoft.com/office/powerpoint/2010/main" val="68760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1425575"/>
            <a:ext cx="4724400" cy="5334000"/>
            <a:chOff x="1392" y="576"/>
            <a:chExt cx="2976" cy="3360"/>
          </a:xfrm>
        </p:grpSpPr>
        <p:grpSp>
          <p:nvGrpSpPr>
            <p:cNvPr id="3" name="Group 3"/>
            <p:cNvGrpSpPr>
              <a:grpSpLocks/>
            </p:cNvGrpSpPr>
            <p:nvPr/>
          </p:nvGrpSpPr>
          <p:grpSpPr bwMode="auto">
            <a:xfrm>
              <a:off x="1392" y="576"/>
              <a:ext cx="2976" cy="3360"/>
              <a:chOff x="1392" y="576"/>
              <a:chExt cx="2976" cy="3360"/>
            </a:xfrm>
          </p:grpSpPr>
          <p:pic>
            <p:nvPicPr>
              <p:cNvPr id="8196" name="Picture 4" descr="région de la sierra - équateur"/>
              <p:cNvPicPr>
                <a:picLocks noChangeAspect="1" noChangeArrowheads="1"/>
              </p:cNvPicPr>
              <p:nvPr/>
            </p:nvPicPr>
            <p:blipFill>
              <a:blip r:embed="rId4">
                <a:lum bright="30000" contrast="12000"/>
              </a:blip>
              <a:srcRect l="42001" t="66122" r="28661" b="11580"/>
              <a:stretch>
                <a:fillRect/>
              </a:stretch>
            </p:blipFill>
            <p:spPr bwMode="auto">
              <a:xfrm>
                <a:off x="1824" y="3120"/>
                <a:ext cx="2112" cy="816"/>
              </a:xfrm>
              <a:prstGeom prst="rect">
                <a:avLst/>
              </a:prstGeom>
              <a:noFill/>
              <a:ln w="9525">
                <a:noFill/>
                <a:miter lim="800000"/>
                <a:headEnd/>
                <a:tailEnd/>
              </a:ln>
            </p:spPr>
          </p:pic>
          <p:grpSp>
            <p:nvGrpSpPr>
              <p:cNvPr id="4" name="Group 5"/>
              <p:cNvGrpSpPr>
                <a:grpSpLocks/>
              </p:cNvGrpSpPr>
              <p:nvPr/>
            </p:nvGrpSpPr>
            <p:grpSpPr bwMode="auto">
              <a:xfrm>
                <a:off x="1392" y="576"/>
                <a:ext cx="2976" cy="2499"/>
                <a:chOff x="1392" y="579"/>
                <a:chExt cx="2976" cy="2499"/>
              </a:xfrm>
            </p:grpSpPr>
            <p:grpSp>
              <p:nvGrpSpPr>
                <p:cNvPr id="5" name="Group 6"/>
                <p:cNvGrpSpPr>
                  <a:grpSpLocks/>
                </p:cNvGrpSpPr>
                <p:nvPr/>
              </p:nvGrpSpPr>
              <p:grpSpPr bwMode="auto">
                <a:xfrm>
                  <a:off x="1392" y="579"/>
                  <a:ext cx="2976" cy="2499"/>
                  <a:chOff x="1392" y="579"/>
                  <a:chExt cx="2976" cy="2499"/>
                </a:xfrm>
              </p:grpSpPr>
              <p:sp>
                <p:nvSpPr>
                  <p:cNvPr id="8199" name="Oval 7"/>
                  <p:cNvSpPr>
                    <a:spLocks noChangeArrowheads="1"/>
                  </p:cNvSpPr>
                  <p:nvPr/>
                </p:nvSpPr>
                <p:spPr bwMode="auto">
                  <a:xfrm>
                    <a:off x="1776" y="867"/>
                    <a:ext cx="2160" cy="1968"/>
                  </a:xfrm>
                  <a:prstGeom prst="ellipse">
                    <a:avLst/>
                  </a:prstGeom>
                  <a:noFill/>
                  <a:ln w="76200">
                    <a:solidFill>
                      <a:srgbClr val="009900"/>
                    </a:solidFill>
                    <a:round/>
                    <a:headEnd/>
                    <a:tailEnd/>
                  </a:ln>
                  <a:effectLst/>
                </p:spPr>
                <p:txBody>
                  <a:bodyPr wrap="none" anchor="ctr"/>
                  <a:lstStyle/>
                  <a:p>
                    <a:pPr algn="ctr"/>
                    <a:endParaRPr lang="fr-FR" sz="2400">
                      <a:solidFill>
                        <a:srgbClr val="33CC33"/>
                      </a:solidFill>
                      <a:latin typeface="Times New Roman" pitchFamily="18" charset="0"/>
                    </a:endParaRPr>
                  </a:p>
                </p:txBody>
              </p:sp>
              <p:sp>
                <p:nvSpPr>
                  <p:cNvPr id="8200" name="Line 8"/>
                  <p:cNvSpPr>
                    <a:spLocks noChangeShapeType="1"/>
                  </p:cNvSpPr>
                  <p:nvPr/>
                </p:nvSpPr>
                <p:spPr bwMode="auto">
                  <a:xfrm flipV="1">
                    <a:off x="1776" y="1731"/>
                    <a:ext cx="0" cy="288"/>
                  </a:xfrm>
                  <a:prstGeom prst="line">
                    <a:avLst/>
                  </a:prstGeom>
                  <a:noFill/>
                  <a:ln w="47625">
                    <a:solidFill>
                      <a:srgbClr val="009900"/>
                    </a:solidFill>
                    <a:round/>
                    <a:headEnd/>
                    <a:tailEnd type="triangle" w="lg" len="lg"/>
                  </a:ln>
                  <a:effectLst/>
                </p:spPr>
                <p:txBody>
                  <a:bodyPr/>
                  <a:lstStyle/>
                  <a:p>
                    <a:endParaRPr lang="fr-FR"/>
                  </a:p>
                </p:txBody>
              </p:sp>
              <p:sp>
                <p:nvSpPr>
                  <p:cNvPr id="8201" name="Text Box 9"/>
                  <p:cNvSpPr txBox="1">
                    <a:spLocks noChangeArrowheads="1"/>
                  </p:cNvSpPr>
                  <p:nvPr/>
                </p:nvSpPr>
                <p:spPr bwMode="auto">
                  <a:xfrm>
                    <a:off x="2064" y="2787"/>
                    <a:ext cx="1872" cy="291"/>
                  </a:xfrm>
                  <a:prstGeom prst="rect">
                    <a:avLst/>
                  </a:prstGeom>
                  <a:noFill/>
                  <a:ln w="9525">
                    <a:noFill/>
                    <a:miter lim="800000"/>
                    <a:headEnd/>
                    <a:tailEnd/>
                  </a:ln>
                  <a:effectLst/>
                </p:spPr>
                <p:txBody>
                  <a:bodyPr wrap="square">
                    <a:spAutoFit/>
                  </a:bodyPr>
                  <a:lstStyle/>
                  <a:p>
                    <a:pPr algn="ctr">
                      <a:spcBef>
                        <a:spcPct val="50000"/>
                      </a:spcBef>
                    </a:pPr>
                    <a:r>
                      <a:rPr lang="fr-FR" sz="2400" b="1" dirty="0" err="1" smtClean="0">
                        <a:latin typeface="Times New Roman" pitchFamily="18" charset="0"/>
                      </a:rPr>
                      <a:t>Fallow</a:t>
                    </a:r>
                    <a:r>
                      <a:rPr lang="fr-FR" sz="2400" b="1" dirty="0" smtClean="0">
                        <a:latin typeface="Times New Roman" pitchFamily="18" charset="0"/>
                      </a:rPr>
                      <a:t> </a:t>
                    </a:r>
                    <a:r>
                      <a:rPr lang="fr-FR" sz="2400" b="1" dirty="0" err="1" smtClean="0">
                        <a:latin typeface="Times New Roman" pitchFamily="18" charset="0"/>
                      </a:rPr>
                      <a:t>period</a:t>
                    </a:r>
                    <a:endParaRPr lang="fr-FR" sz="2400" b="1" dirty="0">
                      <a:latin typeface="Times New Roman" pitchFamily="18" charset="0"/>
                    </a:endParaRPr>
                  </a:p>
                </p:txBody>
              </p:sp>
              <p:sp>
                <p:nvSpPr>
                  <p:cNvPr id="8202" name="Text Box 10"/>
                  <p:cNvSpPr txBox="1">
                    <a:spLocks noChangeArrowheads="1"/>
                  </p:cNvSpPr>
                  <p:nvPr/>
                </p:nvSpPr>
                <p:spPr bwMode="auto">
                  <a:xfrm>
                    <a:off x="1392" y="1539"/>
                    <a:ext cx="864" cy="288"/>
                  </a:xfrm>
                  <a:prstGeom prst="rect">
                    <a:avLst/>
                  </a:prstGeom>
                  <a:noFill/>
                  <a:ln w="9525">
                    <a:noFill/>
                    <a:miter lim="800000"/>
                    <a:headEnd/>
                    <a:tailEnd/>
                  </a:ln>
                  <a:effectLst/>
                </p:spPr>
                <p:txBody>
                  <a:bodyPr>
                    <a:spAutoFit/>
                  </a:bodyPr>
                  <a:lstStyle/>
                  <a:p>
                    <a:pPr algn="ctr">
                      <a:spcBef>
                        <a:spcPct val="50000"/>
                      </a:spcBef>
                    </a:pPr>
                    <a:r>
                      <a:rPr lang="fr-FR" sz="2400" b="1">
                        <a:latin typeface="Times New Roman" pitchFamily="18" charset="0"/>
                      </a:rPr>
                      <a:t>sowing</a:t>
                    </a:r>
                  </a:p>
                </p:txBody>
              </p:sp>
              <p:sp>
                <p:nvSpPr>
                  <p:cNvPr id="8203" name="Text Box 11"/>
                  <p:cNvSpPr txBox="1">
                    <a:spLocks noChangeArrowheads="1"/>
                  </p:cNvSpPr>
                  <p:nvPr/>
                </p:nvSpPr>
                <p:spPr bwMode="auto">
                  <a:xfrm>
                    <a:off x="3504" y="1923"/>
                    <a:ext cx="864" cy="288"/>
                  </a:xfrm>
                  <a:prstGeom prst="rect">
                    <a:avLst/>
                  </a:prstGeom>
                  <a:noFill/>
                  <a:ln w="9525">
                    <a:noFill/>
                    <a:miter lim="800000"/>
                    <a:headEnd/>
                    <a:tailEnd/>
                  </a:ln>
                  <a:effectLst/>
                </p:spPr>
                <p:txBody>
                  <a:bodyPr>
                    <a:spAutoFit/>
                  </a:bodyPr>
                  <a:lstStyle/>
                  <a:p>
                    <a:pPr algn="ctr">
                      <a:spcBef>
                        <a:spcPct val="50000"/>
                      </a:spcBef>
                    </a:pPr>
                    <a:r>
                      <a:rPr lang="fr-FR" sz="2400" b="1">
                        <a:latin typeface="Times New Roman" pitchFamily="18" charset="0"/>
                      </a:rPr>
                      <a:t>harvest</a:t>
                    </a:r>
                  </a:p>
                </p:txBody>
              </p:sp>
              <p:sp>
                <p:nvSpPr>
                  <p:cNvPr id="8204" name="Text Box 12"/>
                  <p:cNvSpPr txBox="1">
                    <a:spLocks noChangeArrowheads="1"/>
                  </p:cNvSpPr>
                  <p:nvPr/>
                </p:nvSpPr>
                <p:spPr bwMode="auto">
                  <a:xfrm>
                    <a:off x="2400" y="579"/>
                    <a:ext cx="864" cy="288"/>
                  </a:xfrm>
                  <a:prstGeom prst="rect">
                    <a:avLst/>
                  </a:prstGeom>
                  <a:noFill/>
                  <a:ln w="9525">
                    <a:noFill/>
                    <a:miter lim="800000"/>
                    <a:headEnd/>
                    <a:tailEnd/>
                  </a:ln>
                  <a:effectLst/>
                </p:spPr>
                <p:txBody>
                  <a:bodyPr>
                    <a:spAutoFit/>
                  </a:bodyPr>
                  <a:lstStyle/>
                  <a:p>
                    <a:pPr algn="ctr">
                      <a:spcBef>
                        <a:spcPct val="50000"/>
                      </a:spcBef>
                    </a:pPr>
                    <a:r>
                      <a:rPr lang="fr-FR" sz="2400" b="1">
                        <a:latin typeface="Times New Roman" pitchFamily="18" charset="0"/>
                      </a:rPr>
                      <a:t>crop</a:t>
                    </a:r>
                  </a:p>
                </p:txBody>
              </p:sp>
            </p:grpSp>
            <p:pic>
              <p:nvPicPr>
                <p:cNvPr id="8205" name="Picture 13"/>
                <p:cNvPicPr>
                  <a:picLocks noChangeAspect="1" noChangeArrowheads="1"/>
                </p:cNvPicPr>
                <p:nvPr/>
              </p:nvPicPr>
              <p:blipFill>
                <a:blip r:embed="rId5"/>
                <a:srcRect l="31265" t="29774" r="24496" b="8493"/>
                <a:stretch>
                  <a:fillRect/>
                </a:stretch>
              </p:blipFill>
              <p:spPr bwMode="auto">
                <a:xfrm>
                  <a:off x="2430" y="1203"/>
                  <a:ext cx="816" cy="1392"/>
                </a:xfrm>
                <a:prstGeom prst="rect">
                  <a:avLst/>
                </a:prstGeom>
                <a:noFill/>
                <a:ln w="3175">
                  <a:noFill/>
                  <a:miter lim="800000"/>
                  <a:headEnd/>
                  <a:tailEnd/>
                </a:ln>
                <a:effectLst/>
              </p:spPr>
            </p:pic>
          </p:grpSp>
        </p:grpSp>
        <p:sp>
          <p:nvSpPr>
            <p:cNvPr id="8206" name="Line 14"/>
            <p:cNvSpPr>
              <a:spLocks noChangeShapeType="1"/>
            </p:cNvSpPr>
            <p:nvPr/>
          </p:nvSpPr>
          <p:spPr bwMode="auto">
            <a:xfrm rot="10800000" flipV="1">
              <a:off x="3936" y="1731"/>
              <a:ext cx="0" cy="288"/>
            </a:xfrm>
            <a:prstGeom prst="line">
              <a:avLst/>
            </a:prstGeom>
            <a:noFill/>
            <a:ln w="47625">
              <a:solidFill>
                <a:srgbClr val="009900"/>
              </a:solidFill>
              <a:round/>
              <a:headEnd/>
              <a:tailEnd type="triangle" w="lg" len="lg"/>
            </a:ln>
            <a:effectLst/>
          </p:spPr>
          <p:txBody>
            <a:bodyPr/>
            <a:lstStyle/>
            <a:p>
              <a:endParaRPr lang="fr-FR"/>
            </a:p>
          </p:txBody>
        </p:sp>
      </p:grpSp>
      <p:sp>
        <p:nvSpPr>
          <p:cNvPr id="8207" name="Rectangle 15"/>
          <p:cNvSpPr>
            <a:spLocks noChangeArrowheads="1"/>
          </p:cNvSpPr>
          <p:nvPr/>
        </p:nvSpPr>
        <p:spPr bwMode="auto">
          <a:xfrm>
            <a:off x="3581400" y="2263775"/>
            <a:ext cx="1828800" cy="2362200"/>
          </a:xfrm>
          <a:prstGeom prst="rect">
            <a:avLst/>
          </a:prstGeom>
          <a:solidFill>
            <a:schemeClr val="bg1"/>
          </a:solidFill>
          <a:ln w="9525">
            <a:noFill/>
            <a:miter lim="800000"/>
            <a:headEnd/>
            <a:tailEnd/>
          </a:ln>
          <a:effectLst/>
        </p:spPr>
        <p:txBody>
          <a:bodyPr wrap="none" anchor="ctr"/>
          <a:lstStyle/>
          <a:p>
            <a:endParaRPr lang="fr-FR"/>
          </a:p>
        </p:txBody>
      </p:sp>
      <p:graphicFrame>
        <p:nvGraphicFramePr>
          <p:cNvPr id="8208" name="Object 16"/>
          <p:cNvGraphicFramePr>
            <a:graphicFrameLocks noChangeAspect="1"/>
          </p:cNvGraphicFramePr>
          <p:nvPr/>
        </p:nvGraphicFramePr>
        <p:xfrm>
          <a:off x="3733800" y="2954338"/>
          <a:ext cx="1566863" cy="1143000"/>
        </p:xfrm>
        <a:graphic>
          <a:graphicData uri="http://schemas.openxmlformats.org/presentationml/2006/ole">
            <mc:AlternateContent xmlns:mc="http://schemas.openxmlformats.org/markup-compatibility/2006">
              <mc:Choice xmlns:v="urn:schemas-microsoft-com:vml" Requires="v">
                <p:oleObj spid="_x0000_s3224" name="Image Bitmap" r:id="rId6" imgW="4438356" imgH="3238250" progId="PBrush">
                  <p:embed/>
                </p:oleObj>
              </mc:Choice>
              <mc:Fallback>
                <p:oleObj name="Image Bitmap" r:id="rId6" imgW="4438356" imgH="3238250"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954338"/>
                        <a:ext cx="15668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0" name="Text Box 18"/>
          <p:cNvSpPr txBox="1">
            <a:spLocks noChangeArrowheads="1"/>
          </p:cNvSpPr>
          <p:nvPr/>
        </p:nvSpPr>
        <p:spPr bwMode="auto">
          <a:xfrm>
            <a:off x="304800" y="5643563"/>
            <a:ext cx="1557338" cy="336550"/>
          </a:xfrm>
          <a:prstGeom prst="rect">
            <a:avLst/>
          </a:prstGeom>
          <a:noFill/>
          <a:ln w="9525">
            <a:noFill/>
            <a:miter lim="800000"/>
            <a:headEnd/>
            <a:tailEnd/>
          </a:ln>
          <a:effectLst/>
        </p:spPr>
        <p:txBody>
          <a:bodyPr>
            <a:spAutoFit/>
          </a:bodyPr>
          <a:lstStyle/>
          <a:p>
            <a:pPr algn="ctr" eaLnBrk="0" hangingPunct="0">
              <a:spcBef>
                <a:spcPct val="50000"/>
              </a:spcBef>
            </a:pPr>
            <a:endParaRPr lang="fr-FR" sz="1600">
              <a:solidFill>
                <a:srgbClr val="0099CC"/>
              </a:solidFill>
              <a:latin typeface="Comic Sans MS" pitchFamily="66" charset="0"/>
            </a:endParaRPr>
          </a:p>
        </p:txBody>
      </p:sp>
      <p:sp>
        <p:nvSpPr>
          <p:cNvPr id="8211" name="Freeform 19"/>
          <p:cNvSpPr>
            <a:spLocks/>
          </p:cNvSpPr>
          <p:nvPr/>
        </p:nvSpPr>
        <p:spPr bwMode="auto">
          <a:xfrm>
            <a:off x="3867150" y="5692775"/>
            <a:ext cx="1905000" cy="533400"/>
          </a:xfrm>
          <a:custGeom>
            <a:avLst/>
            <a:gdLst/>
            <a:ahLst/>
            <a:cxnLst>
              <a:cxn ang="0">
                <a:pos x="0" y="144"/>
              </a:cxn>
              <a:cxn ang="0">
                <a:pos x="192" y="0"/>
              </a:cxn>
              <a:cxn ang="0">
                <a:pos x="624" y="0"/>
              </a:cxn>
              <a:cxn ang="0">
                <a:pos x="1008" y="96"/>
              </a:cxn>
              <a:cxn ang="0">
                <a:pos x="1200" y="96"/>
              </a:cxn>
              <a:cxn ang="0">
                <a:pos x="960" y="336"/>
              </a:cxn>
              <a:cxn ang="0">
                <a:pos x="432" y="240"/>
              </a:cxn>
              <a:cxn ang="0">
                <a:pos x="0" y="144"/>
              </a:cxn>
            </a:cxnLst>
            <a:rect l="0" t="0" r="r" b="b"/>
            <a:pathLst>
              <a:path w="1200" h="336">
                <a:moveTo>
                  <a:pt x="0" y="144"/>
                </a:moveTo>
                <a:lnTo>
                  <a:pt x="192" y="0"/>
                </a:lnTo>
                <a:lnTo>
                  <a:pt x="624" y="0"/>
                </a:lnTo>
                <a:lnTo>
                  <a:pt x="1008" y="96"/>
                </a:lnTo>
                <a:lnTo>
                  <a:pt x="1200" y="96"/>
                </a:lnTo>
                <a:lnTo>
                  <a:pt x="960" y="336"/>
                </a:lnTo>
                <a:lnTo>
                  <a:pt x="432" y="240"/>
                </a:lnTo>
                <a:lnTo>
                  <a:pt x="0" y="144"/>
                </a:lnTo>
                <a:close/>
              </a:path>
            </a:pathLst>
          </a:custGeom>
          <a:solidFill>
            <a:srgbClr val="FF00FF"/>
          </a:solidFill>
          <a:ln w="9525">
            <a:solidFill>
              <a:schemeClr val="tx1"/>
            </a:solidFill>
            <a:round/>
            <a:headEnd/>
            <a:tailEnd/>
          </a:ln>
          <a:effectLst/>
        </p:spPr>
        <p:txBody>
          <a:bodyPr/>
          <a:lstStyle/>
          <a:p>
            <a:endParaRPr lang="fr-FR"/>
          </a:p>
        </p:txBody>
      </p:sp>
      <p:sp>
        <p:nvSpPr>
          <p:cNvPr id="8212" name="Text Box 20"/>
          <p:cNvSpPr txBox="1">
            <a:spLocks noChangeArrowheads="1"/>
          </p:cNvSpPr>
          <p:nvPr/>
        </p:nvSpPr>
        <p:spPr bwMode="auto">
          <a:xfrm>
            <a:off x="11113" y="2644775"/>
            <a:ext cx="877887" cy="457200"/>
          </a:xfrm>
          <a:prstGeom prst="rect">
            <a:avLst/>
          </a:prstGeom>
          <a:noFill/>
          <a:ln w="9525">
            <a:noFill/>
            <a:miter lim="800000"/>
            <a:headEnd/>
            <a:tailEnd/>
          </a:ln>
          <a:effectLst/>
        </p:spPr>
        <p:txBody>
          <a:bodyPr wrap="none">
            <a:spAutoFit/>
          </a:bodyPr>
          <a:lstStyle/>
          <a:p>
            <a:pPr eaLnBrk="0" hangingPunct="0"/>
            <a:r>
              <a:rPr lang="fr-FR" sz="2400" b="1">
                <a:latin typeface="Times New Roman" pitchFamily="18" charset="0"/>
              </a:rPr>
              <a:t>Plant</a:t>
            </a:r>
          </a:p>
        </p:txBody>
      </p:sp>
      <p:graphicFrame>
        <p:nvGraphicFramePr>
          <p:cNvPr id="8213" name="Object 21"/>
          <p:cNvGraphicFramePr>
            <a:graphicFrameLocks noChangeAspect="1"/>
          </p:cNvGraphicFramePr>
          <p:nvPr/>
        </p:nvGraphicFramePr>
        <p:xfrm>
          <a:off x="1098550" y="4706938"/>
          <a:ext cx="1371600" cy="823912"/>
        </p:xfrm>
        <a:graphic>
          <a:graphicData uri="http://schemas.openxmlformats.org/presentationml/2006/ole">
            <mc:AlternateContent xmlns:mc="http://schemas.openxmlformats.org/markup-compatibility/2006">
              <mc:Choice xmlns:v="urn:schemas-microsoft-com:vml" Requires="v">
                <p:oleObj spid="_x0000_s3225" name="Image Bitmap" r:id="rId8" imgW="2172003" imgH="1305107" progId="PBrush">
                  <p:embed/>
                </p:oleObj>
              </mc:Choice>
              <mc:Fallback>
                <p:oleObj name="Image Bitmap" r:id="rId8" imgW="2172003" imgH="1305107" progId="PBrush">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8550" y="4706938"/>
                        <a:ext cx="1371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4" name="Text Box 22"/>
          <p:cNvSpPr txBox="1">
            <a:spLocks noChangeArrowheads="1"/>
          </p:cNvSpPr>
          <p:nvPr/>
        </p:nvSpPr>
        <p:spPr bwMode="auto">
          <a:xfrm>
            <a:off x="0" y="5357826"/>
            <a:ext cx="1893887" cy="457200"/>
          </a:xfrm>
          <a:prstGeom prst="rect">
            <a:avLst/>
          </a:prstGeom>
          <a:noFill/>
          <a:ln w="9525">
            <a:noFill/>
            <a:miter lim="800000"/>
            <a:headEnd/>
            <a:tailEnd/>
          </a:ln>
          <a:effectLst/>
        </p:spPr>
        <p:txBody>
          <a:bodyPr wrap="none">
            <a:spAutoFit/>
          </a:bodyPr>
          <a:lstStyle/>
          <a:p>
            <a:pPr algn="ctr" eaLnBrk="0" hangingPunct="0"/>
            <a:r>
              <a:rPr lang="fr-FR" sz="2400" b="1" dirty="0">
                <a:latin typeface="Times New Roman" pitchFamily="18" charset="0"/>
              </a:rPr>
              <a:t>Management</a:t>
            </a:r>
          </a:p>
        </p:txBody>
      </p:sp>
      <p:sp>
        <p:nvSpPr>
          <p:cNvPr id="8215" name="Text Box 23"/>
          <p:cNvSpPr txBox="1">
            <a:spLocks noChangeArrowheads="1"/>
          </p:cNvSpPr>
          <p:nvPr/>
        </p:nvSpPr>
        <p:spPr bwMode="auto">
          <a:xfrm>
            <a:off x="6896100" y="3487738"/>
            <a:ext cx="2209800" cy="822325"/>
          </a:xfrm>
          <a:prstGeom prst="rect">
            <a:avLst/>
          </a:prstGeom>
          <a:noFill/>
          <a:ln w="9525">
            <a:noFill/>
            <a:miter lim="800000"/>
            <a:headEnd/>
            <a:tailEnd/>
          </a:ln>
          <a:effectLst/>
        </p:spPr>
        <p:txBody>
          <a:bodyPr>
            <a:spAutoFit/>
          </a:bodyPr>
          <a:lstStyle/>
          <a:p>
            <a:pPr algn="ctr">
              <a:spcBef>
                <a:spcPct val="50000"/>
              </a:spcBef>
            </a:pPr>
            <a:r>
              <a:rPr lang="fr-FR" sz="2400" b="1">
                <a:solidFill>
                  <a:srgbClr val="0000FF"/>
                </a:solidFill>
                <a:latin typeface="Times New Roman" pitchFamily="18" charset="0"/>
              </a:rPr>
              <a:t>Environmentalvariables</a:t>
            </a:r>
          </a:p>
        </p:txBody>
      </p:sp>
      <p:sp>
        <p:nvSpPr>
          <p:cNvPr id="8216" name="Text Box 24"/>
          <p:cNvSpPr txBox="1">
            <a:spLocks noChangeArrowheads="1"/>
          </p:cNvSpPr>
          <p:nvPr/>
        </p:nvSpPr>
        <p:spPr bwMode="auto">
          <a:xfrm>
            <a:off x="6858000" y="2497138"/>
            <a:ext cx="2286000" cy="822325"/>
          </a:xfrm>
          <a:prstGeom prst="rect">
            <a:avLst/>
          </a:prstGeom>
          <a:noFill/>
          <a:ln w="9525">
            <a:noFill/>
            <a:miter lim="800000"/>
            <a:headEnd/>
            <a:tailEnd/>
          </a:ln>
          <a:effectLst/>
        </p:spPr>
        <p:txBody>
          <a:bodyPr>
            <a:spAutoFit/>
          </a:bodyPr>
          <a:lstStyle/>
          <a:p>
            <a:pPr algn="ctr">
              <a:spcBef>
                <a:spcPct val="50000"/>
              </a:spcBef>
            </a:pPr>
            <a:r>
              <a:rPr lang="fr-FR" sz="2400" b="1">
                <a:solidFill>
                  <a:srgbClr val="008000"/>
                </a:solidFill>
                <a:latin typeface="Times New Roman" pitchFamily="18" charset="0"/>
              </a:rPr>
              <a:t>Agricultural variables</a:t>
            </a:r>
          </a:p>
        </p:txBody>
      </p:sp>
      <p:sp>
        <p:nvSpPr>
          <p:cNvPr id="8217" name="Arc 25"/>
          <p:cNvSpPr>
            <a:spLocks/>
          </p:cNvSpPr>
          <p:nvPr/>
        </p:nvSpPr>
        <p:spPr bwMode="auto">
          <a:xfrm rot="10800000" flipH="1" flipV="1">
            <a:off x="6248400" y="3278188"/>
            <a:ext cx="511175" cy="609600"/>
          </a:xfrm>
          <a:custGeom>
            <a:avLst/>
            <a:gdLst>
              <a:gd name="G0" fmla="+- 0 0 0"/>
              <a:gd name="G1" fmla="+- 21600 0 0"/>
              <a:gd name="G2" fmla="+- 21600 0 0"/>
              <a:gd name="T0" fmla="*/ 0 w 20730"/>
              <a:gd name="T1" fmla="*/ 0 h 21600"/>
              <a:gd name="T2" fmla="*/ 20730 w 20730"/>
              <a:gd name="T3" fmla="*/ 15532 h 21600"/>
              <a:gd name="T4" fmla="*/ 0 w 20730"/>
              <a:gd name="T5" fmla="*/ 21600 h 21600"/>
            </a:gdLst>
            <a:ahLst/>
            <a:cxnLst>
              <a:cxn ang="0">
                <a:pos x="T0" y="T1"/>
              </a:cxn>
              <a:cxn ang="0">
                <a:pos x="T2" y="T3"/>
              </a:cxn>
              <a:cxn ang="0">
                <a:pos x="T4" y="T5"/>
              </a:cxn>
            </a:cxnLst>
            <a:rect l="0" t="0" r="r" b="b"/>
            <a:pathLst>
              <a:path w="20730" h="21600" fill="none" extrusionOk="0">
                <a:moveTo>
                  <a:pt x="-1" y="0"/>
                </a:moveTo>
                <a:cubicBezTo>
                  <a:pt x="9592" y="0"/>
                  <a:pt x="18035" y="6325"/>
                  <a:pt x="20730" y="15531"/>
                </a:cubicBezTo>
              </a:path>
              <a:path w="20730" h="21600" stroke="0" extrusionOk="0">
                <a:moveTo>
                  <a:pt x="-1" y="0"/>
                </a:moveTo>
                <a:cubicBezTo>
                  <a:pt x="9592" y="0"/>
                  <a:pt x="18035" y="6325"/>
                  <a:pt x="20730" y="15531"/>
                </a:cubicBezTo>
                <a:lnTo>
                  <a:pt x="0" y="21600"/>
                </a:lnTo>
                <a:close/>
              </a:path>
            </a:pathLst>
          </a:custGeom>
          <a:noFill/>
          <a:ln w="76200">
            <a:solidFill>
              <a:srgbClr val="0000FF"/>
            </a:solidFill>
            <a:round/>
            <a:headEnd/>
            <a:tailEnd type="triangle" w="med" len="med"/>
          </a:ln>
          <a:effectLst/>
        </p:spPr>
        <p:txBody>
          <a:bodyPr wrap="none" anchor="ctr"/>
          <a:lstStyle/>
          <a:p>
            <a:endParaRPr lang="fr-FR"/>
          </a:p>
        </p:txBody>
      </p:sp>
      <p:sp>
        <p:nvSpPr>
          <p:cNvPr id="8218" name="Arc 26"/>
          <p:cNvSpPr>
            <a:spLocks/>
          </p:cNvSpPr>
          <p:nvPr/>
        </p:nvSpPr>
        <p:spPr bwMode="auto">
          <a:xfrm flipV="1">
            <a:off x="6248400" y="2649538"/>
            <a:ext cx="511175" cy="609600"/>
          </a:xfrm>
          <a:custGeom>
            <a:avLst/>
            <a:gdLst>
              <a:gd name="G0" fmla="+- 0 0 0"/>
              <a:gd name="G1" fmla="+- 21600 0 0"/>
              <a:gd name="G2" fmla="+- 21600 0 0"/>
              <a:gd name="T0" fmla="*/ 0 w 20730"/>
              <a:gd name="T1" fmla="*/ 0 h 21600"/>
              <a:gd name="T2" fmla="*/ 20730 w 20730"/>
              <a:gd name="T3" fmla="*/ 15532 h 21600"/>
              <a:gd name="T4" fmla="*/ 0 w 20730"/>
              <a:gd name="T5" fmla="*/ 21600 h 21600"/>
            </a:gdLst>
            <a:ahLst/>
            <a:cxnLst>
              <a:cxn ang="0">
                <a:pos x="T0" y="T1"/>
              </a:cxn>
              <a:cxn ang="0">
                <a:pos x="T2" y="T3"/>
              </a:cxn>
              <a:cxn ang="0">
                <a:pos x="T4" y="T5"/>
              </a:cxn>
            </a:cxnLst>
            <a:rect l="0" t="0" r="r" b="b"/>
            <a:pathLst>
              <a:path w="20730" h="21600" fill="none" extrusionOk="0">
                <a:moveTo>
                  <a:pt x="-1" y="0"/>
                </a:moveTo>
                <a:cubicBezTo>
                  <a:pt x="9592" y="0"/>
                  <a:pt x="18035" y="6325"/>
                  <a:pt x="20730" y="15531"/>
                </a:cubicBezTo>
              </a:path>
              <a:path w="20730" h="21600" stroke="0" extrusionOk="0">
                <a:moveTo>
                  <a:pt x="-1" y="0"/>
                </a:moveTo>
                <a:cubicBezTo>
                  <a:pt x="9592" y="0"/>
                  <a:pt x="18035" y="6325"/>
                  <a:pt x="20730" y="15531"/>
                </a:cubicBezTo>
                <a:lnTo>
                  <a:pt x="0" y="21600"/>
                </a:lnTo>
                <a:close/>
              </a:path>
            </a:pathLst>
          </a:custGeom>
          <a:noFill/>
          <a:ln w="76200">
            <a:solidFill>
              <a:srgbClr val="009900"/>
            </a:solidFill>
            <a:round/>
            <a:headEnd/>
            <a:tailEnd type="triangle" w="med" len="med"/>
          </a:ln>
          <a:effectLst/>
        </p:spPr>
        <p:txBody>
          <a:bodyPr wrap="none" anchor="ctr"/>
          <a:lstStyle/>
          <a:p>
            <a:endParaRPr lang="fr-FR"/>
          </a:p>
        </p:txBody>
      </p:sp>
      <p:graphicFrame>
        <p:nvGraphicFramePr>
          <p:cNvPr id="8219" name="Object 27"/>
          <p:cNvGraphicFramePr>
            <a:graphicFrameLocks noChangeAspect="1"/>
          </p:cNvGraphicFramePr>
          <p:nvPr/>
        </p:nvGraphicFramePr>
        <p:xfrm>
          <a:off x="3690938" y="2949575"/>
          <a:ext cx="1566862" cy="1143000"/>
        </p:xfrm>
        <a:graphic>
          <a:graphicData uri="http://schemas.openxmlformats.org/presentationml/2006/ole">
            <mc:AlternateContent xmlns:mc="http://schemas.openxmlformats.org/markup-compatibility/2006">
              <mc:Choice xmlns:v="urn:schemas-microsoft-com:vml" Requires="v">
                <p:oleObj spid="_x0000_s3226" name="Image Bitmap" r:id="rId10" imgW="4438356" imgH="3238250" progId="PBrush">
                  <p:embed/>
                </p:oleObj>
              </mc:Choice>
              <mc:Fallback>
                <p:oleObj name="Image Bitmap" r:id="rId10" imgW="4438356" imgH="3238250"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0938" y="2949575"/>
                        <a:ext cx="15668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28"/>
          <p:cNvGrpSpPr>
            <a:grpSpLocks/>
          </p:cNvGrpSpPr>
          <p:nvPr/>
        </p:nvGrpSpPr>
        <p:grpSpPr bwMode="auto">
          <a:xfrm>
            <a:off x="0" y="1044575"/>
            <a:ext cx="5562600" cy="4770438"/>
            <a:chOff x="0" y="336"/>
            <a:chExt cx="3504" cy="3005"/>
          </a:xfrm>
        </p:grpSpPr>
        <p:grpSp>
          <p:nvGrpSpPr>
            <p:cNvPr id="7" name="Group 29"/>
            <p:cNvGrpSpPr>
              <a:grpSpLocks/>
            </p:cNvGrpSpPr>
            <p:nvPr/>
          </p:nvGrpSpPr>
          <p:grpSpPr bwMode="auto">
            <a:xfrm>
              <a:off x="0" y="336"/>
              <a:ext cx="3504" cy="2976"/>
              <a:chOff x="0" y="336"/>
              <a:chExt cx="3504" cy="2976"/>
            </a:xfrm>
          </p:grpSpPr>
          <p:grpSp>
            <p:nvGrpSpPr>
              <p:cNvPr id="8" name="Group 30"/>
              <p:cNvGrpSpPr>
                <a:grpSpLocks/>
              </p:cNvGrpSpPr>
              <p:nvPr/>
            </p:nvGrpSpPr>
            <p:grpSpPr bwMode="auto">
              <a:xfrm>
                <a:off x="1152" y="336"/>
                <a:ext cx="1269" cy="1152"/>
                <a:chOff x="1323" y="240"/>
                <a:chExt cx="1269" cy="1152"/>
              </a:xfrm>
            </p:grpSpPr>
            <p:sp>
              <p:nvSpPr>
                <p:cNvPr id="8223" name="AutoShape 31"/>
                <p:cNvSpPr>
                  <a:spLocks noChangeArrowheads="1"/>
                </p:cNvSpPr>
                <p:nvPr/>
              </p:nvSpPr>
              <p:spPr bwMode="auto">
                <a:xfrm>
                  <a:off x="1392" y="288"/>
                  <a:ext cx="1200" cy="1008"/>
                </a:xfrm>
                <a:prstGeom prst="curvedDownArrow">
                  <a:avLst>
                    <a:gd name="adj1" fmla="val 14683"/>
                    <a:gd name="adj2" fmla="val 49405"/>
                    <a:gd name="adj3" fmla="val 29565"/>
                  </a:avLst>
                </a:prstGeom>
                <a:solidFill>
                  <a:srgbClr val="FF3300"/>
                </a:solidFill>
                <a:ln w="9525">
                  <a:solidFill>
                    <a:srgbClr val="FF3300"/>
                  </a:solidFill>
                  <a:miter lim="800000"/>
                  <a:headEnd/>
                  <a:tailEnd/>
                </a:ln>
                <a:effectLst/>
              </p:spPr>
              <p:txBody>
                <a:bodyPr wrap="none" anchor="ctr"/>
                <a:lstStyle/>
                <a:p>
                  <a:endParaRPr lang="fr-FR"/>
                </a:p>
              </p:txBody>
            </p:sp>
            <p:sp>
              <p:nvSpPr>
                <p:cNvPr id="8224" name="Rectangle 32"/>
                <p:cNvSpPr>
                  <a:spLocks noChangeArrowheads="1"/>
                </p:cNvSpPr>
                <p:nvPr/>
              </p:nvSpPr>
              <p:spPr bwMode="auto">
                <a:xfrm>
                  <a:off x="1323" y="240"/>
                  <a:ext cx="576" cy="1152"/>
                </a:xfrm>
                <a:prstGeom prst="rect">
                  <a:avLst/>
                </a:prstGeom>
                <a:solidFill>
                  <a:schemeClr val="bg1"/>
                </a:solidFill>
                <a:ln w="9525">
                  <a:noFill/>
                  <a:miter lim="800000"/>
                  <a:headEnd/>
                  <a:tailEnd/>
                </a:ln>
                <a:effectLst/>
              </p:spPr>
              <p:txBody>
                <a:bodyPr wrap="none" anchor="ctr"/>
                <a:lstStyle/>
                <a:p>
                  <a:endParaRPr lang="fr-FR"/>
                </a:p>
              </p:txBody>
            </p:sp>
          </p:grpSp>
          <p:sp>
            <p:nvSpPr>
              <p:cNvPr id="8225" name="AutoShape 33"/>
              <p:cNvSpPr>
                <a:spLocks noChangeArrowheads="1"/>
              </p:cNvSpPr>
              <p:nvPr/>
            </p:nvSpPr>
            <p:spPr bwMode="auto">
              <a:xfrm>
                <a:off x="0" y="480"/>
                <a:ext cx="480" cy="2832"/>
              </a:xfrm>
              <a:prstGeom prst="curvedRightArrow">
                <a:avLst>
                  <a:gd name="adj1" fmla="val 38814"/>
                  <a:gd name="adj2" fmla="val 142501"/>
                  <a:gd name="adj3" fmla="val 42560"/>
                </a:avLst>
              </a:prstGeom>
              <a:solidFill>
                <a:srgbClr val="FF3300"/>
              </a:solidFill>
              <a:ln w="9525">
                <a:solidFill>
                  <a:srgbClr val="FF3300"/>
                </a:solidFill>
                <a:miter lim="800000"/>
                <a:headEnd/>
                <a:tailEnd/>
              </a:ln>
              <a:effectLst/>
            </p:spPr>
            <p:txBody>
              <a:bodyPr wrap="none" anchor="ctr"/>
              <a:lstStyle/>
              <a:p>
                <a:endParaRPr lang="fr-FR"/>
              </a:p>
            </p:txBody>
          </p:sp>
          <p:sp>
            <p:nvSpPr>
              <p:cNvPr id="8226" name="AutoShape 34"/>
              <p:cNvSpPr>
                <a:spLocks noChangeArrowheads="1"/>
              </p:cNvSpPr>
              <p:nvPr/>
            </p:nvSpPr>
            <p:spPr bwMode="auto">
              <a:xfrm>
                <a:off x="192" y="528"/>
                <a:ext cx="288" cy="912"/>
              </a:xfrm>
              <a:prstGeom prst="curvedRightArrow">
                <a:avLst>
                  <a:gd name="adj1" fmla="val 63407"/>
                  <a:gd name="adj2" fmla="val 126740"/>
                  <a:gd name="adj3" fmla="val 33333"/>
                </a:avLst>
              </a:prstGeom>
              <a:solidFill>
                <a:srgbClr val="FF3300"/>
              </a:solidFill>
              <a:ln w="9525">
                <a:solidFill>
                  <a:srgbClr val="FF3300"/>
                </a:solidFill>
                <a:miter lim="800000"/>
                <a:headEnd/>
                <a:tailEnd/>
              </a:ln>
              <a:effectLst/>
            </p:spPr>
            <p:txBody>
              <a:bodyPr wrap="none" anchor="ctr"/>
              <a:lstStyle/>
              <a:p>
                <a:endParaRPr lang="fr-FR"/>
              </a:p>
            </p:txBody>
          </p:sp>
          <p:sp>
            <p:nvSpPr>
              <p:cNvPr id="8227" name="Text Box 35"/>
              <p:cNvSpPr txBox="1">
                <a:spLocks noChangeArrowheads="1"/>
              </p:cNvSpPr>
              <p:nvPr/>
            </p:nvSpPr>
            <p:spPr bwMode="auto">
              <a:xfrm>
                <a:off x="2208" y="1200"/>
                <a:ext cx="1296" cy="288"/>
              </a:xfrm>
              <a:prstGeom prst="rect">
                <a:avLst/>
              </a:prstGeom>
              <a:noFill/>
              <a:ln w="9525">
                <a:noFill/>
                <a:miter lim="800000"/>
                <a:headEnd/>
                <a:tailEnd/>
              </a:ln>
              <a:effectLst/>
            </p:spPr>
            <p:txBody>
              <a:bodyPr>
                <a:spAutoFit/>
              </a:bodyPr>
              <a:lstStyle/>
              <a:p>
                <a:pPr algn="ctr">
                  <a:spcBef>
                    <a:spcPct val="50000"/>
                  </a:spcBef>
                </a:pPr>
                <a:r>
                  <a:rPr lang="fr-FR" sz="2400" b="1">
                    <a:solidFill>
                      <a:srgbClr val="FF3300"/>
                    </a:solidFill>
                    <a:latin typeface="Times New Roman" pitchFamily="18" charset="0"/>
                  </a:rPr>
                  <a:t>Formalisation</a:t>
                </a:r>
              </a:p>
            </p:txBody>
          </p:sp>
        </p:grpSp>
        <p:sp>
          <p:nvSpPr>
            <p:cNvPr id="8228" name="Text Box 36"/>
            <p:cNvSpPr txBox="1">
              <a:spLocks noChangeArrowheads="1"/>
            </p:cNvSpPr>
            <p:nvPr/>
          </p:nvSpPr>
          <p:spPr bwMode="auto">
            <a:xfrm>
              <a:off x="9" y="1344"/>
              <a:ext cx="553" cy="288"/>
            </a:xfrm>
            <a:prstGeom prst="rect">
              <a:avLst/>
            </a:prstGeom>
            <a:noFill/>
            <a:ln w="9525">
              <a:noFill/>
              <a:miter lim="800000"/>
              <a:headEnd/>
              <a:tailEnd/>
            </a:ln>
            <a:effectLst/>
          </p:spPr>
          <p:txBody>
            <a:bodyPr wrap="none">
              <a:spAutoFit/>
            </a:bodyPr>
            <a:lstStyle/>
            <a:p>
              <a:pPr eaLnBrk="0" hangingPunct="0"/>
              <a:r>
                <a:rPr lang="fr-FR" sz="2400" b="1">
                  <a:solidFill>
                    <a:srgbClr val="FF3300"/>
                  </a:solidFill>
                  <a:latin typeface="Times New Roman" pitchFamily="18" charset="0"/>
                </a:rPr>
                <a:t>Plant</a:t>
              </a:r>
            </a:p>
          </p:txBody>
        </p:sp>
        <p:sp>
          <p:nvSpPr>
            <p:cNvPr id="8229" name="Text Box 37"/>
            <p:cNvSpPr txBox="1">
              <a:spLocks noChangeArrowheads="1"/>
            </p:cNvSpPr>
            <p:nvPr/>
          </p:nvSpPr>
          <p:spPr bwMode="auto">
            <a:xfrm>
              <a:off x="0" y="3053"/>
              <a:ext cx="1193" cy="288"/>
            </a:xfrm>
            <a:prstGeom prst="rect">
              <a:avLst/>
            </a:prstGeom>
            <a:noFill/>
            <a:ln w="9525">
              <a:noFill/>
              <a:miter lim="800000"/>
              <a:headEnd/>
              <a:tailEnd/>
            </a:ln>
            <a:effectLst/>
          </p:spPr>
          <p:txBody>
            <a:bodyPr wrap="none">
              <a:spAutoFit/>
            </a:bodyPr>
            <a:lstStyle/>
            <a:p>
              <a:pPr algn="ctr" eaLnBrk="0" hangingPunct="0"/>
              <a:r>
                <a:rPr lang="fr-FR" sz="2400" b="1" dirty="0">
                  <a:solidFill>
                    <a:srgbClr val="FF3300"/>
                  </a:solidFill>
                  <a:latin typeface="Times New Roman" pitchFamily="18" charset="0"/>
                </a:rPr>
                <a:t>Management</a:t>
              </a:r>
            </a:p>
          </p:txBody>
        </p:sp>
      </p:grpSp>
      <p:grpSp>
        <p:nvGrpSpPr>
          <p:cNvPr id="9" name="Group 38"/>
          <p:cNvGrpSpPr>
            <a:grpSpLocks/>
          </p:cNvGrpSpPr>
          <p:nvPr/>
        </p:nvGrpSpPr>
        <p:grpSpPr bwMode="auto">
          <a:xfrm>
            <a:off x="381000" y="663575"/>
            <a:ext cx="2895600" cy="3505200"/>
            <a:chOff x="240" y="96"/>
            <a:chExt cx="1824" cy="2208"/>
          </a:xfrm>
        </p:grpSpPr>
        <p:sp>
          <p:nvSpPr>
            <p:cNvPr id="8231" name="Text Box 39"/>
            <p:cNvSpPr txBox="1">
              <a:spLocks noChangeArrowheads="1"/>
            </p:cNvSpPr>
            <p:nvPr/>
          </p:nvSpPr>
          <p:spPr bwMode="auto">
            <a:xfrm>
              <a:off x="240" y="96"/>
              <a:ext cx="1632" cy="288"/>
            </a:xfrm>
            <a:prstGeom prst="rect">
              <a:avLst/>
            </a:prstGeom>
            <a:noFill/>
            <a:ln w="9525">
              <a:noFill/>
              <a:miter lim="800000"/>
              <a:headEnd/>
              <a:tailEnd/>
            </a:ln>
            <a:effectLst/>
          </p:spPr>
          <p:txBody>
            <a:bodyPr>
              <a:spAutoFit/>
            </a:bodyPr>
            <a:lstStyle/>
            <a:p>
              <a:pPr>
                <a:spcBef>
                  <a:spcPct val="50000"/>
                </a:spcBef>
              </a:pPr>
              <a:r>
                <a:rPr lang="en-US" sz="2400" b="1" dirty="0" smtClean="0">
                  <a:solidFill>
                    <a:srgbClr val="FF3300"/>
                  </a:solidFill>
                  <a:latin typeface="Times New Roman" pitchFamily="18" charset="0"/>
                </a:rPr>
                <a:t>Crop generality</a:t>
              </a:r>
              <a:endParaRPr lang="en-US" sz="2400" b="1" dirty="0">
                <a:solidFill>
                  <a:srgbClr val="FF3300"/>
                </a:solidFill>
                <a:latin typeface="Times New Roman" pitchFamily="18" charset="0"/>
              </a:endParaRPr>
            </a:p>
          </p:txBody>
        </p:sp>
        <p:grpSp>
          <p:nvGrpSpPr>
            <p:cNvPr id="10" name="Group 40"/>
            <p:cNvGrpSpPr>
              <a:grpSpLocks/>
            </p:cNvGrpSpPr>
            <p:nvPr/>
          </p:nvGrpSpPr>
          <p:grpSpPr bwMode="auto">
            <a:xfrm>
              <a:off x="480" y="480"/>
              <a:ext cx="1584" cy="1824"/>
              <a:chOff x="480" y="480"/>
              <a:chExt cx="1584" cy="1824"/>
            </a:xfrm>
          </p:grpSpPr>
          <p:sp>
            <p:nvSpPr>
              <p:cNvPr id="8233" name="Text Box 41"/>
              <p:cNvSpPr txBox="1">
                <a:spLocks noChangeArrowheads="1"/>
              </p:cNvSpPr>
              <p:nvPr/>
            </p:nvSpPr>
            <p:spPr bwMode="auto">
              <a:xfrm>
                <a:off x="576" y="480"/>
                <a:ext cx="1488" cy="1786"/>
              </a:xfrm>
              <a:prstGeom prst="rect">
                <a:avLst/>
              </a:prstGeom>
              <a:noFill/>
              <a:ln w="9525">
                <a:noFill/>
                <a:miter lim="800000"/>
                <a:headEnd/>
                <a:tailEnd/>
              </a:ln>
              <a:effectLst/>
            </p:spPr>
            <p:txBody>
              <a:bodyPr>
                <a:spAutoFit/>
              </a:bodyPr>
              <a:lstStyle/>
              <a:p>
                <a:pPr>
                  <a:spcBef>
                    <a:spcPct val="50000"/>
                  </a:spcBef>
                </a:pPr>
                <a:r>
                  <a:rPr lang="en-US" sz="2000" dirty="0" smtClean="0">
                    <a:latin typeface="Times New Roman" pitchFamily="18" charset="0"/>
                  </a:rPr>
                  <a:t>wheat, maize</a:t>
                </a:r>
                <a:br>
                  <a:rPr lang="en-US" sz="2000" dirty="0" smtClean="0">
                    <a:latin typeface="Times New Roman" pitchFamily="18" charset="0"/>
                  </a:rPr>
                </a:br>
                <a:r>
                  <a:rPr lang="en-US" sz="2000" dirty="0" smtClean="0">
                    <a:latin typeface="Times New Roman" pitchFamily="18" charset="0"/>
                  </a:rPr>
                  <a:t>soybean, sorghum</a:t>
                </a:r>
                <a:br>
                  <a:rPr lang="en-US" sz="2000" dirty="0" smtClean="0">
                    <a:latin typeface="Times New Roman" pitchFamily="18" charset="0"/>
                  </a:rPr>
                </a:br>
                <a:r>
                  <a:rPr lang="en-US" sz="2000" dirty="0" smtClean="0">
                    <a:latin typeface="Times New Roman" pitchFamily="18" charset="0"/>
                  </a:rPr>
                  <a:t>grassland, tomato</a:t>
                </a:r>
                <a:br>
                  <a:rPr lang="en-US" sz="2000" dirty="0" smtClean="0">
                    <a:latin typeface="Times New Roman" pitchFamily="18" charset="0"/>
                  </a:rPr>
                </a:br>
                <a:r>
                  <a:rPr lang="en-US" sz="2000" dirty="0" smtClean="0">
                    <a:latin typeface="Times New Roman" pitchFamily="18" charset="0"/>
                  </a:rPr>
                  <a:t>sugarbeet, pea</a:t>
                </a:r>
                <a:br>
                  <a:rPr lang="en-US" sz="2000" dirty="0" smtClean="0">
                    <a:latin typeface="Times New Roman" pitchFamily="18" charset="0"/>
                  </a:rPr>
                </a:br>
                <a:r>
                  <a:rPr lang="en-US" sz="2000" dirty="0" smtClean="0">
                    <a:latin typeface="Times New Roman" pitchFamily="18" charset="0"/>
                  </a:rPr>
                  <a:t>sunflower</a:t>
                </a:r>
                <a:br>
                  <a:rPr lang="en-US" sz="2000" dirty="0" smtClean="0">
                    <a:latin typeface="Times New Roman" pitchFamily="18" charset="0"/>
                  </a:rPr>
                </a:br>
                <a:r>
                  <a:rPr lang="en-US" sz="2000" dirty="0" smtClean="0">
                    <a:latin typeface="Times New Roman" pitchFamily="18" charset="0"/>
                  </a:rPr>
                  <a:t>vineyard </a:t>
                </a:r>
                <a:br>
                  <a:rPr lang="en-US" sz="2000" dirty="0" smtClean="0">
                    <a:latin typeface="Times New Roman" pitchFamily="18" charset="0"/>
                  </a:rPr>
                </a:br>
                <a:r>
                  <a:rPr lang="en-US" sz="2000" dirty="0" smtClean="0">
                    <a:latin typeface="Times New Roman" pitchFamily="18" charset="0"/>
                  </a:rPr>
                  <a:t>rapeseed</a:t>
                </a:r>
                <a:br>
                  <a:rPr lang="en-US" sz="2000" dirty="0" smtClean="0">
                    <a:latin typeface="Times New Roman" pitchFamily="18" charset="0"/>
                  </a:rPr>
                </a:br>
                <a:r>
                  <a:rPr lang="en-US" sz="2000" dirty="0" smtClean="0">
                    <a:latin typeface="Times New Roman" pitchFamily="18" charset="0"/>
                  </a:rPr>
                  <a:t>banana, carrot</a:t>
                </a:r>
                <a:br>
                  <a:rPr lang="en-US" sz="2000" dirty="0" smtClean="0">
                    <a:latin typeface="Times New Roman" pitchFamily="18" charset="0"/>
                  </a:rPr>
                </a:br>
                <a:r>
                  <a:rPr lang="en-US" sz="2000" dirty="0" smtClean="0">
                    <a:latin typeface="Times New Roman" pitchFamily="18" charset="0"/>
                  </a:rPr>
                  <a:t>lettuce, sugarcane</a:t>
                </a:r>
                <a:endParaRPr lang="en-US" sz="2000" dirty="0">
                  <a:latin typeface="Times New Roman" pitchFamily="18" charset="0"/>
                </a:endParaRPr>
              </a:p>
            </p:txBody>
          </p:sp>
          <p:sp>
            <p:nvSpPr>
              <p:cNvPr id="8234" name="AutoShape 42"/>
              <p:cNvSpPr>
                <a:spLocks/>
              </p:cNvSpPr>
              <p:nvPr/>
            </p:nvSpPr>
            <p:spPr bwMode="auto">
              <a:xfrm>
                <a:off x="480" y="480"/>
                <a:ext cx="96" cy="1824"/>
              </a:xfrm>
              <a:prstGeom prst="leftBrace">
                <a:avLst>
                  <a:gd name="adj1" fmla="val 158333"/>
                  <a:gd name="adj2" fmla="val 50000"/>
                </a:avLst>
              </a:prstGeom>
              <a:noFill/>
              <a:ln w="9525">
                <a:solidFill>
                  <a:schemeClr val="tx1"/>
                </a:solidFill>
                <a:round/>
                <a:headEnd/>
                <a:tailEnd/>
              </a:ln>
              <a:effectLst/>
            </p:spPr>
            <p:txBody>
              <a:bodyPr wrap="none" anchor="ctr"/>
              <a:lstStyle/>
              <a:p>
                <a:endParaRPr lang="en-US" dirty="0"/>
              </a:p>
            </p:txBody>
          </p:sp>
        </p:grpSp>
      </p:grpSp>
      <p:sp>
        <p:nvSpPr>
          <p:cNvPr id="58" name="Rectangle 2"/>
          <p:cNvSpPr>
            <a:spLocks noChangeArrowheads="1"/>
          </p:cNvSpPr>
          <p:nvPr/>
        </p:nvSpPr>
        <p:spPr bwMode="auto">
          <a:xfrm>
            <a:off x="0" y="214290"/>
            <a:ext cx="9144000" cy="609600"/>
          </a:xfrm>
          <a:prstGeom prst="rect">
            <a:avLst/>
          </a:prstGeom>
          <a:noFill/>
          <a:ln w="9525">
            <a:noFill/>
            <a:miter lim="800000"/>
            <a:headEnd/>
            <a:tailEnd/>
          </a:ln>
        </p:spPr>
        <p:txBody>
          <a:bodyPr/>
          <a:lstStyle/>
          <a:p>
            <a:pPr algn="ctr"/>
            <a:r>
              <a:rPr lang="fr-FR" sz="3600" b="1" dirty="0" smtClean="0">
                <a:solidFill>
                  <a:srgbClr val="6F9D20"/>
                </a:solidFill>
                <a:latin typeface="Arial" charset="0"/>
                <a:cs typeface="Times New Roman" pitchFamily="18" charset="0"/>
              </a:rPr>
              <a:t>Simulation design</a:t>
            </a:r>
            <a:endParaRPr lang="fr-FR" sz="3600" dirty="0">
              <a:solidFill>
                <a:srgbClr val="6F9D20"/>
              </a:solidFill>
              <a:latin typeface="Arial" charset="0"/>
            </a:endParaRPr>
          </a:p>
        </p:txBody>
      </p:sp>
    </p:spTree>
    <p:extLst>
      <p:ext uri="{BB962C8B-B14F-4D97-AF65-F5344CB8AC3E}">
        <p14:creationId xmlns:p14="http://schemas.microsoft.com/office/powerpoint/2010/main" val="33754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67" t="14222" r="28834" b="22667"/>
          <a:stretch/>
        </p:blipFill>
        <p:spPr bwMode="auto">
          <a:xfrm rot="4631523">
            <a:off x="5966305" y="2488863"/>
            <a:ext cx="3694439" cy="276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4294967295"/>
          </p:nvPr>
        </p:nvSpPr>
        <p:spPr>
          <a:xfrm>
            <a:off x="157163" y="765175"/>
            <a:ext cx="8986837" cy="4895850"/>
          </a:xfrm>
          <a:prstGeom prst="rect">
            <a:avLst/>
          </a:prstGeom>
        </p:spPr>
        <p:txBody>
          <a:bodyPr/>
          <a:lstStyle/>
          <a:p>
            <a:pPr marL="0" indent="0">
              <a:spcBef>
                <a:spcPts val="600"/>
              </a:spcBef>
              <a:buNone/>
            </a:pPr>
            <a:r>
              <a:rPr lang="en-US" sz="2000" dirty="0" smtClean="0">
                <a:latin typeface="Arial" panose="020B0604020202020204" pitchFamily="34" charset="0"/>
                <a:cs typeface="Arial" panose="020B0604020202020204" pitchFamily="34" charset="0"/>
              </a:rPr>
              <a:t>STICS users can contribute to the scientific network of STICS through </a:t>
            </a:r>
          </a:p>
          <a:p>
            <a:pPr>
              <a:spcBef>
                <a:spcPts val="600"/>
              </a:spcBef>
              <a:buFontTx/>
              <a:buChar char="-"/>
            </a:pPr>
            <a:r>
              <a:rPr lang="en-US" sz="2000" dirty="0" smtClean="0">
                <a:latin typeface="Arial" panose="020B0604020202020204" pitchFamily="34" charset="0"/>
                <a:cs typeface="Arial" panose="020B0604020202020204" pitchFamily="34" charset="0"/>
              </a:rPr>
              <a:t>the web </a:t>
            </a:r>
            <a:r>
              <a:rPr lang="en-US" sz="2000" dirty="0">
                <a:latin typeface="Arial" panose="020B0604020202020204" pitchFamily="34" charset="0"/>
                <a:cs typeface="Arial" panose="020B0604020202020204" pitchFamily="34" charset="0"/>
              </a:rPr>
              <a:t>site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http://</a:t>
            </a:r>
            <a:r>
              <a:rPr lang="en-US" sz="2000" dirty="0" smtClean="0">
                <a:latin typeface="Arial" panose="020B0604020202020204" pitchFamily="34" charset="0"/>
                <a:cs typeface="Arial" panose="020B0604020202020204" pitchFamily="34" charset="0"/>
              </a:rPr>
              <a:t>www6.paca.inra.fr/stics_eng), users forum </a:t>
            </a:r>
          </a:p>
          <a:p>
            <a:pPr>
              <a:spcBef>
                <a:spcPts val="600"/>
              </a:spcBef>
              <a:buFontTx/>
              <a:buChar char="-"/>
            </a:pPr>
            <a:r>
              <a:rPr lang="en-US" sz="2000" dirty="0" smtClean="0">
                <a:latin typeface="Arial" panose="020B0604020202020204" pitchFamily="34" charset="0"/>
                <a:cs typeface="Arial" panose="020B0604020202020204" pitchFamily="34" charset="0"/>
              </a:rPr>
              <a:t>every two years, at the STICS workshop (e.g. 2015, Rennes, France)  </a:t>
            </a:r>
          </a:p>
        </p:txBody>
      </p:sp>
      <p:sp>
        <p:nvSpPr>
          <p:cNvPr id="4" name="Text Box 9"/>
          <p:cNvSpPr txBox="1">
            <a:spLocks noChangeArrowheads="1"/>
          </p:cNvSpPr>
          <p:nvPr/>
        </p:nvSpPr>
        <p:spPr bwMode="auto">
          <a:xfrm>
            <a:off x="971600" y="116632"/>
            <a:ext cx="60692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en-US" sz="2800" b="1" dirty="0" smtClean="0">
                <a:solidFill>
                  <a:srgbClr val="6F9D20"/>
                </a:solidFill>
                <a:latin typeface="Arial" charset="0"/>
                <a:cs typeface="Times New Roman" pitchFamily="18" charset="0"/>
              </a:rPr>
              <a:t>Management </a:t>
            </a:r>
            <a:r>
              <a:rPr lang="en-US" sz="2800" b="1" dirty="0">
                <a:solidFill>
                  <a:srgbClr val="6F9D20"/>
                </a:solidFill>
                <a:latin typeface="Arial" charset="0"/>
                <a:cs typeface="Times New Roman" pitchFamily="18" charset="0"/>
              </a:rPr>
              <a:t>and Governance</a:t>
            </a:r>
            <a:endParaRPr lang="fr-FR" sz="2800" b="1" dirty="0">
              <a:solidFill>
                <a:srgbClr val="6F9D20"/>
              </a:solidFill>
              <a:latin typeface="Arial" charset="0"/>
              <a:cs typeface="Times New Roman" pitchFamily="18" charset="0"/>
            </a:endParaRPr>
          </a:p>
        </p:txBody>
      </p:sp>
      <p:pic>
        <p:nvPicPr>
          <p:cNvPr id="1198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3" t="7806" r="13558" b="6509"/>
          <a:stretch/>
        </p:blipFill>
        <p:spPr bwMode="auto">
          <a:xfrm>
            <a:off x="150440" y="1908304"/>
            <a:ext cx="6282532" cy="408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80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a:spLocks noChangeArrowheads="1"/>
          </p:cNvSpPr>
          <p:nvPr/>
        </p:nvSpPr>
        <p:spPr bwMode="auto">
          <a:xfrm>
            <a:off x="3854356" y="778465"/>
            <a:ext cx="2363981" cy="1065226"/>
          </a:xfrm>
          <a:prstGeom prst="rect">
            <a:avLst/>
          </a:prstGeom>
          <a:noFill/>
          <a:ln w="9525">
            <a:noFill/>
            <a:miter lim="800000"/>
            <a:headEnd/>
            <a:tailEnd/>
          </a:ln>
        </p:spPr>
        <p:txBody>
          <a:bodyPr/>
          <a:lstStyle/>
          <a:p>
            <a:pPr algn="ctr"/>
            <a:r>
              <a:rPr lang="fr-FR" sz="2000" b="1" dirty="0" err="1" smtClean="0">
                <a:solidFill>
                  <a:srgbClr val="6F9D20"/>
                </a:solidFill>
                <a:latin typeface="Arial" charset="0"/>
                <a:cs typeface="Times New Roman" pitchFamily="18" charset="0"/>
              </a:rPr>
              <a:t>Handbook</a:t>
            </a:r>
            <a:r>
              <a:rPr lang="fr-FR" sz="2000" b="1" dirty="0" smtClean="0">
                <a:solidFill>
                  <a:srgbClr val="6F9D20"/>
                </a:solidFill>
                <a:latin typeface="Arial" charset="0"/>
                <a:cs typeface="Times New Roman" pitchFamily="18" charset="0"/>
              </a:rPr>
              <a:t> of concepts and algorithmes </a:t>
            </a:r>
            <a:endParaRPr lang="fr-FR" sz="2000" dirty="0">
              <a:solidFill>
                <a:srgbClr val="6F9D20"/>
              </a:solidFill>
              <a:latin typeface="Arial" charset="0"/>
            </a:endParaRPr>
          </a:p>
        </p:txBody>
      </p:sp>
      <p:grpSp>
        <p:nvGrpSpPr>
          <p:cNvPr id="25" name="Groupe 24"/>
          <p:cNvGrpSpPr/>
          <p:nvPr/>
        </p:nvGrpSpPr>
        <p:grpSpPr>
          <a:xfrm>
            <a:off x="214282" y="1714488"/>
            <a:ext cx="3900504" cy="4286280"/>
            <a:chOff x="214282" y="1714488"/>
            <a:chExt cx="3900504" cy="4286280"/>
          </a:xfrm>
        </p:grpSpPr>
        <p:grpSp>
          <p:nvGrpSpPr>
            <p:cNvPr id="45" name="Groupe 44"/>
            <p:cNvGrpSpPr/>
            <p:nvPr/>
          </p:nvGrpSpPr>
          <p:grpSpPr>
            <a:xfrm>
              <a:off x="1785918" y="3786190"/>
              <a:ext cx="1857391" cy="1328725"/>
              <a:chOff x="1500166" y="3429000"/>
              <a:chExt cx="1857391" cy="1328725"/>
            </a:xfrm>
          </p:grpSpPr>
          <p:sp>
            <p:nvSpPr>
              <p:cNvPr id="43" name="AutoShape 31"/>
              <p:cNvSpPr>
                <a:spLocks noChangeArrowheads="1"/>
              </p:cNvSpPr>
              <p:nvPr/>
            </p:nvSpPr>
            <p:spPr bwMode="auto">
              <a:xfrm flipV="1">
                <a:off x="1500166" y="3543287"/>
                <a:ext cx="1857391" cy="1071563"/>
              </a:xfrm>
              <a:prstGeom prst="curvedDownArrow">
                <a:avLst>
                  <a:gd name="adj1" fmla="val 14677"/>
                  <a:gd name="adj2" fmla="val 49408"/>
                  <a:gd name="adj3" fmla="val 29565"/>
                </a:avLst>
              </a:prstGeom>
              <a:solidFill>
                <a:srgbClr val="FF3300"/>
              </a:solidFill>
              <a:ln w="9525">
                <a:solidFill>
                  <a:srgbClr val="FF3300"/>
                </a:solidFill>
                <a:miter lim="800000"/>
                <a:headEnd/>
                <a:tailEnd/>
              </a:ln>
            </p:spPr>
            <p:txBody>
              <a:bodyPr wrap="none" anchor="ctr"/>
              <a:lstStyle/>
              <a:p>
                <a:endParaRPr lang="fr-FR"/>
              </a:p>
            </p:txBody>
          </p:sp>
          <p:sp>
            <p:nvSpPr>
              <p:cNvPr id="44" name="Rectangle 32"/>
              <p:cNvSpPr>
                <a:spLocks noChangeArrowheads="1"/>
              </p:cNvSpPr>
              <p:nvPr/>
            </p:nvSpPr>
            <p:spPr bwMode="auto">
              <a:xfrm flipV="1">
                <a:off x="1500166" y="3429000"/>
                <a:ext cx="914401" cy="1328725"/>
              </a:xfrm>
              <a:prstGeom prst="rect">
                <a:avLst/>
              </a:prstGeom>
              <a:solidFill>
                <a:schemeClr val="bg1"/>
              </a:solidFill>
              <a:ln w="9525">
                <a:noFill/>
                <a:miter lim="800000"/>
                <a:headEnd/>
                <a:tailEnd/>
              </a:ln>
            </p:spPr>
            <p:txBody>
              <a:bodyPr wrap="none" anchor="ctr"/>
              <a:lstStyle/>
              <a:p>
                <a:endParaRPr lang="fr-FR"/>
              </a:p>
            </p:txBody>
          </p:sp>
        </p:grpSp>
        <p:pic>
          <p:nvPicPr>
            <p:cNvPr id="6146" name="Image 2" descr="Sticstr.gif"/>
            <p:cNvPicPr>
              <a:picLocks noChangeAspect="1"/>
            </p:cNvPicPr>
            <p:nvPr/>
          </p:nvPicPr>
          <p:blipFill>
            <a:blip r:embed="rId3"/>
            <a:srcRect/>
            <a:stretch>
              <a:fillRect/>
            </a:stretch>
          </p:blipFill>
          <p:spPr bwMode="auto">
            <a:xfrm>
              <a:off x="2643174" y="3000372"/>
              <a:ext cx="1471612" cy="1133475"/>
            </a:xfrm>
            <a:prstGeom prst="rect">
              <a:avLst/>
            </a:prstGeom>
            <a:noFill/>
            <a:ln w="9525">
              <a:noFill/>
              <a:miter lim="800000"/>
              <a:headEnd/>
              <a:tailEnd/>
            </a:ln>
          </p:spPr>
        </p:pic>
        <p:sp>
          <p:nvSpPr>
            <p:cNvPr id="56" name="Espace réservé du contenu 2"/>
            <p:cNvSpPr txBox="1">
              <a:spLocks/>
            </p:cNvSpPr>
            <p:nvPr/>
          </p:nvSpPr>
          <p:spPr>
            <a:xfrm>
              <a:off x="214282" y="4500570"/>
              <a:ext cx="3640074" cy="1500198"/>
            </a:xfrm>
            <a:prstGeom prst="rect">
              <a:avLst/>
            </a:prstGeom>
          </p:spPr>
          <p:txBody>
            <a:bodyPr/>
            <a:lstStyle/>
            <a:p>
              <a:pPr marL="342900" indent="-342900" eaLnBrk="0" hangingPunct="0">
                <a:spcBef>
                  <a:spcPct val="20000"/>
                </a:spcBef>
                <a:defRPr/>
              </a:pPr>
              <a:r>
                <a:rPr lang="fr-FR" sz="2000" b="1" kern="0" dirty="0" err="1" smtClean="0">
                  <a:latin typeface="Arial" panose="020B0604020202020204" pitchFamily="34" charset="0"/>
                  <a:cs typeface="Arial" panose="020B0604020202020204" pitchFamily="34" charset="0"/>
                </a:rPr>
                <a:t>Themes</a:t>
              </a:r>
              <a:r>
                <a:rPr lang="fr-FR" sz="2000" b="1" kern="0" dirty="0" smtClean="0">
                  <a:latin typeface="Arial" panose="020B0604020202020204" pitchFamily="34" charset="0"/>
                  <a:cs typeface="Arial" panose="020B0604020202020204" pitchFamily="34" charset="0"/>
                </a:rPr>
                <a:t>, </a:t>
              </a:r>
              <a:r>
                <a:rPr lang="fr-FR" sz="2000" b="1" kern="0" dirty="0" err="1" smtClean="0">
                  <a:latin typeface="Arial" panose="020B0604020202020204" pitchFamily="34" charset="0"/>
                  <a:cs typeface="Arial" panose="020B0604020202020204" pitchFamily="34" charset="0"/>
                </a:rPr>
                <a:t>purposes</a:t>
              </a:r>
              <a:endParaRPr lang="fr-FR" sz="2000" b="1" kern="0" dirty="0">
                <a:latin typeface="Arial" panose="020B0604020202020204" pitchFamily="34" charset="0"/>
                <a:cs typeface="Arial" panose="020B0604020202020204" pitchFamily="34" charset="0"/>
              </a:endParaRPr>
            </a:p>
            <a:p>
              <a:pPr marL="342900" indent="-342900" eaLnBrk="0" hangingPunct="0">
                <a:spcBef>
                  <a:spcPct val="20000"/>
                </a:spcBef>
                <a:buFont typeface="Arial" pitchFamily="34" charset="0"/>
                <a:buChar char="•"/>
                <a:defRPr/>
              </a:pPr>
              <a:r>
                <a:rPr lang="fr-FR" sz="2000" kern="0" dirty="0" smtClean="0">
                  <a:latin typeface="Arial" panose="020B0604020202020204" pitchFamily="34" charset="0"/>
                  <a:cs typeface="Arial" panose="020B0604020202020204" pitchFamily="34" charset="0"/>
                </a:rPr>
                <a:t>Global change, </a:t>
              </a:r>
              <a:r>
                <a:rPr lang="fr-FR" sz="2000" kern="0" dirty="0" err="1" smtClean="0">
                  <a:latin typeface="Arial" panose="020B0604020202020204" pitchFamily="34" charset="0"/>
                  <a:cs typeface="Arial" panose="020B0604020202020204" pitchFamily="34" charset="0"/>
                </a:rPr>
                <a:t>environment</a:t>
              </a:r>
              <a:endParaRPr lang="fr-FR" sz="2000" kern="0" dirty="0">
                <a:latin typeface="Arial" panose="020B0604020202020204" pitchFamily="34" charset="0"/>
                <a:cs typeface="Arial" panose="020B0604020202020204" pitchFamily="34" charset="0"/>
              </a:endParaRPr>
            </a:p>
            <a:p>
              <a:pPr marL="342900" indent="-342900" eaLnBrk="0" hangingPunct="0">
                <a:spcBef>
                  <a:spcPct val="20000"/>
                </a:spcBef>
                <a:buFont typeface="Arial" pitchFamily="34" charset="0"/>
                <a:buChar char="•"/>
                <a:defRPr/>
              </a:pPr>
              <a:r>
                <a:rPr lang="fr-FR" sz="2000" kern="0" dirty="0" smtClean="0">
                  <a:latin typeface="Arial" panose="020B0604020202020204" pitchFamily="34" charset="0"/>
                  <a:cs typeface="Arial" panose="020B0604020202020204" pitchFamily="34" charset="0"/>
                </a:rPr>
                <a:t>New </a:t>
              </a:r>
              <a:r>
                <a:rPr lang="fr-FR" sz="2000" kern="0" dirty="0" err="1" smtClean="0">
                  <a:latin typeface="Arial" panose="020B0604020202020204" pitchFamily="34" charset="0"/>
                  <a:cs typeface="Arial" panose="020B0604020202020204" pitchFamily="34" charset="0"/>
                </a:rPr>
                <a:t>cropping</a:t>
              </a:r>
              <a:r>
                <a:rPr lang="fr-FR" sz="2000" kern="0" dirty="0" smtClean="0">
                  <a:latin typeface="Arial" panose="020B0604020202020204" pitchFamily="34" charset="0"/>
                  <a:cs typeface="Arial" panose="020B0604020202020204" pitchFamily="34" charset="0"/>
                </a:rPr>
                <a:t> </a:t>
              </a:r>
              <a:r>
                <a:rPr lang="fr-FR" sz="2000" kern="0" dirty="0" err="1" smtClean="0">
                  <a:latin typeface="Arial" panose="020B0604020202020204" pitchFamily="34" charset="0"/>
                  <a:cs typeface="Arial" panose="020B0604020202020204" pitchFamily="34" charset="0"/>
                </a:rPr>
                <a:t>systems</a:t>
              </a:r>
              <a:endParaRPr lang="fr-FR" sz="2000" kern="0" dirty="0">
                <a:latin typeface="Arial" panose="020B0604020202020204" pitchFamily="34" charset="0"/>
                <a:cs typeface="Arial" panose="020B0604020202020204" pitchFamily="34" charset="0"/>
              </a:endParaRPr>
            </a:p>
          </p:txBody>
        </p:sp>
        <p:grpSp>
          <p:nvGrpSpPr>
            <p:cNvPr id="5" name="Groupe 62"/>
            <p:cNvGrpSpPr>
              <a:grpSpLocks/>
            </p:cNvGrpSpPr>
            <p:nvPr/>
          </p:nvGrpSpPr>
          <p:grpSpPr bwMode="auto">
            <a:xfrm>
              <a:off x="1785918" y="1714488"/>
              <a:ext cx="1857391" cy="1328725"/>
              <a:chOff x="1857356" y="1500174"/>
              <a:chExt cx="1857388" cy="1328734"/>
            </a:xfrm>
          </p:grpSpPr>
          <p:sp>
            <p:nvSpPr>
              <p:cNvPr id="6156" name="AutoShape 31"/>
              <p:cNvSpPr>
                <a:spLocks noChangeArrowheads="1"/>
              </p:cNvSpPr>
              <p:nvPr/>
            </p:nvSpPr>
            <p:spPr bwMode="auto">
              <a:xfrm>
                <a:off x="1857356" y="1643050"/>
                <a:ext cx="1857388" cy="1071570"/>
              </a:xfrm>
              <a:prstGeom prst="curvedDownArrow">
                <a:avLst>
                  <a:gd name="adj1" fmla="val 14677"/>
                  <a:gd name="adj2" fmla="val 49408"/>
                  <a:gd name="adj3" fmla="val 29565"/>
                </a:avLst>
              </a:prstGeom>
              <a:solidFill>
                <a:srgbClr val="FF3300"/>
              </a:solidFill>
              <a:ln w="9525">
                <a:solidFill>
                  <a:srgbClr val="FF3300"/>
                </a:solidFill>
                <a:miter lim="800000"/>
                <a:headEnd/>
                <a:tailEnd/>
              </a:ln>
            </p:spPr>
            <p:txBody>
              <a:bodyPr wrap="none" anchor="ctr"/>
              <a:lstStyle/>
              <a:p>
                <a:endParaRPr lang="fr-FR"/>
              </a:p>
            </p:txBody>
          </p:sp>
          <p:sp>
            <p:nvSpPr>
              <p:cNvPr id="6157" name="Rectangle 32"/>
              <p:cNvSpPr>
                <a:spLocks noChangeArrowheads="1"/>
              </p:cNvSpPr>
              <p:nvPr/>
            </p:nvSpPr>
            <p:spPr bwMode="auto">
              <a:xfrm>
                <a:off x="1857356" y="1500174"/>
                <a:ext cx="914400" cy="1328734"/>
              </a:xfrm>
              <a:prstGeom prst="rect">
                <a:avLst/>
              </a:prstGeom>
              <a:solidFill>
                <a:schemeClr val="bg1"/>
              </a:solidFill>
              <a:ln w="9525">
                <a:noFill/>
                <a:miter lim="800000"/>
                <a:headEnd/>
                <a:tailEnd/>
              </a:ln>
            </p:spPr>
            <p:txBody>
              <a:bodyPr wrap="none" anchor="ctr"/>
              <a:lstStyle/>
              <a:p>
                <a:endParaRPr lang="fr-FR"/>
              </a:p>
            </p:txBody>
          </p:sp>
        </p:grpSp>
        <p:grpSp>
          <p:nvGrpSpPr>
            <p:cNvPr id="41" name="Groupe 40"/>
            <p:cNvGrpSpPr/>
            <p:nvPr/>
          </p:nvGrpSpPr>
          <p:grpSpPr>
            <a:xfrm>
              <a:off x="214282" y="2143116"/>
              <a:ext cx="2426916" cy="2000264"/>
              <a:chOff x="214282" y="2143116"/>
              <a:chExt cx="2426916" cy="2000264"/>
            </a:xfrm>
          </p:grpSpPr>
          <p:sp>
            <p:nvSpPr>
              <p:cNvPr id="32" name="Ellipse 31"/>
              <p:cNvSpPr/>
              <p:nvPr/>
            </p:nvSpPr>
            <p:spPr>
              <a:xfrm>
                <a:off x="428596" y="2143116"/>
                <a:ext cx="1071570" cy="1000132"/>
              </a:xfrm>
              <a:prstGeom prst="ellipse">
                <a:avLst/>
              </a:prstGeom>
              <a:noFill/>
              <a:ln>
                <a:solidFill>
                  <a:srgbClr val="005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Ellipse 32"/>
              <p:cNvSpPr/>
              <p:nvPr/>
            </p:nvSpPr>
            <p:spPr>
              <a:xfrm>
                <a:off x="1071538" y="2643182"/>
                <a:ext cx="1071570" cy="1000132"/>
              </a:xfrm>
              <a:prstGeom prst="ellipse">
                <a:avLst/>
              </a:prstGeom>
              <a:noFill/>
              <a:ln>
                <a:solidFill>
                  <a:srgbClr val="005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428596" y="2928934"/>
                <a:ext cx="1071570" cy="1000132"/>
              </a:xfrm>
              <a:prstGeom prst="ellipse">
                <a:avLst/>
              </a:prstGeom>
              <a:noFill/>
              <a:ln>
                <a:solidFill>
                  <a:srgbClr val="005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1071538" y="3143248"/>
                <a:ext cx="1071570" cy="1000132"/>
              </a:xfrm>
              <a:prstGeom prst="ellipse">
                <a:avLst/>
              </a:prstGeom>
              <a:noFill/>
              <a:ln>
                <a:solidFill>
                  <a:srgbClr val="005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357158" y="2357430"/>
                <a:ext cx="1184940" cy="369332"/>
              </a:xfrm>
              <a:prstGeom prst="rect">
                <a:avLst/>
              </a:prstGeom>
            </p:spPr>
            <p:txBody>
              <a:bodyPr wrap="none">
                <a:spAutoFit/>
              </a:bodyPr>
              <a:lstStyle/>
              <a:p>
                <a:pPr marL="342900" indent="-342900" eaLnBrk="0" hangingPunct="0">
                  <a:spcBef>
                    <a:spcPct val="20000"/>
                  </a:spcBef>
                  <a:defRPr/>
                </a:pPr>
                <a:r>
                  <a:rPr lang="fr-FR" sz="1800" b="1" i="1" kern="0" dirty="0" err="1" smtClean="0"/>
                  <a:t>Agronomy</a:t>
                </a:r>
                <a:endParaRPr lang="fr-FR" sz="1800" b="1" i="1" kern="0" dirty="0" smtClean="0"/>
              </a:p>
            </p:txBody>
          </p:sp>
          <p:sp>
            <p:nvSpPr>
              <p:cNvPr id="38" name="Rectangle 37"/>
              <p:cNvSpPr/>
              <p:nvPr/>
            </p:nvSpPr>
            <p:spPr>
              <a:xfrm>
                <a:off x="1071538" y="2928934"/>
                <a:ext cx="1569660" cy="369332"/>
              </a:xfrm>
              <a:prstGeom prst="rect">
                <a:avLst/>
              </a:prstGeom>
            </p:spPr>
            <p:txBody>
              <a:bodyPr wrap="none">
                <a:spAutoFit/>
              </a:bodyPr>
              <a:lstStyle/>
              <a:p>
                <a:pPr marL="342900" indent="-342900" eaLnBrk="0" hangingPunct="0">
                  <a:spcBef>
                    <a:spcPct val="20000"/>
                  </a:spcBef>
                  <a:defRPr/>
                </a:pPr>
                <a:r>
                  <a:rPr lang="fr-FR" sz="1800" b="1" i="1" kern="0" dirty="0" err="1" smtClean="0"/>
                  <a:t>Ecophysiology</a:t>
                </a:r>
                <a:endParaRPr lang="fr-FR" sz="1800" b="1" i="1" kern="0" dirty="0" smtClean="0"/>
              </a:p>
            </p:txBody>
          </p:sp>
          <p:sp>
            <p:nvSpPr>
              <p:cNvPr id="39" name="Rectangle 38"/>
              <p:cNvSpPr/>
              <p:nvPr/>
            </p:nvSpPr>
            <p:spPr>
              <a:xfrm>
                <a:off x="1142976" y="3643314"/>
                <a:ext cx="1306768" cy="369332"/>
              </a:xfrm>
              <a:prstGeom prst="rect">
                <a:avLst/>
              </a:prstGeom>
            </p:spPr>
            <p:txBody>
              <a:bodyPr wrap="none">
                <a:spAutoFit/>
              </a:bodyPr>
              <a:lstStyle/>
              <a:p>
                <a:pPr marL="342900" indent="-342900" eaLnBrk="0" hangingPunct="0">
                  <a:spcBef>
                    <a:spcPct val="20000"/>
                  </a:spcBef>
                  <a:defRPr/>
                </a:pPr>
                <a:r>
                  <a:rPr lang="fr-FR" sz="1800" b="1" i="1" kern="0" dirty="0" err="1" smtClean="0"/>
                  <a:t>Soil</a:t>
                </a:r>
                <a:r>
                  <a:rPr lang="fr-FR" sz="1800" b="1" i="1" kern="0" dirty="0" smtClean="0"/>
                  <a:t> science</a:t>
                </a:r>
              </a:p>
            </p:txBody>
          </p:sp>
          <p:sp>
            <p:nvSpPr>
              <p:cNvPr id="40" name="Rectangle 39"/>
              <p:cNvSpPr/>
              <p:nvPr/>
            </p:nvSpPr>
            <p:spPr>
              <a:xfrm>
                <a:off x="214282" y="3286124"/>
                <a:ext cx="1338828" cy="369332"/>
              </a:xfrm>
              <a:prstGeom prst="rect">
                <a:avLst/>
              </a:prstGeom>
            </p:spPr>
            <p:txBody>
              <a:bodyPr wrap="none">
                <a:spAutoFit/>
              </a:bodyPr>
              <a:lstStyle/>
              <a:p>
                <a:pPr marL="342900" indent="-342900" eaLnBrk="0" hangingPunct="0">
                  <a:spcBef>
                    <a:spcPct val="20000"/>
                  </a:spcBef>
                  <a:defRPr/>
                </a:pPr>
                <a:r>
                  <a:rPr lang="fr-FR" sz="1800" b="1" i="1" kern="0" dirty="0" err="1" smtClean="0"/>
                  <a:t>Climatology</a:t>
                </a:r>
                <a:endParaRPr lang="fr-FR" sz="1800" b="1" i="1" kern="0" dirty="0" smtClean="0"/>
              </a:p>
            </p:txBody>
          </p:sp>
        </p:grpSp>
      </p:grpSp>
      <p:grpSp>
        <p:nvGrpSpPr>
          <p:cNvPr id="26" name="Groupe 25"/>
          <p:cNvGrpSpPr/>
          <p:nvPr/>
        </p:nvGrpSpPr>
        <p:grpSpPr>
          <a:xfrm>
            <a:off x="3675173" y="1928802"/>
            <a:ext cx="5022189" cy="3486709"/>
            <a:chOff x="3675173" y="1928802"/>
            <a:chExt cx="5022189" cy="3486709"/>
          </a:xfrm>
        </p:grpSpPr>
        <p:pic>
          <p:nvPicPr>
            <p:cNvPr id="6171" name="Image 7" descr="Quae(1).jpg"/>
            <p:cNvPicPr>
              <a:picLocks noChangeAspect="1"/>
            </p:cNvPicPr>
            <p:nvPr/>
          </p:nvPicPr>
          <p:blipFill>
            <a:blip r:embed="rId4"/>
            <a:srcRect/>
            <a:stretch>
              <a:fillRect/>
            </a:stretch>
          </p:blipFill>
          <p:spPr bwMode="auto">
            <a:xfrm>
              <a:off x="4220250" y="2852183"/>
              <a:ext cx="1863918" cy="2563328"/>
            </a:xfrm>
            <a:prstGeom prst="rect">
              <a:avLst/>
            </a:prstGeom>
            <a:noFill/>
            <a:ln w="9525">
              <a:noFill/>
              <a:miter lim="800000"/>
              <a:headEnd/>
              <a:tailEnd/>
            </a:ln>
          </p:spPr>
        </p:pic>
        <p:sp>
          <p:nvSpPr>
            <p:cNvPr id="22" name="Espace réservé du contenu 2"/>
            <p:cNvSpPr txBox="1">
              <a:spLocks/>
            </p:cNvSpPr>
            <p:nvPr/>
          </p:nvSpPr>
          <p:spPr bwMode="auto">
            <a:xfrm>
              <a:off x="3675173" y="1928802"/>
              <a:ext cx="2643206" cy="1000132"/>
            </a:xfrm>
            <a:prstGeom prst="rect">
              <a:avLst/>
            </a:prstGeom>
          </p:spPr>
          <p:txBody>
            <a:bodyPr/>
            <a:lstStyle/>
            <a:p>
              <a:pPr marL="342900" indent="-342900" algn="ctr" eaLnBrk="0" hangingPunct="0">
                <a:spcBef>
                  <a:spcPts val="400"/>
                </a:spcBef>
                <a:defRPr/>
              </a:pPr>
              <a:r>
                <a:rPr lang="fr-FR" sz="2000" b="1" kern="0" dirty="0" err="1" smtClean="0">
                  <a:latin typeface="+mn-lt"/>
                </a:rPr>
                <a:t>Authors</a:t>
              </a:r>
              <a:endParaRPr lang="fr-FR" sz="2000" b="1" kern="0" dirty="0" smtClean="0">
                <a:latin typeface="+mn-lt"/>
              </a:endParaRPr>
            </a:p>
            <a:p>
              <a:pPr marL="342900" indent="-342900" algn="ctr" eaLnBrk="0" hangingPunct="0">
                <a:spcBef>
                  <a:spcPts val="400"/>
                </a:spcBef>
                <a:defRPr/>
              </a:pPr>
              <a:r>
                <a:rPr lang="fr-FR" sz="2000" kern="0" dirty="0" smtClean="0">
                  <a:latin typeface="+mn-lt"/>
                </a:rPr>
                <a:t>&gt; 50 </a:t>
              </a:r>
              <a:r>
                <a:rPr lang="fr-FR" sz="2000" kern="0" dirty="0" err="1" smtClean="0">
                  <a:latin typeface="+mn-lt"/>
                </a:rPr>
                <a:t>scientists</a:t>
              </a:r>
              <a:endParaRPr lang="fr-FR" sz="2000" kern="0" dirty="0">
                <a:latin typeface="+mn-lt"/>
              </a:endParaRPr>
            </a:p>
          </p:txBody>
        </p:sp>
        <p:sp>
          <p:nvSpPr>
            <p:cNvPr id="46" name="Rectangle 45"/>
            <p:cNvSpPr/>
            <p:nvPr/>
          </p:nvSpPr>
          <p:spPr>
            <a:xfrm>
              <a:off x="6251803" y="1999191"/>
              <a:ext cx="2445559" cy="2862322"/>
            </a:xfrm>
            <a:prstGeom prst="rect">
              <a:avLst/>
            </a:prstGeom>
          </p:spPr>
          <p:txBody>
            <a:bodyPr wrap="square">
              <a:spAutoFit/>
            </a:bodyPr>
            <a:lstStyle/>
            <a:p>
              <a:pPr marL="342900" indent="-342900" eaLnBrk="0" hangingPunct="0">
                <a:spcBef>
                  <a:spcPct val="20000"/>
                </a:spcBef>
                <a:defRPr/>
              </a:pPr>
              <a:r>
                <a:rPr lang="fr-FR" sz="2000" b="1" kern="0" dirty="0" smtClean="0">
                  <a:latin typeface="+mn-lt"/>
                </a:rPr>
                <a:t>    Productions</a:t>
              </a:r>
            </a:p>
            <a:p>
              <a:pPr marL="342900" indent="-342900" eaLnBrk="0" hangingPunct="0">
                <a:spcBef>
                  <a:spcPct val="20000"/>
                </a:spcBef>
                <a:defRPr/>
              </a:pPr>
              <a:r>
                <a:rPr lang="fr-FR" sz="2000" kern="0" dirty="0" smtClean="0">
                  <a:latin typeface="+mn-lt"/>
                </a:rPr>
                <a:t>&gt; 150 citations (1998)</a:t>
              </a:r>
            </a:p>
            <a:p>
              <a:pPr marL="342900" indent="-342900" eaLnBrk="0" hangingPunct="0">
                <a:spcBef>
                  <a:spcPct val="20000"/>
                </a:spcBef>
                <a:defRPr/>
              </a:pPr>
              <a:r>
                <a:rPr lang="fr-FR" sz="2000" kern="0" dirty="0" smtClean="0">
                  <a:latin typeface="+mn-lt"/>
                </a:rPr>
                <a:t>&gt; 150 international</a:t>
              </a:r>
            </a:p>
            <a:p>
              <a:pPr marL="342900" indent="-342900" eaLnBrk="0" hangingPunct="0">
                <a:spcBef>
                  <a:spcPct val="20000"/>
                </a:spcBef>
                <a:defRPr/>
              </a:pPr>
              <a:r>
                <a:rPr lang="fr-FR" sz="2000" kern="0" dirty="0" smtClean="0">
                  <a:latin typeface="+mn-lt"/>
                </a:rPr>
                <a:t>         </a:t>
              </a:r>
              <a:r>
                <a:rPr lang="fr-FR" sz="2000" kern="0" dirty="0" err="1" smtClean="0">
                  <a:latin typeface="+mn-lt"/>
                </a:rPr>
                <a:t>papers</a:t>
              </a:r>
              <a:r>
                <a:rPr lang="fr-FR" sz="2000" kern="0" dirty="0" smtClean="0">
                  <a:latin typeface="+mn-lt"/>
                </a:rPr>
                <a:t> (2012)</a:t>
              </a:r>
            </a:p>
            <a:p>
              <a:pPr marL="342900" indent="-342900" eaLnBrk="0" hangingPunct="0">
                <a:spcBef>
                  <a:spcPct val="20000"/>
                </a:spcBef>
                <a:defRPr/>
              </a:pPr>
              <a:r>
                <a:rPr lang="fr-FR" sz="2000" kern="0" dirty="0" smtClean="0">
                  <a:latin typeface="+mn-lt"/>
                </a:rPr>
                <a:t>&gt; 30 </a:t>
              </a:r>
              <a:r>
                <a:rPr lang="fr-FR" sz="2000" kern="0" dirty="0" err="1" smtClean="0">
                  <a:latin typeface="+mn-lt"/>
                </a:rPr>
                <a:t>PhD</a:t>
              </a:r>
              <a:r>
                <a:rPr lang="fr-FR" sz="2000" kern="0" dirty="0" smtClean="0">
                  <a:latin typeface="+mn-lt"/>
                </a:rPr>
                <a:t> of </a:t>
              </a:r>
              <a:r>
                <a:rPr lang="fr-FR" sz="2000" kern="0" dirty="0" err="1" smtClean="0">
                  <a:latin typeface="+mn-lt"/>
                </a:rPr>
                <a:t>which</a:t>
              </a:r>
              <a:r>
                <a:rPr lang="fr-FR" sz="2000" kern="0" dirty="0" smtClean="0">
                  <a:latin typeface="+mn-lt"/>
                </a:rPr>
                <a:t> </a:t>
              </a:r>
              <a:br>
                <a:rPr lang="fr-FR" sz="2000" kern="0" dirty="0" smtClean="0">
                  <a:latin typeface="+mn-lt"/>
                </a:rPr>
              </a:br>
              <a:r>
                <a:rPr lang="fr-FR" sz="2000" kern="0" dirty="0" smtClean="0">
                  <a:latin typeface="+mn-lt"/>
                </a:rPr>
                <a:t>10 in 2008-2010</a:t>
              </a:r>
            </a:p>
            <a:p>
              <a:pPr marL="342900" indent="-342900" eaLnBrk="0" hangingPunct="0">
                <a:spcBef>
                  <a:spcPct val="20000"/>
                </a:spcBef>
                <a:defRPr/>
              </a:pPr>
              <a:r>
                <a:rPr lang="fr-FR" sz="2000" kern="0" dirty="0" smtClean="0">
                  <a:latin typeface="+mn-lt"/>
                </a:rPr>
                <a:t>&gt; 250 </a:t>
              </a:r>
              <a:r>
                <a:rPr lang="fr-FR" sz="2000" kern="0" dirty="0" err="1" smtClean="0">
                  <a:latin typeface="+mn-lt"/>
                </a:rPr>
                <a:t>downloads</a:t>
              </a:r>
              <a:r>
                <a:rPr lang="fr-FR" sz="2000" kern="0" dirty="0" smtClean="0">
                  <a:latin typeface="+mn-lt"/>
                </a:rPr>
                <a:t> </a:t>
              </a:r>
              <a:br>
                <a:rPr lang="fr-FR" sz="2000" kern="0" dirty="0" smtClean="0">
                  <a:latin typeface="+mn-lt"/>
                </a:rPr>
              </a:br>
              <a:r>
                <a:rPr lang="fr-FR" sz="2000" kern="0" dirty="0" smtClean="0">
                  <a:latin typeface="+mn-lt"/>
                </a:rPr>
                <a:t>(&gt; 2008)</a:t>
              </a:r>
            </a:p>
          </p:txBody>
        </p:sp>
      </p:grpSp>
      <p:sp>
        <p:nvSpPr>
          <p:cNvPr id="27" name="Rectangle 2"/>
          <p:cNvSpPr>
            <a:spLocks noChangeArrowheads="1"/>
          </p:cNvSpPr>
          <p:nvPr/>
        </p:nvSpPr>
        <p:spPr bwMode="auto">
          <a:xfrm>
            <a:off x="108520" y="116632"/>
            <a:ext cx="9144000" cy="609600"/>
          </a:xfrm>
          <a:prstGeom prst="rect">
            <a:avLst/>
          </a:prstGeom>
          <a:noFill/>
          <a:ln w="9525">
            <a:noFill/>
            <a:miter lim="800000"/>
            <a:headEnd/>
            <a:tailEnd/>
          </a:ln>
        </p:spPr>
        <p:txBody>
          <a:bodyPr/>
          <a:lstStyle/>
          <a:p>
            <a:r>
              <a:rPr lang="en-GB" sz="2800" b="1" dirty="0" smtClean="0">
                <a:solidFill>
                  <a:srgbClr val="6F9D20"/>
                </a:solidFill>
                <a:latin typeface="Arial" charset="0"/>
                <a:cs typeface="Times New Roman" pitchFamily="18" charset="0"/>
              </a:rPr>
              <a:t>STICS community: an open international community</a:t>
            </a:r>
            <a:endParaRPr lang="en-GB" sz="2800" dirty="0">
              <a:solidFill>
                <a:srgbClr val="6F9D20"/>
              </a:solidFill>
              <a:latin typeface="Arial" charset="0"/>
            </a:endParaRPr>
          </a:p>
        </p:txBody>
      </p:sp>
      <p:sp>
        <p:nvSpPr>
          <p:cNvPr id="28" name="Rectangle 2"/>
          <p:cNvSpPr>
            <a:spLocks noChangeArrowheads="1"/>
          </p:cNvSpPr>
          <p:nvPr/>
        </p:nvSpPr>
        <p:spPr bwMode="auto">
          <a:xfrm>
            <a:off x="6663225" y="841841"/>
            <a:ext cx="2034137" cy="1065226"/>
          </a:xfrm>
          <a:prstGeom prst="rect">
            <a:avLst/>
          </a:prstGeom>
          <a:noFill/>
          <a:ln w="9525">
            <a:noFill/>
            <a:miter lim="800000"/>
            <a:headEnd/>
            <a:tailEnd/>
          </a:ln>
        </p:spPr>
        <p:txBody>
          <a:bodyPr/>
          <a:lstStyle/>
          <a:p>
            <a:pPr algn="ctr"/>
            <a:r>
              <a:rPr lang="fr-FR" sz="2000" b="1" dirty="0" err="1" smtClean="0">
                <a:solidFill>
                  <a:srgbClr val="6F9D20"/>
                </a:solidFill>
                <a:latin typeface="Arial" charset="0"/>
                <a:cs typeface="Times New Roman" pitchFamily="18" charset="0"/>
              </a:rPr>
              <a:t>Scientific</a:t>
            </a:r>
            <a:r>
              <a:rPr lang="fr-FR" sz="2000" b="1" dirty="0" smtClean="0">
                <a:solidFill>
                  <a:srgbClr val="6F9D20"/>
                </a:solidFill>
                <a:latin typeface="Arial" charset="0"/>
                <a:cs typeface="Times New Roman" pitchFamily="18" charset="0"/>
              </a:rPr>
              <a:t> </a:t>
            </a:r>
            <a:r>
              <a:rPr lang="fr-FR" sz="2000" b="1" dirty="0" err="1" smtClean="0">
                <a:solidFill>
                  <a:srgbClr val="6F9D20"/>
                </a:solidFill>
                <a:latin typeface="Arial" charset="0"/>
                <a:cs typeface="Times New Roman" pitchFamily="18" charset="0"/>
              </a:rPr>
              <a:t>papers</a:t>
            </a:r>
            <a:r>
              <a:rPr lang="fr-FR" sz="2000" b="1" dirty="0" smtClean="0">
                <a:solidFill>
                  <a:srgbClr val="6F9D20"/>
                </a:solidFill>
                <a:latin typeface="Arial" charset="0"/>
                <a:cs typeface="Times New Roman" pitchFamily="18" charset="0"/>
              </a:rPr>
              <a:t> and reports</a:t>
            </a:r>
            <a:endParaRPr lang="fr-FR" sz="2000" dirty="0">
              <a:solidFill>
                <a:srgbClr val="6F9D20"/>
              </a:solidFill>
              <a:latin typeface="Arial" charset="0"/>
            </a:endParaRPr>
          </a:p>
        </p:txBody>
      </p:sp>
      <p:sp>
        <p:nvSpPr>
          <p:cNvPr id="29" name="Rectangle 2"/>
          <p:cNvSpPr>
            <a:spLocks noChangeArrowheads="1"/>
          </p:cNvSpPr>
          <p:nvPr/>
        </p:nvSpPr>
        <p:spPr bwMode="auto">
          <a:xfrm>
            <a:off x="214282" y="928425"/>
            <a:ext cx="2235462" cy="979361"/>
          </a:xfrm>
          <a:prstGeom prst="rect">
            <a:avLst/>
          </a:prstGeom>
          <a:noFill/>
          <a:ln w="9525">
            <a:noFill/>
            <a:miter lim="800000"/>
            <a:headEnd/>
            <a:tailEnd/>
          </a:ln>
        </p:spPr>
        <p:txBody>
          <a:bodyPr/>
          <a:lstStyle/>
          <a:p>
            <a:pPr algn="ctr"/>
            <a:r>
              <a:rPr lang="fr-FR" sz="2000" b="1" dirty="0" err="1" smtClean="0">
                <a:solidFill>
                  <a:srgbClr val="6F9D20"/>
                </a:solidFill>
                <a:latin typeface="Arial" charset="0"/>
                <a:cs typeface="Times New Roman" pitchFamily="18" charset="0"/>
              </a:rPr>
              <a:t>Gathering</a:t>
            </a:r>
            <a:r>
              <a:rPr lang="fr-FR" sz="2000" b="1" dirty="0" smtClean="0">
                <a:solidFill>
                  <a:srgbClr val="6F9D20"/>
                </a:solidFill>
                <a:latin typeface="Arial" charset="0"/>
                <a:cs typeface="Times New Roman" pitchFamily="18" charset="0"/>
              </a:rPr>
              <a:t> </a:t>
            </a:r>
            <a:r>
              <a:rPr lang="fr-FR" sz="2000" b="1" dirty="0" err="1" smtClean="0">
                <a:solidFill>
                  <a:srgbClr val="6F9D20"/>
                </a:solidFill>
                <a:latin typeface="Arial" charset="0"/>
                <a:cs typeface="Times New Roman" pitchFamily="18" charset="0"/>
              </a:rPr>
              <a:t>skills</a:t>
            </a:r>
            <a:r>
              <a:rPr lang="fr-FR" sz="2000" b="1" dirty="0" smtClean="0">
                <a:solidFill>
                  <a:srgbClr val="6F9D20"/>
                </a:solidFill>
                <a:latin typeface="Arial" charset="0"/>
                <a:cs typeface="Times New Roman" pitchFamily="18" charset="0"/>
              </a:rPr>
              <a:t>, </a:t>
            </a:r>
            <a:r>
              <a:rPr lang="fr-FR" sz="2000" b="1" dirty="0" err="1" smtClean="0">
                <a:solidFill>
                  <a:srgbClr val="6F9D20"/>
                </a:solidFill>
                <a:latin typeface="Arial" charset="0"/>
                <a:cs typeface="Times New Roman" pitchFamily="18" charset="0"/>
              </a:rPr>
              <a:t>purposes</a:t>
            </a:r>
            <a:r>
              <a:rPr lang="fr-FR" sz="2000" b="1" dirty="0" smtClean="0">
                <a:solidFill>
                  <a:srgbClr val="6F9D20"/>
                </a:solidFill>
                <a:latin typeface="Arial" charset="0"/>
                <a:cs typeface="Times New Roman" pitchFamily="18" charset="0"/>
              </a:rPr>
              <a:t>  and disciplines </a:t>
            </a:r>
            <a:endParaRPr lang="fr-FR" sz="2000" dirty="0">
              <a:solidFill>
                <a:srgbClr val="6F9D20"/>
              </a:solidFill>
              <a:latin typeface="Arial" charset="0"/>
            </a:endParaRPr>
          </a:p>
        </p:txBody>
      </p:sp>
      <p:sp>
        <p:nvSpPr>
          <p:cNvPr id="34" name="ZoneTexte 33"/>
          <p:cNvSpPr txBox="1"/>
          <p:nvPr/>
        </p:nvSpPr>
        <p:spPr>
          <a:xfrm>
            <a:off x="3854356" y="5457418"/>
            <a:ext cx="5289644" cy="707886"/>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STICS </a:t>
            </a:r>
            <a:r>
              <a:rPr lang="fr-FR" sz="2000" b="1" dirty="0" err="1" smtClean="0">
                <a:latin typeface="Arial" panose="020B0604020202020204" pitchFamily="34" charset="0"/>
                <a:cs typeface="Arial" panose="020B0604020202020204" pitchFamily="34" charset="0"/>
              </a:rPr>
              <a:t>widely</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used</a:t>
            </a:r>
            <a:r>
              <a:rPr lang="fr-FR" sz="2000" b="1"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in </a:t>
            </a:r>
            <a:r>
              <a:rPr lang="fr-FR" sz="2000" dirty="0" err="1" smtClean="0">
                <a:latin typeface="Arial" panose="020B0604020202020204" pitchFamily="34" charset="0"/>
                <a:cs typeface="Arial" panose="020B0604020202020204" pitchFamily="34" charset="0"/>
              </a:rPr>
              <a:t>AgMIP</a:t>
            </a:r>
            <a:r>
              <a:rPr lang="fr-FR" sz="2000" dirty="0" smtClean="0">
                <a:latin typeface="Arial" panose="020B0604020202020204" pitchFamily="34" charset="0"/>
                <a:cs typeface="Arial" panose="020B0604020202020204" pitchFamily="34" charset="0"/>
              </a:rPr>
              <a:t> and MACSUR international </a:t>
            </a:r>
            <a:r>
              <a:rPr lang="fr-FR" sz="2000" dirty="0" err="1" smtClean="0">
                <a:latin typeface="Arial" panose="020B0604020202020204" pitchFamily="34" charset="0"/>
                <a:cs typeface="Arial" panose="020B0604020202020204" pitchFamily="34" charset="0"/>
              </a:rPr>
              <a:t>Climate</a:t>
            </a:r>
            <a:r>
              <a:rPr lang="fr-FR" sz="2000" dirty="0" smtClean="0">
                <a:latin typeface="Arial" panose="020B0604020202020204" pitchFamily="34" charset="0"/>
                <a:cs typeface="Arial" panose="020B0604020202020204" pitchFamily="34" charset="0"/>
              </a:rPr>
              <a:t> Change </a:t>
            </a:r>
            <a:r>
              <a:rPr lang="fr-FR" sz="2000" dirty="0" err="1" smtClean="0">
                <a:latin typeface="Arial" panose="020B0604020202020204" pitchFamily="34" charset="0"/>
                <a:cs typeface="Arial" panose="020B0604020202020204" pitchFamily="34" charset="0"/>
              </a:rPr>
              <a:t>projects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7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Text Box 3"/>
          <p:cNvSpPr txBox="1">
            <a:spLocks noChangeArrowheads="1"/>
          </p:cNvSpPr>
          <p:nvPr/>
        </p:nvSpPr>
        <p:spPr bwMode="auto">
          <a:xfrm>
            <a:off x="5535730" y="757982"/>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dirty="0">
                <a:solidFill>
                  <a:schemeClr val="accent2"/>
                </a:solidFill>
              </a:rPr>
              <a:t>(Bonhomme </a:t>
            </a:r>
            <a:r>
              <a:rPr lang="fr-FR" i="1" dirty="0">
                <a:solidFill>
                  <a:schemeClr val="accent2"/>
                </a:solidFill>
              </a:rPr>
              <a:t>et al</a:t>
            </a:r>
            <a:r>
              <a:rPr lang="fr-FR" dirty="0">
                <a:solidFill>
                  <a:schemeClr val="accent2"/>
                </a:solidFill>
              </a:rPr>
              <a:t>., 1996) </a:t>
            </a:r>
            <a:endParaRPr lang="fr-FR" sz="2000" dirty="0"/>
          </a:p>
        </p:txBody>
      </p:sp>
      <p:sp>
        <p:nvSpPr>
          <p:cNvPr id="219141" name="Text Box 5"/>
          <p:cNvSpPr txBox="1">
            <a:spLocks noChangeArrowheads="1"/>
          </p:cNvSpPr>
          <p:nvPr/>
        </p:nvSpPr>
        <p:spPr bwMode="auto">
          <a:xfrm>
            <a:off x="0" y="116632"/>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dirty="0" smtClean="0">
                <a:solidFill>
                  <a:srgbClr val="6F9D20"/>
                </a:solidFill>
                <a:latin typeface="Arial" panose="020B0604020202020204" pitchFamily="34" charset="0"/>
                <a:cs typeface="Arial" panose="020B0604020202020204" pitchFamily="34" charset="0"/>
              </a:rPr>
              <a:t>Crop model structure:</a:t>
            </a:r>
            <a:r>
              <a:rPr lang="en-US" sz="3200" b="1" dirty="0" smtClean="0">
                <a:solidFill>
                  <a:srgbClr val="6F9D20"/>
                </a:solidFill>
                <a:latin typeface="Arial" panose="020B0604020202020204" pitchFamily="34" charset="0"/>
                <a:cs typeface="Arial" panose="020B0604020202020204" pitchFamily="34" charset="0"/>
              </a:rPr>
              <a:t> main principles</a:t>
            </a:r>
            <a:endParaRPr lang="en-US" sz="3200" b="1" dirty="0">
              <a:solidFill>
                <a:srgbClr val="6F9D20"/>
              </a:solidFill>
              <a:latin typeface="Arial" panose="020B0604020202020204" pitchFamily="34" charset="0"/>
              <a:cs typeface="Arial" panose="020B0604020202020204" pitchFamily="34" charset="0"/>
            </a:endParaRPr>
          </a:p>
        </p:txBody>
      </p:sp>
      <p:sp>
        <p:nvSpPr>
          <p:cNvPr id="5" name="Text Box 12"/>
          <p:cNvSpPr txBox="1">
            <a:spLocks noChangeArrowheads="1"/>
          </p:cNvSpPr>
          <p:nvPr/>
        </p:nvSpPr>
        <p:spPr bwMode="auto">
          <a:xfrm>
            <a:off x="5486400" y="1732746"/>
            <a:ext cx="327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fr-FR" sz="2000" b="1" dirty="0" smtClean="0">
                <a:solidFill>
                  <a:srgbClr val="6F9D20"/>
                </a:solidFill>
                <a:latin typeface="Comic Sans MS" pitchFamily="66" charset="0"/>
              </a:rPr>
              <a:t>Phenology</a:t>
            </a:r>
            <a:endParaRPr lang="en-US" altLang="fr-FR" sz="2000" b="1" dirty="0">
              <a:solidFill>
                <a:srgbClr val="6F9D20"/>
              </a:solidFill>
            </a:endParaRPr>
          </a:p>
        </p:txBody>
      </p:sp>
      <p:sp>
        <p:nvSpPr>
          <p:cNvPr id="6" name="Rectangle 13"/>
          <p:cNvSpPr>
            <a:spLocks noChangeArrowheads="1"/>
          </p:cNvSpPr>
          <p:nvPr/>
        </p:nvSpPr>
        <p:spPr bwMode="auto">
          <a:xfrm>
            <a:off x="5486400" y="3225170"/>
            <a:ext cx="30861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fr-FR" sz="2000" b="1" dirty="0" smtClean="0">
                <a:solidFill>
                  <a:srgbClr val="6F9D20"/>
                </a:solidFill>
                <a:latin typeface="Comic Sans MS" pitchFamily="66" charset="0"/>
              </a:rPr>
              <a:t>Dry matter production </a:t>
            </a:r>
          </a:p>
          <a:p>
            <a:r>
              <a:rPr lang="en-US" altLang="fr-FR" sz="2000" b="1" dirty="0" smtClean="0">
                <a:solidFill>
                  <a:srgbClr val="6F9D20"/>
                </a:solidFill>
                <a:latin typeface="Comic Sans MS" pitchFamily="66" charset="0"/>
              </a:rPr>
              <a:t>and distribution</a:t>
            </a:r>
            <a:endParaRPr lang="en-US" altLang="fr-FR" sz="2000" b="1" dirty="0">
              <a:solidFill>
                <a:srgbClr val="6F9D20"/>
              </a:solidFill>
              <a:latin typeface="Comic Sans MS" pitchFamily="66" charset="0"/>
            </a:endParaRPr>
          </a:p>
        </p:txBody>
      </p:sp>
      <p:sp>
        <p:nvSpPr>
          <p:cNvPr id="7" name="Text Box 14"/>
          <p:cNvSpPr txBox="1">
            <a:spLocks noChangeArrowheads="1"/>
          </p:cNvSpPr>
          <p:nvPr/>
        </p:nvSpPr>
        <p:spPr bwMode="auto">
          <a:xfrm>
            <a:off x="5486400" y="5026025"/>
            <a:ext cx="3276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fr-FR" sz="2000" b="1" dirty="0" smtClean="0">
                <a:solidFill>
                  <a:srgbClr val="6F9D20"/>
                </a:solidFill>
                <a:latin typeface="Comic Sans MS" pitchFamily="66" charset="0"/>
              </a:rPr>
              <a:t>Constraints due to environment (abiotic factors)</a:t>
            </a:r>
            <a:endParaRPr lang="en-US" altLang="fr-FR" sz="2000" b="1" dirty="0">
              <a:solidFill>
                <a:srgbClr val="6F9D20"/>
              </a:solidFill>
            </a:endParaRPr>
          </a:p>
        </p:txBody>
      </p:sp>
      <p:sp>
        <p:nvSpPr>
          <p:cNvPr id="12" name="Oval 7"/>
          <p:cNvSpPr>
            <a:spLocks noChangeArrowheads="1"/>
          </p:cNvSpPr>
          <p:nvPr/>
        </p:nvSpPr>
        <p:spPr bwMode="auto">
          <a:xfrm>
            <a:off x="411956" y="2924944"/>
            <a:ext cx="4248472" cy="1224459"/>
          </a:xfrm>
          <a:prstGeom prst="ellipse">
            <a:avLst/>
          </a:prstGeom>
          <a:noFill/>
          <a:ln w="19050">
            <a:solidFill>
              <a:srgbClr val="6F9D2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Tx/>
              <a:buNone/>
            </a:pPr>
            <a:r>
              <a:rPr lang="en-US" altLang="fr-FR" sz="2000" dirty="0"/>
              <a:t>- </a:t>
            </a:r>
            <a:r>
              <a:rPr lang="en-US" altLang="fr-FR" sz="2000" dirty="0">
                <a:latin typeface="Comic Sans MS" pitchFamily="66" charset="0"/>
              </a:rPr>
              <a:t>Photosynthesis</a:t>
            </a:r>
            <a:br>
              <a:rPr lang="en-US" altLang="fr-FR" sz="2000" dirty="0">
                <a:latin typeface="Comic Sans MS" pitchFamily="66" charset="0"/>
              </a:rPr>
            </a:br>
            <a:r>
              <a:rPr lang="en-US" altLang="fr-FR" sz="2000" dirty="0">
                <a:latin typeface="Comic Sans MS" pitchFamily="66" charset="0"/>
              </a:rPr>
              <a:t>- Growth of different organs</a:t>
            </a:r>
            <a:br>
              <a:rPr lang="en-US" altLang="fr-FR" sz="2000" dirty="0">
                <a:latin typeface="Comic Sans MS" pitchFamily="66" charset="0"/>
              </a:rPr>
            </a:br>
            <a:r>
              <a:rPr lang="en-US" altLang="fr-FR" sz="2000" dirty="0">
                <a:latin typeface="Comic Sans MS" pitchFamily="66" charset="0"/>
              </a:rPr>
              <a:t>- Yield accumulation</a:t>
            </a:r>
            <a:endParaRPr lang="fr-FR" altLang="fr-FR" sz="2000" dirty="0">
              <a:latin typeface="Comic Sans MS" pitchFamily="66" charset="0"/>
            </a:endParaRPr>
          </a:p>
        </p:txBody>
      </p:sp>
      <p:grpSp>
        <p:nvGrpSpPr>
          <p:cNvPr id="3" name="Groupe 2"/>
          <p:cNvGrpSpPr/>
          <p:nvPr/>
        </p:nvGrpSpPr>
        <p:grpSpPr>
          <a:xfrm>
            <a:off x="1012192" y="4237070"/>
            <a:ext cx="3048000" cy="1821904"/>
            <a:chOff x="914400" y="4237070"/>
            <a:chExt cx="3048000" cy="1821904"/>
          </a:xfrm>
        </p:grpSpPr>
        <p:sp>
          <p:nvSpPr>
            <p:cNvPr id="13" name="AutoShape 8"/>
            <p:cNvSpPr>
              <a:spLocks noChangeArrowheads="1"/>
            </p:cNvSpPr>
            <p:nvPr/>
          </p:nvSpPr>
          <p:spPr bwMode="auto">
            <a:xfrm>
              <a:off x="914400" y="4770470"/>
              <a:ext cx="3048000" cy="1288504"/>
            </a:xfrm>
            <a:prstGeom prst="plaque">
              <a:avLst>
                <a:gd name="adj" fmla="val 16667"/>
              </a:avLst>
            </a:prstGeom>
            <a:noFill/>
            <a:ln w="19050">
              <a:solidFill>
                <a:srgbClr val="6F9D2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ts val="300"/>
                </a:spcBef>
              </a:pPr>
              <a:r>
                <a:rPr lang="en-US" altLang="fr-FR" sz="2000" dirty="0" smtClean="0">
                  <a:latin typeface="Comic Sans MS" pitchFamily="66" charset="0"/>
                </a:rPr>
                <a:t>Constraints</a:t>
              </a:r>
              <a:br>
                <a:rPr lang="en-US" altLang="fr-FR" sz="2000" dirty="0" smtClean="0">
                  <a:latin typeface="Comic Sans MS" pitchFamily="66" charset="0"/>
                </a:rPr>
              </a:br>
              <a:r>
                <a:rPr lang="en-US" altLang="fr-FR" sz="2000" dirty="0" smtClean="0">
                  <a:latin typeface="Comic Sans MS" pitchFamily="66" charset="0"/>
                </a:rPr>
                <a:t>-water </a:t>
              </a:r>
            </a:p>
            <a:p>
              <a:pPr algn="ctr">
                <a:spcBef>
                  <a:spcPts val="300"/>
                </a:spcBef>
              </a:pPr>
              <a:r>
                <a:rPr lang="en-US" altLang="fr-FR" sz="2000" dirty="0" smtClean="0">
                  <a:latin typeface="Comic Sans MS" pitchFamily="66" charset="0"/>
                </a:rPr>
                <a:t>-mineral     </a:t>
              </a:r>
            </a:p>
            <a:p>
              <a:pPr algn="ctr">
                <a:spcBef>
                  <a:spcPts val="300"/>
                </a:spcBef>
              </a:pPr>
              <a:r>
                <a:rPr lang="en-US" altLang="fr-FR" sz="2000" i="1" dirty="0" smtClean="0">
                  <a:latin typeface="Comic Sans MS" pitchFamily="66" charset="0"/>
                </a:rPr>
                <a:t>- (pest and diseases) </a:t>
              </a:r>
              <a:endParaRPr lang="en-US" altLang="fr-FR" sz="2000" i="1" dirty="0">
                <a:latin typeface="Comic Sans MS" pitchFamily="66" charset="0"/>
              </a:endParaRPr>
            </a:p>
          </p:txBody>
        </p:sp>
        <p:sp>
          <p:nvSpPr>
            <p:cNvPr id="14" name="Line 9"/>
            <p:cNvSpPr>
              <a:spLocks noChangeShapeType="1"/>
            </p:cNvSpPr>
            <p:nvPr/>
          </p:nvSpPr>
          <p:spPr bwMode="auto">
            <a:xfrm flipV="1">
              <a:off x="1667991" y="423707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Line 10"/>
            <p:cNvSpPr>
              <a:spLocks noChangeShapeType="1"/>
            </p:cNvSpPr>
            <p:nvPr/>
          </p:nvSpPr>
          <p:spPr bwMode="auto">
            <a:xfrm flipH="1" flipV="1">
              <a:off x="2429991" y="423707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Line 11"/>
            <p:cNvSpPr>
              <a:spLocks noChangeShapeType="1"/>
            </p:cNvSpPr>
            <p:nvPr/>
          </p:nvSpPr>
          <p:spPr bwMode="auto">
            <a:xfrm flipH="1" flipV="1">
              <a:off x="2734791" y="423707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 name="Groupe 1"/>
          <p:cNvGrpSpPr/>
          <p:nvPr/>
        </p:nvGrpSpPr>
        <p:grpSpPr>
          <a:xfrm>
            <a:off x="707392" y="1196986"/>
            <a:ext cx="3657600" cy="1367917"/>
            <a:chOff x="683568" y="1196986"/>
            <a:chExt cx="3657600" cy="1367917"/>
          </a:xfrm>
        </p:grpSpPr>
        <p:sp>
          <p:nvSpPr>
            <p:cNvPr id="11" name="Oval 6"/>
            <p:cNvSpPr>
              <a:spLocks noChangeArrowheads="1"/>
            </p:cNvSpPr>
            <p:nvPr/>
          </p:nvSpPr>
          <p:spPr bwMode="auto">
            <a:xfrm>
              <a:off x="683568" y="1196986"/>
              <a:ext cx="3657600" cy="1367917"/>
            </a:xfrm>
            <a:prstGeom prst="ellipse">
              <a:avLst/>
            </a:prstGeom>
            <a:noFill/>
            <a:ln w="19050">
              <a:solidFill>
                <a:srgbClr val="6F9D2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fr-FR" altLang="fr-FR" sz="2000" dirty="0">
                  <a:latin typeface="Comic Sans MS" pitchFamily="66" charset="0"/>
                </a:rPr>
                <a:t> </a:t>
              </a:r>
              <a:endParaRPr lang="fr-FR" altLang="fr-FR" sz="2000" dirty="0" smtClean="0">
                <a:latin typeface="Comic Sans MS" pitchFamily="66" charset="0"/>
              </a:endParaRPr>
            </a:p>
            <a:p>
              <a:pPr algn="ctr">
                <a:spcBef>
                  <a:spcPct val="50000"/>
                </a:spcBef>
              </a:pPr>
              <a:r>
                <a:rPr lang="en-US" altLang="fr-FR" sz="2000" dirty="0" smtClean="0">
                  <a:latin typeface="Comic Sans MS" pitchFamily="66" charset="0"/>
                </a:rPr>
                <a:t>Duration of development phases</a:t>
              </a:r>
              <a:endParaRPr lang="en-US" altLang="fr-FR"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059" y="1239518"/>
              <a:ext cx="526619" cy="5401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4024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4" y="138542"/>
            <a:ext cx="9216031" cy="649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009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235</TotalTime>
  <Words>1244</Words>
  <Application>Microsoft Office PowerPoint</Application>
  <PresentationFormat>Affichage à l'écran (4:3)</PresentationFormat>
  <Paragraphs>290</Paragraphs>
  <Slides>18</Slides>
  <Notes>6</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18</vt:i4>
      </vt:variant>
    </vt:vector>
  </HeadingPairs>
  <TitlesOfParts>
    <vt:vector size="21" baseType="lpstr">
      <vt:lpstr>Thème Office</vt:lpstr>
      <vt:lpstr>Document</vt:lpstr>
      <vt:lpstr>Image Bitmap</vt:lpstr>
      <vt:lpstr>Présentation PowerPoint</vt:lpstr>
      <vt:lpstr>Origin and strategy of STICS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dc:creator>
  <cp:lastModifiedBy>sbuis</cp:lastModifiedBy>
  <cp:revision>56</cp:revision>
  <dcterms:created xsi:type="dcterms:W3CDTF">2016-11-12T13:06:30Z</dcterms:created>
  <dcterms:modified xsi:type="dcterms:W3CDTF">2016-11-15T01:59:45Z</dcterms:modified>
</cp:coreProperties>
</file>