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7" r:id="rId4"/>
    <p:sldId id="264" r:id="rId5"/>
    <p:sldId id="271" r:id="rId6"/>
    <p:sldId id="263" r:id="rId7"/>
    <p:sldId id="295" r:id="rId8"/>
    <p:sldId id="296" r:id="rId9"/>
    <p:sldId id="298" r:id="rId10"/>
    <p:sldId id="282" r:id="rId11"/>
    <p:sldId id="266" r:id="rId12"/>
    <p:sldId id="294" r:id="rId13"/>
    <p:sldId id="284" r:id="rId14"/>
    <p:sldId id="281" r:id="rId15"/>
    <p:sldId id="276" r:id="rId16"/>
    <p:sldId id="289" r:id="rId17"/>
  </p:sldIdLst>
  <p:sldSz cx="9144000" cy="6858000" type="screen4x3"/>
  <p:notesSz cx="681355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CC33"/>
    <a:srgbClr val="CC0000"/>
    <a:srgbClr val="E8E9E3"/>
    <a:srgbClr val="CCECFF"/>
    <a:srgbClr val="CCFFFF"/>
    <a:srgbClr val="663300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3" autoAdjust="0"/>
    <p:restoredTop sz="93694" autoAdjust="0"/>
  </p:normalViewPr>
  <p:slideViewPr>
    <p:cSldViewPr>
      <p:cViewPr varScale="1">
        <p:scale>
          <a:sx n="64" d="100"/>
          <a:sy n="64" d="100"/>
        </p:scale>
        <p:origin x="-80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sabel\Documents\University\MSc%20thesis\first%20worksho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en-US"/>
              <a:t>%</a:t>
            </a:r>
            <a:r>
              <a:rPr lang="en-US" baseline="0"/>
              <a:t> of wives helping on field</a:t>
            </a:r>
            <a:endParaRPr lang="en-US"/>
          </a:p>
        </c:rich>
      </c:tx>
      <c:layout>
        <c:manualLayout>
          <c:xMode val="edge"/>
          <c:yMode val="edge"/>
          <c:x val="0.25165481325480438"/>
          <c:y val="1.7272803078132689E-3"/>
        </c:manualLayout>
      </c:layout>
      <c:overlay val="1"/>
    </c:title>
    <c:plotArea>
      <c:layout>
        <c:manualLayout>
          <c:layoutTarget val="inner"/>
          <c:xMode val="edge"/>
          <c:yMode val="edge"/>
          <c:x val="0.1216313382317197"/>
          <c:y val="0.11194010584742482"/>
          <c:w val="0.80250833423274737"/>
          <c:h val="0.74336298311786841"/>
        </c:manualLayout>
      </c:layout>
      <c:barChart>
        <c:barDir val="col"/>
        <c:grouping val="clustered"/>
        <c:ser>
          <c:idx val="0"/>
          <c:order val="0"/>
          <c:cat>
            <c:strRef>
              <c:f>labor!$B$3:$C$3</c:f>
              <c:strCache>
                <c:ptCount val="2"/>
                <c:pt idx="0">
                  <c:v>W-2004</c:v>
                </c:pt>
                <c:pt idx="1">
                  <c:v>W-2014</c:v>
                </c:pt>
              </c:strCache>
            </c:strRef>
          </c:cat>
          <c:val>
            <c:numRef>
              <c:f>labor!$B$4:$C$4</c:f>
              <c:numCache>
                <c:formatCode>General</c:formatCode>
                <c:ptCount val="2"/>
                <c:pt idx="0">
                  <c:v>80</c:v>
                </c:pt>
                <c:pt idx="1">
                  <c:v>27</c:v>
                </c:pt>
              </c:numCache>
            </c:numRef>
          </c:val>
        </c:ser>
        <c:axId val="92444544"/>
        <c:axId val="120919168"/>
      </c:barChart>
      <c:catAx>
        <c:axId val="92444544"/>
        <c:scaling>
          <c:orientation val="minMax"/>
        </c:scaling>
        <c:axPos val="b"/>
        <c:tickLblPos val="nextTo"/>
        <c:crossAx val="120919168"/>
        <c:crosses val="autoZero"/>
        <c:auto val="1"/>
        <c:lblAlgn val="ctr"/>
        <c:lblOffset val="100"/>
      </c:catAx>
      <c:valAx>
        <c:axId val="120919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crossAx val="9244454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0.25157</cdr:x>
      <cdr:y>0.86978</cdr:y>
    </cdr:from>
    <cdr:to>
      <cdr:x>0.3844</cdr:x>
      <cdr:y>0.96363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30845" y="1882826"/>
          <a:ext cx="491491" cy="20314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/>
            <a:t>2006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321BF1-8CFA-44D3-B5DD-F74EAAF56B45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1475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2DC094-78DE-4BD1-B27E-379391F800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Raises some question from rural perspective and at the village scale.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Why land and water? Because it is interconnected Not considéring water in isolation.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F5E75-5D33-42B9-B5C8-555D5E2FD1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Focus on </a:t>
            </a:r>
            <a:r>
              <a:rPr lang="en-US" dirty="0" err="1" smtClean="0"/>
              <a:t>Sorapet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15 km form urban area - 375 ha Previous work O. </a:t>
            </a:r>
            <a:r>
              <a:rPr lang="en-US" dirty="0" err="1" smtClean="0"/>
              <a:t>Aubriot</a:t>
            </a:r>
            <a:r>
              <a:rPr lang="en-US" dirty="0" smtClean="0"/>
              <a:t> because of water scarcity and adaptation and why the tanks where no more uses.- </a:t>
            </a:r>
            <a:r>
              <a:rPr lang="en-US" sz="1000" dirty="0" smtClean="0"/>
              <a:t>To understand changes of the past</a:t>
            </a:r>
          </a:p>
          <a:p>
            <a:pPr eaLnBrk="1" hangingPunct="1"/>
            <a:r>
              <a:rPr lang="en-US" sz="1000" dirty="0" smtClean="0"/>
              <a:t>Survey 2006 and 2014 Same farmers Based on same questionnaire 2006 </a:t>
            </a:r>
            <a:r>
              <a:rPr lang="en-US" sz="1000" dirty="0" smtClean="0">
                <a:solidFill>
                  <a:srgbClr val="984807"/>
                </a:solidFill>
              </a:rPr>
              <a:t>50</a:t>
            </a:r>
            <a:r>
              <a:rPr lang="en-US" sz="1000" dirty="0" smtClean="0"/>
              <a:t>, 2014 </a:t>
            </a:r>
            <a:r>
              <a:rPr lang="en-US" sz="1000" dirty="0" smtClean="0">
                <a:solidFill>
                  <a:srgbClr val="984807"/>
                </a:solidFill>
              </a:rPr>
              <a:t>49</a:t>
            </a:r>
            <a:r>
              <a:rPr lang="en-US" sz="1000" dirty="0" smtClean="0"/>
              <a:t> farmers</a:t>
            </a:r>
          </a:p>
          <a:p>
            <a:pPr eaLnBrk="1" hangingPunct="1"/>
            <a:r>
              <a:rPr lang="en-US" sz="1000" dirty="0" err="1" smtClean="0"/>
              <a:t>Adangal</a:t>
            </a:r>
            <a:r>
              <a:rPr lang="en-US" sz="1000" dirty="0" smtClean="0"/>
              <a:t> data</a:t>
            </a:r>
          </a:p>
          <a:p>
            <a:pPr eaLnBrk="1" hangingPunct="1"/>
            <a:r>
              <a:rPr lang="en-US" sz="1000" dirty="0" smtClean="0"/>
              <a:t>Interviews</a:t>
            </a:r>
          </a:p>
          <a:p>
            <a:pPr eaLnBrk="1" hangingPunct="1"/>
            <a:r>
              <a:rPr lang="en-US" sz="1000" dirty="0" smtClean="0"/>
              <a:t>Presentation</a:t>
            </a:r>
          </a:p>
          <a:p>
            <a:pPr eaLnBrk="1" hangingPunct="1"/>
            <a:r>
              <a:rPr lang="en-US" sz="1000" dirty="0" smtClean="0"/>
              <a:t>Participative meeting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Urbanization pressure of PY, influencing the land and water management in </a:t>
            </a:r>
            <a:r>
              <a:rPr lang="en-US" dirty="0" err="1" smtClean="0"/>
              <a:t>Sorapet</a:t>
            </a:r>
            <a:r>
              <a:rPr lang="en-US" dirty="0" smtClean="0"/>
              <a:t>; Less cultivators and labors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F6F25-8D7E-4CDF-9475-E1EA496B133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Increase in built-up, paddy, sugarcane, casuarina, plots, brick kiln and cowpea (karamani) area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Decrease in groundnut, trees, gram, cotton and vacant cover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Water consuming crops – diminishing of lanf for farming+ land plot close to the tank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59213" y="9447213"/>
            <a:ext cx="29527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3903EBB-B8F6-4587-AE2F-CFD734FE5EAE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Mark on the territory - Increase in built-up, paddy, sugarcane, casuarina, plots, brick kiln and cowpea (karamani) area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Decrease in groundnut, trees, gram, cotton and vacant cover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D66C6-7984-4C9D-920A-8F26943D7F5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Answers first question, understand changes in the past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79810-525F-415B-9ED2-2CB139FBD63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err="1" smtClean="0"/>
              <a:t>Pessimistic</a:t>
            </a:r>
            <a:r>
              <a:rPr lang="fr-FR" dirty="0" smtClean="0"/>
              <a:t> not all base on </a:t>
            </a:r>
            <a:r>
              <a:rPr lang="fr-FR" dirty="0" err="1" smtClean="0"/>
              <a:t>feed</a:t>
            </a:r>
            <a:r>
              <a:rPr lang="fr-FR" dirty="0" smtClean="0"/>
              <a:t> back and opinion of </a:t>
            </a:r>
            <a:r>
              <a:rPr lang="fr-FR" dirty="0" err="1" smtClean="0"/>
              <a:t>farmers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identified</a:t>
            </a:r>
            <a:r>
              <a:rPr lang="fr-FR" dirty="0" smtClean="0"/>
              <a:t> important </a:t>
            </a:r>
            <a:r>
              <a:rPr lang="fr-FR" dirty="0" err="1" smtClean="0"/>
              <a:t>variabes</a:t>
            </a:r>
            <a:r>
              <a:rPr lang="fr-FR" dirty="0" smtClean="0"/>
              <a:t> and </a:t>
            </a:r>
            <a:r>
              <a:rPr lang="fr-FR" dirty="0" err="1" smtClean="0"/>
              <a:t>draft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scenarios as story </a:t>
            </a:r>
            <a:r>
              <a:rPr lang="fr-FR" dirty="0" err="1" smtClean="0"/>
              <a:t>telling</a:t>
            </a:r>
            <a:r>
              <a:rPr lang="fr-FR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answers second subquestion how do the farmers think Sorapet will look like?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Labor vs mechanization: 1 full mechanization but specialized well-paid labor needed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2 Income gap between agriculture and other work, going to cities, growing pondi and working for industries and businesses, outsiders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3 Labor scarce due to migration, new and traditional techniques but respect for farming, secondary activities, family farming, collective act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Conversion of land: 1 </a:t>
            </a:r>
            <a:r>
              <a:rPr lang="en-US" smtClean="0">
                <a:ea typeface="Calibri" pitchFamily="34" charset="0"/>
                <a:cs typeface="Latha" pitchFamily="34" charset="0"/>
              </a:rPr>
              <a:t>Majorly (hybrid/GMO) paddy, a paddy processing factory and some houses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Calibri" pitchFamily="34" charset="0"/>
                <a:cs typeface="Latha" pitchFamily="34" charset="0"/>
              </a:rPr>
              <a:t>	2 Majorly built-up (industries, houses, college), some real estate and brick kiln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Calibri" pitchFamily="34" charset="0"/>
                <a:cs typeface="Latha" pitchFamily="34" charset="0"/>
              </a:rPr>
              <a:t>	3 Vegetable, karamani, millets, legumes, nuts, trees, barren land some factories, cattle, houses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Water issue: 1 Polluted water, deep tube wells with new cleaning technique and use of water from outside Sorapet for domestic water supply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2 Polluted water, scarcity of drinking water, major use for industries, low groundwater recharge and flood risk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 	3 Little groundwater, water boards implement; increase water efficiency  by drip irrigation, high electricity price, tank rehabilitation, 	groundwater only for domestic use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03BD3-9DD8-4D71-B70D-F6D0896FA9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000" smtClean="0"/>
              <a:t>More than 50% of the surveyed farmers are part of an organization like ATMA or MSS Foundation. One water user association  from TRPP.</a:t>
            </a:r>
            <a:endParaRPr lang="fr-FR" sz="1000" smtClean="0"/>
          </a:p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00" smtClean="0"/>
              <a:t>Storyline</a:t>
            </a:r>
          </a:p>
          <a:p>
            <a:r>
              <a:rPr lang="en-US" sz="1000" smtClean="0"/>
              <a:t>Global change and not CC</a:t>
            </a:r>
            <a:endParaRPr lang="fr-FR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9FB3-2194-483F-B81C-BD21F878CBEF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0903-FEA1-422C-A113-729A9880CE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BBEF-47EB-41B4-B217-8A8D275EB5FB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C312-8EFD-4560-B535-28A57337F20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7335-B456-4DE4-8339-DA9E2061488A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D93FC-0700-4D0E-ACE7-C575EEE94B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9047-EA3D-4FEF-A5D9-698A0B617885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6846-65E1-4167-B828-8562E5B57B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20BA-6E46-4299-85A2-17084CD84364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E84F-ABAF-4DC7-8AB5-47005412DF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DDEF-CFAB-4361-A09F-FF2C21550C71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4927-35F1-40E7-8B32-48FE1EFDAF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AA2E-3964-4BFC-8575-D0E0420C810E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6B19-A239-4DBD-BFA7-96C669A024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A26B-0597-4D27-AB86-886B6A5B4A5A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A0CC-CB08-4B0E-85B7-6F05DB2D345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00A8-06C7-4652-82B4-95524773119C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CB12-A145-48B3-A0CC-D169C0441B7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6BD8-A62F-4B0B-B58F-19F659568737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758A-9FE1-43D0-A9D4-F1DB41112B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184F-82FB-40C3-B3BE-EA035C10F8DF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A03C-E0A8-41B4-994A-14424DA5D13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8D9EA4-E1D3-4984-AECE-AD4AB5B651F2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2CA7B-762C-47D4-881C-84ED1596BA5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Feuille_Microsoft_Office_Excel_97-20031.xls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458200" cy="18510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From climate changes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to </a:t>
            </a:r>
            <a:r>
              <a:rPr lang="en-US" sz="3200" b="1" dirty="0" smtClean="0"/>
              <a:t>changes in agriculture, land and water </a:t>
            </a:r>
            <a:br>
              <a:rPr lang="en-US" sz="3200" b="1" dirty="0" smtClean="0"/>
            </a:br>
            <a:r>
              <a:rPr lang="en-US" sz="3200" b="1" dirty="0" smtClean="0"/>
              <a:t>at the village </a:t>
            </a:r>
            <a:r>
              <a:rPr lang="en-US" sz="3200" b="1" dirty="0" smtClean="0"/>
              <a:t>level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foresight approach in the Pondicherry Region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7848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van Klink Isabel, Richard-</a:t>
            </a:r>
            <a:r>
              <a:rPr lang="en-US" sz="2000" dirty="0" err="1" smtClean="0">
                <a:solidFill>
                  <a:schemeClr val="tx1"/>
                </a:solidFill>
              </a:rPr>
              <a:t>Ferroudji</a:t>
            </a:r>
            <a:r>
              <a:rPr lang="en-US" sz="2000" dirty="0" smtClean="0">
                <a:solidFill>
                  <a:schemeClr val="tx1"/>
                </a:solidFill>
              </a:rPr>
              <a:t> Audrey, </a:t>
            </a:r>
            <a:r>
              <a:rPr lang="en-US" sz="2000" dirty="0" err="1" smtClean="0">
                <a:solidFill>
                  <a:schemeClr val="tx1"/>
                </a:solidFill>
              </a:rPr>
              <a:t>Venkatasubramanian</a:t>
            </a:r>
            <a:r>
              <a:rPr lang="en-US" sz="2000" dirty="0" smtClean="0">
                <a:solidFill>
                  <a:schemeClr val="tx1"/>
                </a:solidFill>
              </a:rPr>
              <a:t> G., </a:t>
            </a:r>
            <a:r>
              <a:rPr lang="en-US" sz="2000" dirty="0" err="1" smtClean="0">
                <a:solidFill>
                  <a:schemeClr val="tx1"/>
                </a:solidFill>
              </a:rPr>
              <a:t>Aubriot</a:t>
            </a:r>
            <a:r>
              <a:rPr lang="en-US" sz="2000" dirty="0" smtClean="0">
                <a:solidFill>
                  <a:schemeClr val="tx1"/>
                </a:solidFill>
              </a:rPr>
              <a:t> O., </a:t>
            </a:r>
            <a:r>
              <a:rPr lang="en-US" sz="2000" dirty="0" err="1" smtClean="0">
                <a:solidFill>
                  <a:schemeClr val="tx1"/>
                </a:solidFill>
              </a:rPr>
              <a:t>Prabhakar</a:t>
            </a:r>
            <a:r>
              <a:rPr lang="en-US" sz="2000" dirty="0" smtClean="0">
                <a:solidFill>
                  <a:schemeClr val="tx1"/>
                </a:solidFill>
              </a:rPr>
              <a:t> I., </a:t>
            </a:r>
            <a:r>
              <a:rPr lang="en-US" sz="2000" dirty="0" err="1" smtClean="0">
                <a:solidFill>
                  <a:schemeClr val="tx1"/>
                </a:solidFill>
              </a:rPr>
              <a:t>Muthusankar</a:t>
            </a:r>
            <a:r>
              <a:rPr lang="en-US" sz="2000" dirty="0" smtClean="0">
                <a:solidFill>
                  <a:schemeClr val="tx1"/>
                </a:solidFill>
              </a:rPr>
              <a:t> G.,   (</a:t>
            </a:r>
            <a:r>
              <a:rPr lang="en-US" sz="2000" dirty="0" smtClean="0">
                <a:solidFill>
                  <a:schemeClr val="tx1"/>
                </a:solidFill>
              </a:rPr>
              <a:t>forthcoming 2017), </a:t>
            </a:r>
            <a:r>
              <a:rPr lang="en-US" sz="2000" dirty="0" smtClean="0">
                <a:solidFill>
                  <a:schemeClr val="tx1"/>
                </a:solidFill>
              </a:rPr>
              <a:t>From climate changes to changes in agriculture, land and water at the village level: a foresight approach in India, </a:t>
            </a:r>
            <a:r>
              <a:rPr lang="en-US" sz="2000" i="1" dirty="0" smtClean="0">
                <a:solidFill>
                  <a:schemeClr val="tx1"/>
                </a:solidFill>
              </a:rPr>
              <a:t>Sciences </a:t>
            </a:r>
            <a:r>
              <a:rPr lang="en-US" sz="2000" i="1" dirty="0" err="1" smtClean="0">
                <a:solidFill>
                  <a:schemeClr val="tx1"/>
                </a:solidFill>
              </a:rPr>
              <a:t>Eaux</a:t>
            </a:r>
            <a:r>
              <a:rPr lang="en-US" sz="2000" i="1" dirty="0" smtClean="0">
                <a:solidFill>
                  <a:schemeClr val="tx1"/>
                </a:solidFill>
              </a:rPr>
              <a:t> &amp; </a:t>
            </a:r>
            <a:r>
              <a:rPr lang="en-US" sz="2000" i="1" dirty="0" err="1" smtClean="0">
                <a:solidFill>
                  <a:schemeClr val="tx1"/>
                </a:solidFill>
              </a:rPr>
              <a:t>Territoires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DSC00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-381000" y="76200"/>
            <a:ext cx="5410200" cy="1143000"/>
          </a:xfrm>
        </p:spPr>
        <p:txBody>
          <a:bodyPr/>
          <a:lstStyle/>
          <a:p>
            <a:r>
              <a:rPr lang="en-US" sz="2800" dirty="0" smtClean="0"/>
              <a:t>Future for farming in </a:t>
            </a:r>
            <a:r>
              <a:rPr lang="en-US" sz="2800" dirty="0" err="1" smtClean="0"/>
              <a:t>Sorapet</a:t>
            </a:r>
            <a:endParaRPr lang="fr-FR" sz="2800" dirty="0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7010400" y="3505200"/>
            <a:ext cx="1905000" cy="3124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z="2000" i="1" smtClean="0"/>
          </a:p>
          <a:p>
            <a:pPr marL="0" indent="0">
              <a:buFont typeface="Arial" charset="0"/>
              <a:buNone/>
            </a:pPr>
            <a:r>
              <a:rPr lang="en-US" sz="2000" i="1" smtClean="0"/>
              <a:t>« In the future nobody will do agriculture because there is no recognition and financial return is too low»</a:t>
            </a:r>
          </a:p>
        </p:txBody>
      </p:sp>
      <p:pic>
        <p:nvPicPr>
          <p:cNvPr id="48139" name="Picture 11" descr="DSC005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33400"/>
            <a:ext cx="36576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 descr="IMG_31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505200"/>
            <a:ext cx="2814638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8142" name="Group 14"/>
          <p:cNvGrpSpPr>
            <a:grpSpLocks/>
          </p:cNvGrpSpPr>
          <p:nvPr/>
        </p:nvGrpSpPr>
        <p:grpSpPr bwMode="auto">
          <a:xfrm>
            <a:off x="228600" y="1049338"/>
            <a:ext cx="4876800" cy="2227262"/>
            <a:chOff x="144" y="661"/>
            <a:chExt cx="3072" cy="1403"/>
          </a:xfrm>
        </p:grpSpPr>
        <p:pic>
          <p:nvPicPr>
            <p:cNvPr id="46087" name="Picture 13" descr="IMG_31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661"/>
              <a:ext cx="3072" cy="14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1776" y="1872"/>
              <a:ext cx="1152" cy="192"/>
            </a:xfrm>
            <a:prstGeom prst="rect">
              <a:avLst/>
            </a:prstGeom>
            <a:solidFill>
              <a:srgbClr val="E8E9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3175"/>
            <a:ext cx="21336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4"/>
          <a:srcRect b="4730"/>
          <a:stretch>
            <a:fillRect/>
          </a:stretch>
        </p:blipFill>
        <p:spPr bwMode="auto">
          <a:xfrm>
            <a:off x="1524000" y="2517775"/>
            <a:ext cx="2260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52400" y="222250"/>
            <a:ext cx="64008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3 possible scenarios for 2040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304800" y="5486400"/>
            <a:ext cx="4800600" cy="9906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b="1" smtClean="0"/>
              <a:t>Scenario 3</a:t>
            </a:r>
            <a:r>
              <a:rPr lang="en-US" sz="2000" smtClean="0"/>
              <a:t>: Food shed of Pondicherry Region, direct market or short circuit, diversification, small food business and traditional methods</a:t>
            </a:r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270375"/>
            <a:ext cx="20621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831975"/>
            <a:ext cx="21717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Content Placeholder 2"/>
          <p:cNvSpPr>
            <a:spLocks/>
          </p:cNvSpPr>
          <p:nvPr/>
        </p:nvSpPr>
        <p:spPr bwMode="auto">
          <a:xfrm>
            <a:off x="0" y="1136650"/>
            <a:ext cx="541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Scenario 1</a:t>
            </a:r>
            <a:r>
              <a:rPr lang="en-US" sz="2000">
                <a:latin typeface="Calibri" pitchFamily="34" charset="0"/>
              </a:rPr>
              <a:t>: Extreme modernization of agriculture orientated towards export– a few large scale farms, high yield paddy and millet</a:t>
            </a:r>
          </a:p>
        </p:txBody>
      </p:sp>
      <p:sp>
        <p:nvSpPr>
          <p:cNvPr id="48136" name="Content Placeholder 2"/>
          <p:cNvSpPr>
            <a:spLocks/>
          </p:cNvSpPr>
          <p:nvPr/>
        </p:nvSpPr>
        <p:spPr bwMode="auto">
          <a:xfrm>
            <a:off x="3810000" y="3349625"/>
            <a:ext cx="502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Scenario 2</a:t>
            </a:r>
            <a:r>
              <a:rPr lang="en-US" sz="2000">
                <a:latin typeface="Calibri" pitchFamily="34" charset="0"/>
              </a:rPr>
              <a:t>: A real estate and industrial area in the suburb of Pondicherry – very few agriculture</a:t>
            </a:r>
          </a:p>
        </p:txBody>
      </p:sp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7"/>
          <a:srcRect r="4694"/>
          <a:stretch>
            <a:fillRect/>
          </a:stretch>
        </p:blipFill>
        <p:spPr bwMode="auto">
          <a:xfrm>
            <a:off x="5410200" y="993775"/>
            <a:ext cx="21336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279775"/>
            <a:ext cx="20574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21"/>
          <p:cNvPicPr>
            <a:picLocks noChangeAspect="1" noChangeArrowheads="1"/>
          </p:cNvPicPr>
          <p:nvPr/>
        </p:nvPicPr>
        <p:blipFill>
          <a:blip r:embed="rId9"/>
          <a:srcRect l="3333" t="6223" r="3333" b="9778"/>
          <a:stretch>
            <a:fillRect/>
          </a:stretch>
        </p:blipFill>
        <p:spPr bwMode="auto">
          <a:xfrm>
            <a:off x="6858000" y="76200"/>
            <a:ext cx="20574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8" descr="C:\Users\Isabel\Documents\University\MSc thesis\Photos AU\scenarios\A_Flour_Mill_seen_in_India.jpg"/>
          <p:cNvPicPr>
            <a:picLocks noChangeAspect="1" noChangeArrowheads="1"/>
          </p:cNvPicPr>
          <p:nvPr/>
        </p:nvPicPr>
        <p:blipFill>
          <a:blip r:embed="rId10"/>
          <a:srcRect t="3409" b="3978"/>
          <a:stretch>
            <a:fillRect/>
          </a:stretch>
        </p:blipFill>
        <p:spPr bwMode="auto">
          <a:xfrm>
            <a:off x="6934200" y="5260975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5" descr="C:\Users\Isabel\Documents\University\MSc thesis\Photos AU\scenarios\download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5400" y="5489575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04800" y="228600"/>
          <a:ext cx="8534400" cy="6428380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133600"/>
                <a:gridCol w="2133600"/>
              </a:tblGrid>
              <a:tr h="292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5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Scenario 1: modern-ization and export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Scenario 2: urbanization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Scenario 3:  food shed of Pondicherry 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j-lt"/>
                          <a:ea typeface="Calibri"/>
                          <a:cs typeface="Latha"/>
                        </a:rPr>
                        <a:t>Public </a:t>
                      </a:r>
                      <a:r>
                        <a:rPr lang="fr-FR" sz="2000" dirty="0" err="1">
                          <a:latin typeface="+mj-lt"/>
                          <a:ea typeface="Calibri"/>
                          <a:cs typeface="Latha"/>
                        </a:rPr>
                        <a:t>policies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Liberal policies and subsidies for mechanization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Urbanization oriented government, focus on industrial economic growth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Subsidized drip irrigation and trainings, strict water policies and establishment of water boards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j-lt"/>
                          <a:ea typeface="Calibri"/>
                          <a:cs typeface="Latha"/>
                        </a:rPr>
                        <a:t>Land size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Only few farmers with intensive large-scale farms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Small plots with houses, large plots with industries, no farmers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Small and large scale farmers, fewer marginal farmers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j-lt"/>
                          <a:ea typeface="Calibri"/>
                          <a:cs typeface="Latha"/>
                        </a:rPr>
                        <a:t>Land </a:t>
                      </a:r>
                      <a:r>
                        <a:rPr lang="fr-FR" sz="2000" dirty="0" err="1">
                          <a:latin typeface="+mj-lt"/>
                          <a:ea typeface="Calibri"/>
                          <a:cs typeface="Latha"/>
                        </a:rPr>
                        <a:t>cover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Mainly (hybrid/GMO) paddy, a paddy processing factory and some houses  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Mainly built-up (industries, houses, college), some real estate and brick kiln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Vegetable, karamani, millets, legumes, nuts, trees, barren land, some factories, cattle and houses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j-lt"/>
                          <a:ea typeface="Calibri"/>
                          <a:cs typeface="Latha"/>
                        </a:rPr>
                        <a:t>Water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Polluted water, deep tube wells with new cleaning technique, no drinking water 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Polluted water, scarcity of drinking water, low groundwater recharge and flood risk, imported water for domestic water supply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Water scarcity, groundwater only for domestic uses, tank rehabilitation, drip irrigation, high electricity price, 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j-lt"/>
                          <a:ea typeface="Calibri"/>
                          <a:cs typeface="Latha"/>
                        </a:rPr>
                        <a:t>Marketing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Sold to large supermarkets in Europe. Contracts with merchants and societies.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No marketing.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Products directly supplied to stores in Pondicherry and making of end products in Sorapet with green economic growth and quality strategies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latin typeface="+mj-lt"/>
                          <a:ea typeface="Calibri"/>
                          <a:cs typeface="Latha"/>
                        </a:rPr>
                        <a:t>Economy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High input costs and higher income, results in high living standards for remaining farmers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Gaining a lot of money by working for companies and factories, attracting many newcomers, many have a better living standard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Little input costs and moderate income, many do secondary activities, like working for the food processing industries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latin typeface="+mj-lt"/>
                          <a:ea typeface="Calibri"/>
                          <a:cs typeface="Latha"/>
                        </a:rPr>
                        <a:t>Interest</a:t>
                      </a:r>
                      <a:r>
                        <a:rPr lang="fr-FR" sz="2000" dirty="0">
                          <a:latin typeface="+mj-lt"/>
                          <a:ea typeface="Calibri"/>
                          <a:cs typeface="Latha"/>
                        </a:rPr>
                        <a:t> in </a:t>
                      </a:r>
                      <a:r>
                        <a:rPr lang="fr-FR" sz="2000" dirty="0" err="1">
                          <a:latin typeface="+mj-lt"/>
                          <a:ea typeface="Calibri"/>
                          <a:cs typeface="Latha"/>
                        </a:rPr>
                        <a:t>farming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Major interest by large-scale farmers, only rich farmers gain respect, decrease in number of farmers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No interest in farming at all, large income gap, no respect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Interest in farming because of social recognition and better income opportunities.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j-lt"/>
                          <a:ea typeface="Calibri"/>
                          <a:cs typeface="Latha"/>
                        </a:rPr>
                        <a:t>Labor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Specialized well paid labor, but mainly machinery use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No agricultural labor, everyone working in industries and other businesses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Labor needed, but availability is still scarce, family farming and machinery use, crops cultivated with little workload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j-lt"/>
                          <a:ea typeface="Calibri"/>
                          <a:cs typeface="Latha"/>
                        </a:rPr>
                        <a:t>Collective action</a:t>
                      </a:r>
                      <a:endParaRPr lang="fr-FR" sz="24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Little collective action, work mainly individually but machineries collectively owned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latin typeface="+mj-lt"/>
                          <a:ea typeface="Calibri"/>
                          <a:cs typeface="Latha"/>
                        </a:rPr>
                        <a:t>Mobilization of citizens against environmental degradation caused by urbanization</a:t>
                      </a:r>
                      <a:endParaRPr lang="fr-FR" sz="110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Innovation </a:t>
                      </a:r>
                      <a:r>
                        <a:rPr lang="fr-FR" sz="1050" dirty="0" err="1">
                          <a:latin typeface="+mj-lt"/>
                          <a:ea typeface="Calibri"/>
                          <a:cs typeface="Latha"/>
                        </a:rPr>
                        <a:t>platforms</a:t>
                      </a: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, communal </a:t>
                      </a:r>
                      <a:r>
                        <a:rPr lang="fr-FR" sz="1050" dirty="0" err="1">
                          <a:latin typeface="+mj-lt"/>
                          <a:ea typeface="Calibri"/>
                          <a:cs typeface="Latha"/>
                        </a:rPr>
                        <a:t>storage</a:t>
                      </a: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, collective </a:t>
                      </a:r>
                      <a:r>
                        <a:rPr lang="fr-FR" sz="1050" dirty="0" err="1">
                          <a:latin typeface="+mj-lt"/>
                          <a:ea typeface="Calibri"/>
                          <a:cs typeface="Latha"/>
                        </a:rPr>
                        <a:t>food</a:t>
                      </a: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 </a:t>
                      </a:r>
                      <a:r>
                        <a:rPr lang="fr-FR" sz="1050" dirty="0" err="1">
                          <a:latin typeface="+mj-lt"/>
                          <a:ea typeface="Calibri"/>
                          <a:cs typeface="Latha"/>
                        </a:rPr>
                        <a:t>processing</a:t>
                      </a: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 </a:t>
                      </a:r>
                      <a:r>
                        <a:rPr lang="fr-FR" sz="1050" dirty="0" err="1">
                          <a:latin typeface="+mj-lt"/>
                          <a:ea typeface="Calibri"/>
                          <a:cs typeface="Latha"/>
                        </a:rPr>
                        <a:t>factories</a:t>
                      </a: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 and marketing, </a:t>
                      </a:r>
                      <a:r>
                        <a:rPr lang="fr-FR" sz="1050" dirty="0" err="1">
                          <a:latin typeface="+mj-lt"/>
                          <a:ea typeface="Calibri"/>
                          <a:cs typeface="Latha"/>
                        </a:rPr>
                        <a:t>NGOs</a:t>
                      </a: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 help </a:t>
                      </a:r>
                      <a:r>
                        <a:rPr lang="fr-FR" sz="1050" dirty="0" err="1">
                          <a:latin typeface="+mj-lt"/>
                          <a:ea typeface="Calibri"/>
                          <a:cs typeface="Latha"/>
                        </a:rPr>
                        <a:t>with</a:t>
                      </a: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 </a:t>
                      </a:r>
                      <a:r>
                        <a:rPr lang="fr-FR" sz="1050" dirty="0" err="1">
                          <a:latin typeface="+mj-lt"/>
                          <a:ea typeface="Calibri"/>
                          <a:cs typeface="Latha"/>
                        </a:rPr>
                        <a:t>strengthening</a:t>
                      </a:r>
                      <a:r>
                        <a:rPr lang="fr-FR" sz="1050" dirty="0">
                          <a:latin typeface="+mj-lt"/>
                          <a:ea typeface="Calibri"/>
                          <a:cs typeface="Latha"/>
                        </a:rPr>
                        <a:t> collective action</a:t>
                      </a:r>
                      <a:endParaRPr lang="fr-FR" sz="1100" dirty="0">
                        <a:latin typeface="+mj-lt"/>
                        <a:ea typeface="Calibri"/>
                        <a:cs typeface="Latha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hart 2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3675"/>
            <a:ext cx="3611563" cy="346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78" name="Chart 2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59213"/>
            <a:ext cx="3695700" cy="284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9" name="Content Placeholder 2"/>
          <p:cNvSpPr>
            <a:spLocks/>
          </p:cNvSpPr>
          <p:nvPr/>
        </p:nvSpPr>
        <p:spPr bwMode="auto">
          <a:xfrm>
            <a:off x="838200" y="5562600"/>
            <a:ext cx="3505200" cy="76200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Scenario 3</a:t>
            </a:r>
            <a:r>
              <a:rPr lang="en-US" sz="2000">
                <a:latin typeface="Calibri" pitchFamily="34" charset="0"/>
              </a:rPr>
              <a:t>: Food shed of Pondicherry</a:t>
            </a:r>
          </a:p>
        </p:txBody>
      </p:sp>
      <p:sp>
        <p:nvSpPr>
          <p:cNvPr id="50180" name="Content Placeholder 2"/>
          <p:cNvSpPr>
            <a:spLocks/>
          </p:cNvSpPr>
          <p:nvPr/>
        </p:nvSpPr>
        <p:spPr bwMode="auto">
          <a:xfrm>
            <a:off x="838200" y="3810000"/>
            <a:ext cx="35052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Scenario 1</a:t>
            </a:r>
            <a:r>
              <a:rPr lang="en-US" sz="2000">
                <a:latin typeface="Calibri" pitchFamily="34" charset="0"/>
              </a:rPr>
              <a:t>: Extreme modernization of agriculture </a:t>
            </a:r>
          </a:p>
        </p:txBody>
      </p:sp>
      <p:sp>
        <p:nvSpPr>
          <p:cNvPr id="50181" name="Content Placeholder 2"/>
          <p:cNvSpPr>
            <a:spLocks/>
          </p:cNvSpPr>
          <p:nvPr/>
        </p:nvSpPr>
        <p:spPr bwMode="auto">
          <a:xfrm>
            <a:off x="838200" y="4648200"/>
            <a:ext cx="3505200" cy="762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Scenario 2</a:t>
            </a:r>
            <a:r>
              <a:rPr lang="en-US" sz="2000">
                <a:latin typeface="Calibri" pitchFamily="34" charset="0"/>
              </a:rPr>
              <a:t>: A real estate and industrial area</a:t>
            </a:r>
          </a:p>
        </p:txBody>
      </p:sp>
      <p:pic>
        <p:nvPicPr>
          <p:cNvPr id="50182" name="Picture 22" descr="DSC00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75" y="381000"/>
            <a:ext cx="2549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type="body" idx="1"/>
          </p:nvPr>
        </p:nvSpPr>
        <p:spPr>
          <a:xfrm>
            <a:off x="381000" y="4038600"/>
            <a:ext cx="8534400" cy="2895600"/>
          </a:xfrm>
        </p:spPr>
        <p:txBody>
          <a:bodyPr/>
          <a:lstStyle/>
          <a:p>
            <a:r>
              <a:rPr lang="en-US" sz="2200" smtClean="0"/>
              <a:t>Farmers are attached to agriculture</a:t>
            </a:r>
          </a:p>
          <a:p>
            <a:pPr>
              <a:buFont typeface="Arial" charset="0"/>
              <a:buNone/>
            </a:pPr>
            <a:r>
              <a:rPr lang="en-US" sz="2200" smtClean="0"/>
              <a:t>-&gt; Agriculture adaptation to climate change or agriculture survival?</a:t>
            </a:r>
          </a:p>
          <a:p>
            <a:pPr>
              <a:buFont typeface="Arial" charset="0"/>
              <a:buNone/>
            </a:pPr>
            <a:endParaRPr lang="en-US" sz="2200" smtClean="0"/>
          </a:p>
          <a:p>
            <a:r>
              <a:rPr lang="en-US" sz="2200" smtClean="0"/>
              <a:t>Pathways for adaptation: mechanization, increase profits (markets, short circuits), increasing interest from new generations (education), water management and collective action </a:t>
            </a:r>
          </a:p>
          <a:p>
            <a:endParaRPr lang="en-US" sz="2200" smtClean="0"/>
          </a:p>
          <a:p>
            <a:pPr>
              <a:buFont typeface="Arial" charset="0"/>
              <a:buNone/>
            </a:pPr>
            <a:endParaRPr lang="en-US" sz="2200" smtClean="0"/>
          </a:p>
        </p:txBody>
      </p:sp>
      <p:pic>
        <p:nvPicPr>
          <p:cNvPr id="51202" name="Picture 5" descr="DSC0064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51054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DSC006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3962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Perspectives from this study : developing </a:t>
            </a:r>
            <a:br>
              <a:rPr lang="en-US" sz="2800" dirty="0" smtClean="0"/>
            </a:br>
            <a:r>
              <a:rPr lang="en-US" sz="2800" dirty="0" smtClean="0"/>
              <a:t>foresight approaches at local level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 smtClean="0"/>
              <a:t>Coupling land, agriculture and water management trough holistic approach  -&gt; relevance of scenarios methods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 smtClean="0"/>
              <a:t>Scenarios to be enriched through complementary surveys and simulations including CC scenarios at local level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Upscaling</a:t>
            </a:r>
            <a:r>
              <a:rPr lang="en-US" sz="2400" dirty="0" smtClean="0"/>
              <a:t> </a:t>
            </a:r>
            <a:r>
              <a:rPr lang="en-US" sz="2400" dirty="0" smtClean="0"/>
              <a:t>at the regional </a:t>
            </a:r>
            <a:r>
              <a:rPr lang="en-US" sz="2400" dirty="0" smtClean="0"/>
              <a:t>level: forthcoming (DSTE Pondicherry funding) </a:t>
            </a:r>
            <a:endParaRPr 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92834"/>
            <a:ext cx="8229600" cy="4525963"/>
          </a:xfrm>
        </p:spPr>
        <p:txBody>
          <a:bodyPr/>
          <a:lstStyle/>
          <a:p>
            <a:endParaRPr lang="fr-FR" b="1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b="4250"/>
          <a:stretch>
            <a:fillRect/>
          </a:stretch>
        </p:blipFill>
        <p:spPr bwMode="auto">
          <a:xfrm>
            <a:off x="0" y="838200"/>
            <a:ext cx="9144000" cy="57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6488668"/>
            <a:ext cx="19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Faysse</a:t>
            </a:r>
            <a:r>
              <a:rPr lang="fr-FR" dirty="0" smtClean="0"/>
              <a:t> et al. 2014)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00800" y="2373868"/>
            <a:ext cx="2667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Water </a:t>
            </a:r>
            <a:r>
              <a:rPr lang="fr-FR" b="1" dirty="0" err="1" smtClean="0">
                <a:solidFill>
                  <a:srgbClr val="7030A0"/>
                </a:solidFill>
              </a:rPr>
              <a:t>crisis</a:t>
            </a:r>
            <a:r>
              <a:rPr lang="fr-FR" b="1" dirty="0" smtClean="0">
                <a:solidFill>
                  <a:srgbClr val="7030A0"/>
                </a:solidFill>
              </a:rPr>
              <a:t> but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b="1" dirty="0" smtClean="0">
                <a:solidFill>
                  <a:srgbClr val="7030A0"/>
                </a:solidFill>
              </a:rPr>
              <a:t>Finance/</a:t>
            </a:r>
            <a:r>
              <a:rPr lang="fr-FR" b="1" dirty="0" err="1" smtClean="0">
                <a:solidFill>
                  <a:srgbClr val="7030A0"/>
                </a:solidFill>
              </a:rPr>
              <a:t>endebtedness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b="1" dirty="0" smtClean="0">
                <a:solidFill>
                  <a:srgbClr val="7030A0"/>
                </a:solidFill>
              </a:rPr>
              <a:t>Inclusion in the scenarios? Workshop? Scope?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1879" y="4590871"/>
            <a:ext cx="152072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Different publics? “Who to </a:t>
            </a:r>
            <a:r>
              <a:rPr lang="en-US" b="1" dirty="0" smtClean="0">
                <a:solidFill>
                  <a:srgbClr val="7030A0"/>
                </a:solidFill>
              </a:rPr>
              <a:t>invite?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Scale and power?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90600" y="697468"/>
            <a:ext cx="42925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SUJALA - </a:t>
            </a:r>
            <a:r>
              <a:rPr lang="fr-FR" b="1" dirty="0" err="1" smtClean="0">
                <a:solidFill>
                  <a:srgbClr val="7030A0"/>
                </a:solidFill>
              </a:rPr>
              <a:t>Increase</a:t>
            </a:r>
            <a:r>
              <a:rPr lang="fr-FR" b="1" dirty="0" smtClean="0">
                <a:solidFill>
                  <a:srgbClr val="7030A0"/>
                </a:solidFill>
              </a:rPr>
              <a:t> water </a:t>
            </a:r>
            <a:r>
              <a:rPr lang="fr-FR" b="1" dirty="0" err="1" smtClean="0">
                <a:solidFill>
                  <a:srgbClr val="7030A0"/>
                </a:solidFill>
              </a:rPr>
              <a:t>productivity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b="1" dirty="0" err="1" smtClean="0">
                <a:solidFill>
                  <a:srgbClr val="7030A0"/>
                </a:solidFill>
              </a:rPr>
              <a:t>Other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policies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Questions for ATCHA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876800"/>
            <a:ext cx="3810000" cy="1920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To what extend participatory?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Consultation on scenarios built?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Co-building the scenarios?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Open the black box of calibration/the model – discuss uncertainties</a:t>
            </a:r>
            <a:r>
              <a:rPr lang="en-US" b="1" dirty="0" smtClean="0">
                <a:solidFill>
                  <a:srgbClr val="7030A0"/>
                </a:solidFill>
              </a:rPr>
              <a:t>? Time Frame?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46679" y="2457271"/>
            <a:ext cx="152072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7030A0"/>
                </a:solidFill>
              </a:rPr>
              <a:t>Which</a:t>
            </a:r>
            <a:r>
              <a:rPr lang="fr-FR" b="1" dirty="0" smtClean="0">
                <a:solidFill>
                  <a:srgbClr val="7030A0"/>
                </a:solidFill>
              </a:rPr>
              <a:t> information to </a:t>
            </a:r>
            <a:r>
              <a:rPr lang="fr-FR" b="1" dirty="0" err="1" smtClean="0">
                <a:solidFill>
                  <a:srgbClr val="7030A0"/>
                </a:solidFill>
              </a:rPr>
              <a:t>share</a:t>
            </a:r>
            <a:r>
              <a:rPr lang="fr-FR" b="1" dirty="0" smtClean="0">
                <a:solidFill>
                  <a:srgbClr val="7030A0"/>
                </a:solidFill>
              </a:rPr>
              <a:t>? </a:t>
            </a:r>
            <a:r>
              <a:rPr lang="fr-FR" b="1" dirty="0" err="1" smtClean="0">
                <a:solidFill>
                  <a:srgbClr val="7030A0"/>
                </a:solidFill>
              </a:rPr>
              <a:t>Formatting</a:t>
            </a:r>
            <a:r>
              <a:rPr lang="fr-FR" b="1" dirty="0" smtClean="0">
                <a:solidFill>
                  <a:srgbClr val="7030A0"/>
                </a:solidFill>
              </a:rPr>
              <a:t>?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43600" y="381000"/>
            <a:ext cx="3048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69900"/>
                </a:solidFill>
              </a:rPr>
              <a:t>SCENARIOS ON SUMMER CULTIVATION</a:t>
            </a:r>
            <a:endParaRPr lang="fr-FR" b="1" dirty="0">
              <a:solidFill>
                <a:srgbClr val="6699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05600" y="3429000"/>
            <a:ext cx="2362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669900"/>
                </a:solidFill>
              </a:rPr>
              <a:t>Complementary</a:t>
            </a:r>
            <a:r>
              <a:rPr lang="fr-FR" b="1" dirty="0" smtClean="0">
                <a:solidFill>
                  <a:srgbClr val="669900"/>
                </a:solidFill>
              </a:rPr>
              <a:t> investigation: </a:t>
            </a:r>
            <a:r>
              <a:rPr lang="fr-FR" b="1" dirty="0" err="1" smtClean="0">
                <a:solidFill>
                  <a:srgbClr val="669900"/>
                </a:solidFill>
              </a:rPr>
              <a:t>Summer</a:t>
            </a:r>
            <a:r>
              <a:rPr lang="fr-FR" b="1" dirty="0" smtClean="0">
                <a:solidFill>
                  <a:srgbClr val="669900"/>
                </a:solidFill>
              </a:rPr>
              <a:t> revenue and </a:t>
            </a:r>
            <a:r>
              <a:rPr lang="fr-FR" b="1" dirty="0" err="1" smtClean="0">
                <a:solidFill>
                  <a:srgbClr val="669900"/>
                </a:solidFill>
              </a:rPr>
              <a:t>activities</a:t>
            </a:r>
            <a:endParaRPr lang="fr-FR" b="1" dirty="0">
              <a:solidFill>
                <a:srgbClr val="6699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810000" y="3048000"/>
            <a:ext cx="2362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69900"/>
                </a:solidFill>
              </a:rPr>
              <a:t>Simulation </a:t>
            </a:r>
            <a:r>
              <a:rPr lang="fr-FR" b="1" dirty="0" err="1" smtClean="0">
                <a:solidFill>
                  <a:srgbClr val="669900"/>
                </a:solidFill>
              </a:rPr>
              <a:t>from</a:t>
            </a:r>
            <a:r>
              <a:rPr lang="fr-FR" b="1" dirty="0" smtClean="0">
                <a:solidFill>
                  <a:srgbClr val="669900"/>
                </a:solidFill>
              </a:rPr>
              <a:t> STICS: gap </a:t>
            </a:r>
            <a:r>
              <a:rPr lang="fr-FR" b="1" dirty="0" err="1" smtClean="0">
                <a:solidFill>
                  <a:srgbClr val="669900"/>
                </a:solidFill>
              </a:rPr>
              <a:t>with</a:t>
            </a:r>
            <a:r>
              <a:rPr lang="fr-FR" b="1" dirty="0" smtClean="0">
                <a:solidFill>
                  <a:srgbClr val="669900"/>
                </a:solidFill>
              </a:rPr>
              <a:t> </a:t>
            </a:r>
            <a:r>
              <a:rPr lang="fr-FR" b="1" dirty="0" err="1" smtClean="0">
                <a:solidFill>
                  <a:srgbClr val="669900"/>
                </a:solidFill>
              </a:rPr>
              <a:t>farmer</a:t>
            </a:r>
            <a:r>
              <a:rPr lang="fr-FR" b="1" dirty="0" smtClean="0">
                <a:solidFill>
                  <a:srgbClr val="669900"/>
                </a:solidFill>
              </a:rPr>
              <a:t> practices and point of </a:t>
            </a:r>
            <a:r>
              <a:rPr lang="fr-FR" b="1" dirty="0" err="1" smtClean="0">
                <a:solidFill>
                  <a:srgbClr val="669900"/>
                </a:solidFill>
              </a:rPr>
              <a:t>view</a:t>
            </a:r>
            <a:r>
              <a:rPr lang="fr-FR" b="1" dirty="0" smtClean="0">
                <a:solidFill>
                  <a:srgbClr val="669900"/>
                </a:solidFill>
              </a:rPr>
              <a:t>?</a:t>
            </a:r>
            <a:endParaRPr lang="fr-FR" b="1" dirty="0">
              <a:solidFill>
                <a:srgbClr val="6699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00200" y="1066800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69900"/>
                </a:solidFill>
              </a:rPr>
              <a:t>Agricultural </a:t>
            </a:r>
            <a:r>
              <a:rPr lang="fr-FR" b="1" dirty="0" err="1" smtClean="0">
                <a:solidFill>
                  <a:srgbClr val="669900"/>
                </a:solidFill>
              </a:rPr>
              <a:t>policies</a:t>
            </a:r>
            <a:r>
              <a:rPr lang="fr-FR" b="1" dirty="0" smtClean="0">
                <a:solidFill>
                  <a:srgbClr val="669900"/>
                </a:solidFill>
              </a:rPr>
              <a:t> subsidies – </a:t>
            </a:r>
            <a:r>
              <a:rPr lang="fr-FR" b="1" dirty="0" err="1" smtClean="0">
                <a:solidFill>
                  <a:srgbClr val="669900"/>
                </a:solidFill>
              </a:rPr>
              <a:t>Electricity</a:t>
            </a:r>
            <a:r>
              <a:rPr lang="fr-FR" b="1" dirty="0" smtClean="0">
                <a:solidFill>
                  <a:srgbClr val="669900"/>
                </a:solidFill>
              </a:rPr>
              <a:t> Free</a:t>
            </a:r>
            <a:endParaRPr lang="fr-FR" b="1" dirty="0">
              <a:solidFill>
                <a:srgbClr val="6699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1000" y="4038600"/>
            <a:ext cx="2362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669900"/>
                </a:solidFill>
              </a:rPr>
              <a:t>Farmers</a:t>
            </a:r>
            <a:r>
              <a:rPr lang="fr-FR" b="1" dirty="0" smtClean="0">
                <a:solidFill>
                  <a:srgbClr val="669900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669900"/>
                </a:solidFill>
              </a:rPr>
              <a:t>Policy </a:t>
            </a:r>
            <a:r>
              <a:rPr lang="fr-FR" b="1" dirty="0" err="1" smtClean="0">
                <a:solidFill>
                  <a:srgbClr val="669900"/>
                </a:solidFill>
              </a:rPr>
              <a:t>makers</a:t>
            </a:r>
            <a:endParaRPr lang="fr-FR" b="1" dirty="0">
              <a:solidFill>
                <a:srgbClr val="6699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52800" y="4572000"/>
            <a:ext cx="3048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69900"/>
                </a:solidFill>
              </a:rPr>
              <a:t>Question the </a:t>
            </a:r>
            <a:r>
              <a:rPr lang="fr-FR" b="1" dirty="0" err="1" smtClean="0">
                <a:solidFill>
                  <a:srgbClr val="669900"/>
                </a:solidFill>
              </a:rPr>
              <a:t>caibration</a:t>
            </a:r>
            <a:r>
              <a:rPr lang="fr-FR" b="1" dirty="0" smtClean="0">
                <a:solidFill>
                  <a:srgbClr val="669900"/>
                </a:solidFill>
              </a:rPr>
              <a:t> of STICS?</a:t>
            </a:r>
          </a:p>
          <a:p>
            <a:r>
              <a:rPr lang="fr-FR" b="1" dirty="0" err="1" smtClean="0">
                <a:solidFill>
                  <a:srgbClr val="669900"/>
                </a:solidFill>
              </a:rPr>
              <a:t>Ask</a:t>
            </a:r>
            <a:r>
              <a:rPr lang="fr-FR" b="1" dirty="0" smtClean="0">
                <a:solidFill>
                  <a:srgbClr val="669900"/>
                </a:solidFill>
              </a:rPr>
              <a:t> people to propose </a:t>
            </a:r>
            <a:r>
              <a:rPr lang="fr-FR" b="1" dirty="0" err="1" smtClean="0">
                <a:solidFill>
                  <a:srgbClr val="669900"/>
                </a:solidFill>
              </a:rPr>
              <a:t>other</a:t>
            </a:r>
            <a:r>
              <a:rPr lang="fr-FR" b="1" dirty="0" smtClean="0">
                <a:solidFill>
                  <a:srgbClr val="669900"/>
                </a:solidFill>
              </a:rPr>
              <a:t> scenarios to </a:t>
            </a:r>
            <a:r>
              <a:rPr lang="fr-FR" b="1" dirty="0" err="1" smtClean="0">
                <a:solidFill>
                  <a:srgbClr val="669900"/>
                </a:solidFill>
              </a:rPr>
              <a:t>be</a:t>
            </a:r>
            <a:r>
              <a:rPr lang="fr-FR" b="1" dirty="0" smtClean="0">
                <a:solidFill>
                  <a:srgbClr val="669900"/>
                </a:solidFill>
              </a:rPr>
              <a:t> </a:t>
            </a:r>
            <a:r>
              <a:rPr lang="fr-FR" b="1" dirty="0" err="1" smtClean="0">
                <a:solidFill>
                  <a:srgbClr val="669900"/>
                </a:solidFill>
              </a:rPr>
              <a:t>tested</a:t>
            </a:r>
            <a:r>
              <a:rPr lang="fr-FR" b="1" dirty="0" smtClean="0">
                <a:solidFill>
                  <a:srgbClr val="669900"/>
                </a:solidFill>
              </a:rPr>
              <a:t> – </a:t>
            </a:r>
            <a:r>
              <a:rPr lang="fr-FR" b="1" dirty="0" err="1" smtClean="0">
                <a:solidFill>
                  <a:srgbClr val="669900"/>
                </a:solidFill>
              </a:rPr>
              <a:t>What</a:t>
            </a:r>
            <a:r>
              <a:rPr lang="fr-FR" b="1" dirty="0" smtClean="0">
                <a:solidFill>
                  <a:srgbClr val="669900"/>
                </a:solidFill>
              </a:rPr>
              <a:t> </a:t>
            </a:r>
            <a:r>
              <a:rPr lang="fr-FR" b="1" dirty="0" err="1" smtClean="0">
                <a:solidFill>
                  <a:srgbClr val="669900"/>
                </a:solidFill>
              </a:rPr>
              <a:t>would</a:t>
            </a:r>
            <a:r>
              <a:rPr lang="fr-FR" b="1" dirty="0" smtClean="0">
                <a:solidFill>
                  <a:srgbClr val="669900"/>
                </a:solidFill>
              </a:rPr>
              <a:t> </a:t>
            </a:r>
            <a:r>
              <a:rPr lang="fr-FR" b="1" dirty="0" err="1" smtClean="0">
                <a:solidFill>
                  <a:srgbClr val="669900"/>
                </a:solidFill>
              </a:rPr>
              <a:t>they</a:t>
            </a:r>
            <a:r>
              <a:rPr lang="fr-FR" b="1" dirty="0" smtClean="0">
                <a:solidFill>
                  <a:srgbClr val="669900"/>
                </a:solidFill>
              </a:rPr>
              <a:t> </a:t>
            </a:r>
            <a:r>
              <a:rPr lang="fr-FR" b="1" dirty="0" err="1" smtClean="0">
                <a:solidFill>
                  <a:srgbClr val="669900"/>
                </a:solidFill>
              </a:rPr>
              <a:t>like</a:t>
            </a:r>
            <a:r>
              <a:rPr lang="fr-FR" b="1" dirty="0" smtClean="0">
                <a:solidFill>
                  <a:srgbClr val="669900"/>
                </a:solidFill>
              </a:rPr>
              <a:t> STICS to explore?</a:t>
            </a:r>
            <a:endParaRPr lang="fr-FR" b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0" descr="google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91625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0" y="4572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fr-FR" sz="2400">
              <a:latin typeface="Calibri" pitchFamily="34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219200" y="182563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latin typeface="Calibri" pitchFamily="34" charset="0"/>
              </a:rPr>
              <a:t>Sorapet</a:t>
            </a:r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EAA3-94CA-4AAF-B2E0-F4B1DC637C90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0546" name="Group 66"/>
          <p:cNvGraphicFramePr>
            <a:graphicFrameLocks noGrp="1"/>
          </p:cNvGraphicFramePr>
          <p:nvPr/>
        </p:nvGraphicFramePr>
        <p:xfrm>
          <a:off x="4648200" y="2057400"/>
          <a:ext cx="4267200" cy="1775143"/>
        </p:xfrm>
        <a:graphic>
          <a:graphicData uri="http://schemas.openxmlformats.org/drawingml/2006/table">
            <a:tbl>
              <a:tblPr/>
              <a:tblGrid>
                <a:gridCol w="2271713"/>
                <a:gridCol w="655637"/>
                <a:gridCol w="700088"/>
                <a:gridCol w="639762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Census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1991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2001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2011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Total population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1989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3579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5110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% Cultivators (own and leased land)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16%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19%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% Agricultural laborers (male and female)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68%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58%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Latha" pitchFamily="34" charset="0"/>
                        </a:rPr>
                        <a:t>20%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40" name="Line 47"/>
          <p:cNvSpPr>
            <a:spLocks noChangeShapeType="1"/>
          </p:cNvSpPr>
          <p:nvPr/>
        </p:nvSpPr>
        <p:spPr bwMode="auto">
          <a:xfrm>
            <a:off x="3810000" y="1860550"/>
            <a:ext cx="76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7441" name="Picture 50" descr="http://upload.wikimedia.org/wikipedia/commons/thumb/5/58/Viluppuram_district_Tamil_Nadu.png/250px-Viluppuram_district_Tamil_Nad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95250"/>
            <a:ext cx="1766888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42" name="Line 51"/>
          <p:cNvSpPr>
            <a:spLocks noChangeShapeType="1"/>
          </p:cNvSpPr>
          <p:nvPr/>
        </p:nvSpPr>
        <p:spPr bwMode="auto">
          <a:xfrm>
            <a:off x="381000" y="6523038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3" name="Line 52"/>
          <p:cNvSpPr>
            <a:spLocks noChangeShapeType="1"/>
          </p:cNvSpPr>
          <p:nvPr/>
        </p:nvSpPr>
        <p:spPr bwMode="auto">
          <a:xfrm>
            <a:off x="381000" y="6446838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4" name="Line 53"/>
          <p:cNvSpPr>
            <a:spLocks noChangeShapeType="1"/>
          </p:cNvSpPr>
          <p:nvPr/>
        </p:nvSpPr>
        <p:spPr bwMode="auto">
          <a:xfrm>
            <a:off x="1295400" y="6446838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5" name="Text Box 54"/>
          <p:cNvSpPr txBox="1">
            <a:spLocks noChangeArrowheads="1"/>
          </p:cNvSpPr>
          <p:nvPr/>
        </p:nvSpPr>
        <p:spPr bwMode="auto">
          <a:xfrm>
            <a:off x="595313" y="6248400"/>
            <a:ext cx="471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Times New Roman" pitchFamily="18" charset="0"/>
              </a:rPr>
              <a:t>3km</a:t>
            </a:r>
          </a:p>
        </p:txBody>
      </p:sp>
      <p:pic>
        <p:nvPicPr>
          <p:cNvPr id="17446" name="Picture 56" descr="VP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143000"/>
            <a:ext cx="2498725" cy="190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47" name="Rectangle 57"/>
          <p:cNvSpPr>
            <a:spLocks noChangeArrowheads="1"/>
          </p:cNvSpPr>
          <p:nvPr/>
        </p:nvSpPr>
        <p:spPr bwMode="auto">
          <a:xfrm>
            <a:off x="3444875" y="1905000"/>
            <a:ext cx="3810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8" name="Line 58"/>
          <p:cNvSpPr>
            <a:spLocks noChangeShapeType="1"/>
          </p:cNvSpPr>
          <p:nvPr/>
        </p:nvSpPr>
        <p:spPr bwMode="auto">
          <a:xfrm>
            <a:off x="1463675" y="914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49" name="Line 59"/>
          <p:cNvSpPr>
            <a:spLocks noChangeShapeType="1"/>
          </p:cNvSpPr>
          <p:nvPr/>
        </p:nvSpPr>
        <p:spPr bwMode="auto">
          <a:xfrm>
            <a:off x="3505200" y="2209800"/>
            <a:ext cx="3810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50" name="Text Box 61"/>
          <p:cNvSpPr txBox="1">
            <a:spLocks noChangeArrowheads="1"/>
          </p:cNvSpPr>
          <p:nvPr/>
        </p:nvSpPr>
        <p:spPr bwMode="auto">
          <a:xfrm>
            <a:off x="423863" y="6553200"/>
            <a:ext cx="947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Times New Roman" pitchFamily="18" charset="0"/>
              </a:rPr>
              <a:t>GoogleMap</a:t>
            </a:r>
          </a:p>
        </p:txBody>
      </p:sp>
      <p:sp>
        <p:nvSpPr>
          <p:cNvPr id="20543" name="Oval 63"/>
          <p:cNvSpPr>
            <a:spLocks noChangeArrowheads="1"/>
          </p:cNvSpPr>
          <p:nvPr/>
        </p:nvSpPr>
        <p:spPr bwMode="auto">
          <a:xfrm>
            <a:off x="2362200" y="47244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47" name="TextBox 4"/>
          <p:cNvSpPr txBox="1">
            <a:spLocks noChangeArrowheads="1"/>
          </p:cNvSpPr>
          <p:nvPr/>
        </p:nvSpPr>
        <p:spPr bwMode="auto">
          <a:xfrm>
            <a:off x="4724400" y="4800600"/>
            <a:ext cx="32766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Previous surveys 2004-2006 (Aubriot, 2013)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3" grpId="0" animBg="1"/>
      <p:bldP spid="205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/>
          <a:srcRect l="2768" t="4044" b="3131"/>
          <a:stretch>
            <a:fillRect/>
          </a:stretch>
        </p:blipFill>
        <p:spPr bwMode="auto">
          <a:xfrm>
            <a:off x="0" y="53975"/>
            <a:ext cx="49530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5"/>
          <a:srcRect l="2768" t="3783" b="3392"/>
          <a:stretch>
            <a:fillRect/>
          </a:stretch>
        </p:blipFill>
        <p:spPr bwMode="auto">
          <a:xfrm>
            <a:off x="0" y="3413125"/>
            <a:ext cx="4953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191000" y="1531938"/>
          <a:ext cx="4724400" cy="2811462"/>
        </p:xfrm>
        <a:graphic>
          <a:graphicData uri="http://schemas.openxmlformats.org/presentationml/2006/ole">
            <p:oleObj spid="_x0000_s38921" name="Graphique" r:id="rId6" imgW="5391285" imgH="3219540" progId="Excel.Sheet.8">
              <p:embed/>
            </p:oleObj>
          </a:graphicData>
        </a:graphic>
      </p:graphicFrame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6629400" y="1531938"/>
            <a:ext cx="533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38918" name="Picture 6" descr="13-11_4-Sorapet (34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495800"/>
            <a:ext cx="5486400" cy="223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20" name="Line 8"/>
          <p:cNvSpPr>
            <a:spLocks noChangeShapeType="1"/>
          </p:cNvSpPr>
          <p:nvPr/>
        </p:nvSpPr>
        <p:spPr bwMode="auto">
          <a:xfrm flipH="1" flipV="1">
            <a:off x="1981200" y="4800600"/>
            <a:ext cx="1600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310313" y="4464050"/>
            <a:ext cx="2757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3399"/>
                </a:solidFill>
              </a:rPr>
              <a:t>2014 – Beside the Periya Eri</a:t>
            </a:r>
          </a:p>
        </p:txBody>
      </p:sp>
      <p:sp>
        <p:nvSpPr>
          <p:cNvPr id="38928" name="Title 1"/>
          <p:cNvSpPr>
            <a:spLocks noGrp="1"/>
          </p:cNvSpPr>
          <p:nvPr>
            <p:ph type="title" idx="4294967295"/>
          </p:nvPr>
        </p:nvSpPr>
        <p:spPr>
          <a:xfrm>
            <a:off x="3657600" y="152400"/>
            <a:ext cx="54102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smtClean="0"/>
              <a:t>Changes in Land use and crops 2004-2014</a:t>
            </a:r>
            <a:br>
              <a:rPr lang="en-US" sz="2400" smtClean="0"/>
            </a:br>
            <a:r>
              <a:rPr lang="en-US" sz="2400" smtClean="0"/>
              <a:t>Urbanizing area and focus on paddy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000" smtClean="0"/>
              <a:t>(Sources: Adangal + surveys)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921" grpId="0"/>
      <p:bldP spid="38924" grpId="0" animBg="1"/>
      <p:bldP spid="38924" grpId="1" animBg="1"/>
      <p:bldP spid="38920" grpId="0" animBg="1"/>
      <p:bldP spid="389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8" descr="14-12-sorapet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9875"/>
            <a:ext cx="9144000" cy="277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" name="Picture 2" descr="C:\Users\Isabel\Documents\University\MSc thesis\Photos AU\14-02-SorapetVadanur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8575"/>
            <a:ext cx="6019800" cy="401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066800"/>
            <a:ext cx="7162800" cy="493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81400"/>
            <a:ext cx="7467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800600" y="4267200"/>
            <a:ext cx="0" cy="6858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7772400" y="3810000"/>
            <a:ext cx="0" cy="6858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3012" name="Title 1"/>
          <p:cNvSpPr>
            <a:spLocks/>
          </p:cNvSpPr>
          <p:nvPr/>
        </p:nvSpPr>
        <p:spPr bwMode="auto">
          <a:xfrm>
            <a:off x="304800" y="198438"/>
            <a:ext cx="7391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Calibri" pitchFamily="34" charset="0"/>
              </a:rPr>
              <a:t>From tanks to wells : water as a secondary issue</a:t>
            </a:r>
          </a:p>
        </p:txBody>
      </p:sp>
      <p:sp>
        <p:nvSpPr>
          <p:cNvPr id="32779" name="Title 1"/>
          <p:cNvSpPr>
            <a:spLocks/>
          </p:cNvSpPr>
          <p:nvPr/>
        </p:nvSpPr>
        <p:spPr bwMode="auto">
          <a:xfrm>
            <a:off x="1295400" y="12192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200" dirty="0">
                <a:latin typeface="Calibri" pitchFamily="34" charset="0"/>
              </a:rPr>
              <a:t> Still increasing number of tube wells in </a:t>
            </a:r>
            <a:r>
              <a:rPr lang="en-US" sz="2200" dirty="0" err="1">
                <a:latin typeface="Calibri" pitchFamily="34" charset="0"/>
              </a:rPr>
              <a:t>Sorapet</a:t>
            </a:r>
            <a:endParaRPr lang="en-US" sz="2200" dirty="0">
              <a:latin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200" dirty="0">
                <a:latin typeface="Calibri" pitchFamily="34" charset="0"/>
              </a:rPr>
              <a:t> Unequal water access and water markets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200" dirty="0">
                <a:latin typeface="Calibri" pitchFamily="34" charset="0"/>
              </a:rPr>
              <a:t> Few use of water tank or drip irrigation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200" dirty="0">
                <a:latin typeface="Calibri" pitchFamily="34" charset="0"/>
              </a:rPr>
              <a:t> Water concern comes after market and labor concerns</a:t>
            </a:r>
          </a:p>
        </p:txBody>
      </p:sp>
      <p:pic>
        <p:nvPicPr>
          <p:cNvPr id="163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05000"/>
            <a:ext cx="5673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  <p:bldP spid="3277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7150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Labor scarcity and market issues:</a:t>
            </a:r>
            <a:br>
              <a:rPr lang="en-US" sz="2800" smtClean="0"/>
            </a:br>
            <a:r>
              <a:rPr lang="en-US" sz="2800" smtClean="0"/>
              <a:t>Declining agriculture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493838"/>
            <a:ext cx="6019800" cy="3001962"/>
          </a:xfrm>
        </p:spPr>
        <p:txBody>
          <a:bodyPr/>
          <a:lstStyle/>
          <a:p>
            <a:pPr eaLnBrk="1" hangingPunct="1"/>
            <a:r>
              <a:rPr lang="en-US" sz="2200" smtClean="0"/>
              <a:t>Less agricultural labor and more mechanization 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Low price - Few direct markets 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High education and literacy rate by younger generation and less interest in farming</a:t>
            </a:r>
          </a:p>
          <a:p>
            <a:pPr eaLnBrk="1" hangingPunct="1"/>
            <a:endParaRPr lang="en-US" sz="22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-&gt; </a:t>
            </a:r>
            <a:r>
              <a:rPr lang="en-US" sz="1800" i="1" smtClean="0"/>
              <a:t>40% of farmers have other jobs besides both in </a:t>
            </a:r>
          </a:p>
          <a:p>
            <a:pPr eaLnBrk="1" hangingPunct="1">
              <a:buFont typeface="Arial" charset="0"/>
              <a:buNone/>
            </a:pPr>
            <a:r>
              <a:rPr lang="en-US" sz="1800" i="1" smtClean="0"/>
              <a:t>2006 and 2014, but job type has changed: from</a:t>
            </a:r>
          </a:p>
          <a:p>
            <a:pPr eaLnBrk="1" hangingPunct="1">
              <a:buFont typeface="Arial" charset="0"/>
              <a:buNone/>
            </a:pPr>
            <a:r>
              <a:rPr lang="en-US" sz="1800" i="1" smtClean="0"/>
              <a:t>agricultural related to business and company work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10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5437188" y="4577397"/>
          <a:ext cx="3700144" cy="216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725" name="Picture 53" descr="14-02-SorapetVadanur (2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685800"/>
            <a:ext cx="2697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SC00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2744788" cy="3657600"/>
          </a:xfrm>
          <a:prstGeom prst="rect">
            <a:avLst/>
          </a:prstGeom>
          <a:noFill/>
        </p:spPr>
      </p:pic>
      <p:pic>
        <p:nvPicPr>
          <p:cNvPr id="6149" name="Picture 5" descr="DSC004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4343400" cy="3259138"/>
          </a:xfrm>
          <a:prstGeom prst="rect">
            <a:avLst/>
          </a:prstGeom>
          <a:noFill/>
        </p:spPr>
      </p:pic>
      <p:pic>
        <p:nvPicPr>
          <p:cNvPr id="6150" name="Picture 6" descr="DSC005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05200"/>
            <a:ext cx="4343400" cy="325755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4267200" cy="533400"/>
          </a:xfrm>
        </p:spPr>
        <p:txBody>
          <a:bodyPr/>
          <a:lstStyle/>
          <a:p>
            <a:r>
              <a:rPr lang="fr-FR" sz="1600" dirty="0">
                <a:solidFill>
                  <a:schemeClr val="accent1"/>
                </a:solidFill>
              </a:rPr>
              <a:t>The </a:t>
            </a:r>
            <a:r>
              <a:rPr lang="fr-FR" sz="1600" dirty="0" smtClean="0">
                <a:solidFill>
                  <a:schemeClr val="accent1"/>
                </a:solidFill>
              </a:rPr>
              <a:t>Eve of the first workshop: </a:t>
            </a:r>
            <a:r>
              <a:rPr lang="fr-FR" sz="1600" dirty="0">
                <a:solidFill>
                  <a:schemeClr val="accent1"/>
                </a:solidFill>
              </a:rPr>
              <a:t>in the village, </a:t>
            </a:r>
            <a:r>
              <a:rPr lang="fr-FR" sz="1600" dirty="0" err="1">
                <a:solidFill>
                  <a:schemeClr val="accent1"/>
                </a:solidFill>
              </a:rPr>
              <a:t>inviting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farmers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-1524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1600" dirty="0" err="1" smtClean="0">
                <a:solidFill>
                  <a:schemeClr val="accent1"/>
                </a:solidFill>
              </a:rPr>
              <a:t>Booklet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715000" y="23622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1600" dirty="0" err="1" smtClean="0">
                <a:solidFill>
                  <a:schemeClr val="accent1"/>
                </a:solidFill>
              </a:rPr>
              <a:t>Maps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>
                <a:solidFill>
                  <a:schemeClr val="accent1"/>
                </a:solidFill>
              </a:rPr>
              <a:t>of changes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81600" y="2286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 smtClean="0"/>
          </a:p>
          <a:p>
            <a:pPr algn="ctr"/>
            <a:r>
              <a:rPr lang="fr-FR" sz="2800" dirty="0" err="1" smtClean="0"/>
              <a:t>Presentation</a:t>
            </a:r>
            <a:r>
              <a:rPr lang="fr-FR" sz="2800" dirty="0" smtClean="0"/>
              <a:t> of </a:t>
            </a:r>
            <a:r>
              <a:rPr lang="fr-FR" sz="2800" dirty="0" err="1" smtClean="0"/>
              <a:t>these</a:t>
            </a:r>
            <a:r>
              <a:rPr lang="fr-FR" sz="2800" dirty="0" smtClean="0"/>
              <a:t>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 in </a:t>
            </a:r>
            <a:r>
              <a:rPr lang="fr-FR" sz="2800" dirty="0" err="1" smtClean="0"/>
              <a:t>Sorapet</a:t>
            </a:r>
            <a:endParaRPr lang="fr-FR" sz="2800" dirty="0" smtClean="0"/>
          </a:p>
          <a:p>
            <a:pPr algn="ctr"/>
            <a:r>
              <a:rPr lang="fr-FR" sz="2800" dirty="0" smtClean="0"/>
              <a:t>D</a:t>
            </a:r>
            <a:r>
              <a:rPr lang="fr-FR" sz="2800" dirty="0" smtClean="0"/>
              <a:t>ialogue </a:t>
            </a:r>
            <a:r>
              <a:rPr lang="fr-FR" sz="2800" dirty="0" smtClean="0"/>
              <a:t>engineering</a:t>
            </a:r>
            <a:endParaRPr lang="fr-FR" sz="28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895600"/>
            <a:ext cx="2895600" cy="360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SC00524"/>
          <p:cNvPicPr>
            <a:picLocks noChangeAspect="1" noChangeArrowheads="1"/>
          </p:cNvPicPr>
          <p:nvPr/>
        </p:nvPicPr>
        <p:blipFill>
          <a:blip r:embed="rId2"/>
          <a:srcRect t="7091" b="7091"/>
          <a:stretch>
            <a:fillRect/>
          </a:stretch>
        </p:blipFill>
        <p:spPr bwMode="auto">
          <a:xfrm>
            <a:off x="152400" y="3171230"/>
            <a:ext cx="5257800" cy="33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SC005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799"/>
            <a:ext cx="8763000" cy="1925638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18890" y="2401669"/>
            <a:ext cx="8444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Invitation and Facilitation by the </a:t>
            </a:r>
            <a:r>
              <a:rPr lang="fr-FR" dirty="0" err="1" smtClean="0"/>
              <a:t>research</a:t>
            </a:r>
            <a:r>
              <a:rPr lang="fr-FR" dirty="0" smtClean="0"/>
              <a:t> team </a:t>
            </a:r>
            <a:r>
              <a:rPr lang="fr-FR" dirty="0" smtClean="0"/>
              <a:t> - Open </a:t>
            </a:r>
            <a:r>
              <a:rPr lang="fr-FR" dirty="0" smtClean="0"/>
              <a:t>to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interested</a:t>
            </a:r>
            <a:r>
              <a:rPr lang="fr-FR" dirty="0" smtClean="0"/>
              <a:t> </a:t>
            </a:r>
            <a:r>
              <a:rPr lang="fr-FR" dirty="0" err="1" smtClean="0"/>
              <a:t>person</a:t>
            </a:r>
            <a:r>
              <a:rPr lang="fr-FR" dirty="0" smtClean="0"/>
              <a:t>  Place</a:t>
            </a:r>
            <a:r>
              <a:rPr lang="fr-FR" dirty="0" smtClean="0"/>
              <a:t>: Meeting </a:t>
            </a:r>
            <a:r>
              <a:rPr lang="fr-FR" dirty="0"/>
              <a:t>in the </a:t>
            </a:r>
            <a:r>
              <a:rPr lang="fr-FR" dirty="0" smtClean="0"/>
              <a:t>temple - snacks</a:t>
            </a:r>
            <a:endParaRPr lang="fr-FR" dirty="0"/>
          </a:p>
        </p:txBody>
      </p:sp>
      <p:pic>
        <p:nvPicPr>
          <p:cNvPr id="9" name="Picture 5" descr="DSC005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171230"/>
            <a:ext cx="4495800" cy="33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/>
          <a:lstStyle/>
          <a:p>
            <a:r>
              <a:rPr lang="fr-FR" sz="2000" dirty="0" err="1" smtClean="0"/>
              <a:t>Collecting</a:t>
            </a:r>
            <a:r>
              <a:rPr lang="fr-FR" sz="2000" dirty="0" smtClean="0"/>
              <a:t> opinion </a:t>
            </a:r>
            <a:r>
              <a:rPr lang="fr-FR" sz="2000" dirty="0"/>
              <a:t>on main </a:t>
            </a:r>
            <a:r>
              <a:rPr lang="fr-FR" sz="2000" dirty="0" err="1"/>
              <a:t>factors</a:t>
            </a:r>
            <a:r>
              <a:rPr lang="fr-FR" sz="2000" dirty="0"/>
              <a:t> of change for the </a:t>
            </a:r>
            <a:r>
              <a:rPr lang="fr-FR" sz="2000" dirty="0" smtClean="0"/>
              <a:t>future and scenarios</a:t>
            </a:r>
            <a:endParaRPr lang="fr-FR" sz="2000" dirty="0"/>
          </a:p>
        </p:txBody>
      </p:sp>
      <p:pic>
        <p:nvPicPr>
          <p:cNvPr id="5125" name="Picture 5" descr="DSC00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0"/>
            <a:ext cx="3838575" cy="2879725"/>
          </a:xfrm>
          <a:prstGeom prst="rect">
            <a:avLst/>
          </a:prstGeom>
          <a:noFill/>
        </p:spPr>
      </p:pic>
      <p:pic>
        <p:nvPicPr>
          <p:cNvPr id="5126" name="Picture 6" descr="DSC005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0"/>
            <a:ext cx="2160588" cy="2879725"/>
          </a:xfrm>
          <a:prstGeom prst="rect">
            <a:avLst/>
          </a:prstGeom>
          <a:noFill/>
        </p:spPr>
      </p:pic>
      <p:pic>
        <p:nvPicPr>
          <p:cNvPr id="5127" name="Picture 7" descr="DSC005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"/>
            <a:ext cx="3838575" cy="2879725"/>
          </a:xfrm>
          <a:prstGeom prst="rect">
            <a:avLst/>
          </a:prstGeom>
          <a:noFill/>
        </p:spPr>
      </p:pic>
      <p:pic>
        <p:nvPicPr>
          <p:cNvPr id="5128" name="Picture 8" descr="DSC005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8" y="3810000"/>
            <a:ext cx="2817812" cy="2879725"/>
          </a:xfrm>
          <a:prstGeom prst="rect">
            <a:avLst/>
          </a:prstGeom>
          <a:noFill/>
        </p:spPr>
      </p:pic>
      <p:pic>
        <p:nvPicPr>
          <p:cNvPr id="5129" name="Picture 9" descr="DSC005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2385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1294</Words>
  <Application>Microsoft Office PowerPoint</Application>
  <PresentationFormat>Affichage à l'écran (4:3)</PresentationFormat>
  <Paragraphs>175</Paragraphs>
  <Slides>16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Office Theme</vt:lpstr>
      <vt:lpstr>Graphique</vt:lpstr>
      <vt:lpstr> From climate changes  to changes in agriculture, land and water  at the village level  A foresight approach in the Pondicherry Region</vt:lpstr>
      <vt:lpstr>Diapositive 2</vt:lpstr>
      <vt:lpstr>Changes in Land use and crops 2004-2014 Urbanizing area and focus on paddy  (Sources: Adangal + surveys)</vt:lpstr>
      <vt:lpstr>Diapositive 4</vt:lpstr>
      <vt:lpstr>Diapositive 5</vt:lpstr>
      <vt:lpstr>Labor scarcity and market issues: Declining agriculture</vt:lpstr>
      <vt:lpstr>The Eve of the first workshop: in the village, inviting farmers</vt:lpstr>
      <vt:lpstr>Diapositive 8</vt:lpstr>
      <vt:lpstr>Collecting opinion on main factors of change for the future and scenarios</vt:lpstr>
      <vt:lpstr>Future for farming in Sorapet</vt:lpstr>
      <vt:lpstr>3 possible scenarios for 2040</vt:lpstr>
      <vt:lpstr>Diapositive 12</vt:lpstr>
      <vt:lpstr>Diapositive 13</vt:lpstr>
      <vt:lpstr>Diapositive 14</vt:lpstr>
      <vt:lpstr>Perspectives from this study : developing  foresight approaches at local level</vt:lpstr>
      <vt:lpstr>Questions for ATCHA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and future land an water uses in Sorapet (2004-2040)</dc:title>
  <dc:creator>Isabel</dc:creator>
  <cp:lastModifiedBy>ARF</cp:lastModifiedBy>
  <cp:revision>117</cp:revision>
  <dcterms:created xsi:type="dcterms:W3CDTF">2015-04-29T15:09:55Z</dcterms:created>
  <dcterms:modified xsi:type="dcterms:W3CDTF">2016-11-15T08:44:38Z</dcterms:modified>
</cp:coreProperties>
</file>