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8" r:id="rId2"/>
    <p:sldId id="365" r:id="rId3"/>
    <p:sldId id="374" r:id="rId4"/>
    <p:sldId id="351" r:id="rId5"/>
    <p:sldId id="375" r:id="rId6"/>
    <p:sldId id="376" r:id="rId7"/>
    <p:sldId id="377" r:id="rId8"/>
    <p:sldId id="372" r:id="rId9"/>
    <p:sldId id="363" r:id="rId10"/>
    <p:sldId id="378" r:id="rId11"/>
    <p:sldId id="362" r:id="rId12"/>
    <p:sldId id="371" r:id="rId13"/>
    <p:sldId id="379" r:id="rId14"/>
    <p:sldId id="380" r:id="rId15"/>
    <p:sldId id="3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000099"/>
    <a:srgbClr val="99FF66"/>
    <a:srgbClr val="00CC00"/>
    <a:srgbClr val="99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3091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8983-8A11-419D-BA78-DE44E38077B9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5F5-4415-4AFB-9B1B-2EF751BA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29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368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4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34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6236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586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596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053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36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58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307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80ED-879F-4021-A144-77A98B180DD5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2"/>
          <a:stretch/>
        </p:blipFill>
        <p:spPr>
          <a:xfrm>
            <a:off x="0" y="6117914"/>
            <a:ext cx="9144000" cy="740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6" y="1"/>
            <a:ext cx="7529207" cy="1605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371" y="2475630"/>
            <a:ext cx="883905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u="sng" dirty="0" smtClean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WP-2.2 </a:t>
            </a:r>
            <a:r>
              <a:rPr lang="en-US" sz="3700" u="sng" dirty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Crops and nutrient cycling </a:t>
            </a:r>
            <a:r>
              <a:rPr lang="en-US" sz="3700" u="sng" dirty="0" smtClean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in Berambadi</a:t>
            </a:r>
            <a:endParaRPr lang="en-IN" sz="3700" u="sng" dirty="0">
              <a:solidFill>
                <a:srgbClr val="7030A0"/>
              </a:solidFill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661" y="3491859"/>
            <a:ext cx="783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J. Riotte, O.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Fovet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Buvaneshwari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S.,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L. Ruiz,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Sekhar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M., D.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Serça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C.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Delon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Tripti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M.,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….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371" descr="Logo II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824" y="5043885"/>
            <a:ext cx="982487" cy="91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96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2" y="0"/>
            <a:ext cx="1481162" cy="1609263"/>
          </a:xfrm>
          <a:prstGeom prst="rect">
            <a:avLst/>
          </a:prstGeom>
        </p:spPr>
      </p:pic>
      <p:pic>
        <p:nvPicPr>
          <p:cNvPr id="10" name="Image 37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4" y="5140610"/>
            <a:ext cx="1357738" cy="803802"/>
          </a:xfrm>
          <a:prstGeom prst="rect">
            <a:avLst/>
          </a:prstGeom>
        </p:spPr>
      </p:pic>
      <p:pic>
        <p:nvPicPr>
          <p:cNvPr id="12" name="Picture 2" descr="C:\Documents and Settings\sreelash\Desktop\Picture11.png"/>
          <p:cNvPicPr>
            <a:picLocks noChangeAspect="1" noChangeArrowheads="1"/>
          </p:cNvPicPr>
          <p:nvPr/>
        </p:nvPicPr>
        <p:blipFill rotWithShape="1">
          <a:blip r:embed="rId7"/>
          <a:srcRect l="50451" t="24593" r="29509"/>
          <a:stretch/>
        </p:blipFill>
        <p:spPr bwMode="auto">
          <a:xfrm>
            <a:off x="7468152" y="5340618"/>
            <a:ext cx="1335872" cy="546143"/>
          </a:xfrm>
          <a:prstGeom prst="rect">
            <a:avLst/>
          </a:prstGeom>
          <a:noFill/>
        </p:spPr>
      </p:pic>
      <p:pic>
        <p:nvPicPr>
          <p:cNvPr id="13" name="Image 6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6" y="5278591"/>
            <a:ext cx="1317994" cy="631287"/>
          </a:xfrm>
          <a:prstGeom prst="rect">
            <a:avLst/>
          </a:prstGeom>
        </p:spPr>
      </p:pic>
      <p:pic>
        <p:nvPicPr>
          <p:cNvPr id="14" name="Image 6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2027" r="22087" b="10811"/>
          <a:stretch/>
        </p:blipFill>
        <p:spPr>
          <a:xfrm>
            <a:off x="3807434" y="5334319"/>
            <a:ext cx="1571725" cy="61996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497232" y="6117915"/>
            <a:ext cx="497409" cy="407696"/>
          </a:xfrm>
        </p:spPr>
        <p:txBody>
          <a:bodyPr/>
          <a:lstStyle/>
          <a:p>
            <a:fld id="{2A361107-A970-4BD4-B453-AF2F4BE89249}" type="slidenum">
              <a:rPr lang="en-IN" sz="2000" smtClean="0">
                <a:solidFill>
                  <a:srgbClr val="FF0000"/>
                </a:solidFill>
              </a:rPr>
              <a:t>1</a:t>
            </a:fld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544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745" y="2482817"/>
            <a:ext cx="82296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556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11</a:t>
            </a:fld>
            <a:endParaRPr lang="en-IN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…mmm… where is 2.2…..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7" name="Imag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091681"/>
            <a:ext cx="8864365" cy="4851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8818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6748045" y="6324241"/>
            <a:ext cx="2133600" cy="365125"/>
          </a:xfrm>
        </p:spPr>
        <p:txBody>
          <a:bodyPr/>
          <a:lstStyle/>
          <a:p>
            <a:fld id="{C112EC27-EC5A-4E15-AA8A-17CCB0704F7C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Solute mass balances at soil-plant scale 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1575881"/>
            <a:ext cx="6941480" cy="4610911"/>
          </a:xfrm>
          <a:prstGeom prst="rect">
            <a:avLst/>
          </a:prstGeom>
        </p:spPr>
      </p:pic>
      <p:sp>
        <p:nvSpPr>
          <p:cNvPr id="77" name="TextBox 17"/>
          <p:cNvSpPr txBox="1"/>
          <p:nvPr/>
        </p:nvSpPr>
        <p:spPr>
          <a:xfrm>
            <a:off x="323398" y="714434"/>
            <a:ext cx="84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increase the number of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Ideal 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plots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various treatments / crops / soils,</a:t>
            </a:r>
          </a:p>
        </p:txBody>
      </p:sp>
      <p:sp>
        <p:nvSpPr>
          <p:cNvPr id="78" name="TextBox 17"/>
          <p:cNvSpPr txBox="1"/>
          <p:nvPr/>
        </p:nvSpPr>
        <p:spPr>
          <a:xfrm>
            <a:off x="3628414" y="1683959"/>
            <a:ext cx="405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input simplified (1 per set of plots)</a:t>
            </a:r>
          </a:p>
        </p:txBody>
      </p:sp>
      <p:sp>
        <p:nvSpPr>
          <p:cNvPr id="79" name="TextBox 17"/>
          <p:cNvSpPr txBox="1"/>
          <p:nvPr/>
        </p:nvSpPr>
        <p:spPr>
          <a:xfrm>
            <a:off x="3774331" y="4307184"/>
            <a:ext cx="3326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2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rhizons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experiment</a:t>
            </a:r>
          </a:p>
        </p:txBody>
      </p:sp>
      <p:sp>
        <p:nvSpPr>
          <p:cNvPr id="81" name="TextBox 17"/>
          <p:cNvSpPr txBox="1"/>
          <p:nvPr/>
        </p:nvSpPr>
        <p:spPr>
          <a:xfrm>
            <a:off x="1708827" y="6278656"/>
            <a:ext cx="630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need of close site and/or involve partner with sites </a:t>
            </a:r>
          </a:p>
        </p:txBody>
      </p:sp>
      <p:sp>
        <p:nvSpPr>
          <p:cNvPr id="85" name="TextBox 17"/>
          <p:cNvSpPr txBox="1"/>
          <p:nvPr/>
        </p:nvSpPr>
        <p:spPr>
          <a:xfrm>
            <a:off x="6718567" y="3509517"/>
            <a:ext cx="2493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 mass balance</a:t>
            </a:r>
          </a:p>
          <a:p>
            <a:pPr algn="ctr"/>
            <a:endParaRPr lang="en-US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input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algn="ctr"/>
            <a:endParaRPr lang="en-US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output </a:t>
            </a:r>
          </a:p>
        </p:txBody>
      </p:sp>
    </p:spTree>
    <p:extLst>
      <p:ext uri="{BB962C8B-B14F-4D97-AF65-F5344CB8AC3E}">
        <p14:creationId xmlns:p14="http://schemas.microsoft.com/office/powerpoint/2010/main" val="293901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t="24680" r="35031" b="30269"/>
          <a:stretch>
            <a:fillRect/>
          </a:stretch>
        </p:blipFill>
        <p:spPr bwMode="auto">
          <a:xfrm>
            <a:off x="6084888" y="477838"/>
            <a:ext cx="28082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3" name="Rectangle 6"/>
          <p:cNvSpPr>
            <a:spLocks noChangeArrowheads="1"/>
          </p:cNvSpPr>
          <p:nvPr/>
        </p:nvSpPr>
        <p:spPr bwMode="auto">
          <a:xfrm>
            <a:off x="241300" y="76200"/>
            <a:ext cx="8759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Surface GHG fluxes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23850" y="981075"/>
            <a:ext cx="388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2000"/>
              <a:t>Static chamber technique</a:t>
            </a:r>
          </a:p>
        </p:txBody>
      </p:sp>
      <p:grpSp>
        <p:nvGrpSpPr>
          <p:cNvPr id="2099" name="Group 51"/>
          <p:cNvGrpSpPr>
            <a:grpSpLocks/>
          </p:cNvGrpSpPr>
          <p:nvPr/>
        </p:nvGrpSpPr>
        <p:grpSpPr bwMode="auto">
          <a:xfrm>
            <a:off x="-252413" y="1482725"/>
            <a:ext cx="5318126" cy="2809875"/>
            <a:chOff x="0" y="1705"/>
            <a:chExt cx="3350" cy="1770"/>
          </a:xfrm>
        </p:grpSpPr>
        <p:sp>
          <p:nvSpPr>
            <p:cNvPr id="2055" name="Line 4"/>
            <p:cNvSpPr>
              <a:spLocks noChangeShapeType="1"/>
            </p:cNvSpPr>
            <p:nvPr/>
          </p:nvSpPr>
          <p:spPr bwMode="auto">
            <a:xfrm>
              <a:off x="0" y="315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7" name="Line 6"/>
            <p:cNvSpPr>
              <a:spLocks noChangeShapeType="1"/>
            </p:cNvSpPr>
            <p:nvPr/>
          </p:nvSpPr>
          <p:spPr bwMode="auto">
            <a:xfrm>
              <a:off x="748" y="2432"/>
              <a:ext cx="16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242" y="2384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cxnSp>
          <p:nvCxnSpPr>
            <p:cNvPr id="2066" name="AutoShape 15"/>
            <p:cNvCxnSpPr>
              <a:cxnSpLocks noChangeShapeType="1"/>
            </p:cNvCxnSpPr>
            <p:nvPr/>
          </p:nvCxnSpPr>
          <p:spPr bwMode="auto">
            <a:xfrm rot="5400000" flipH="1">
              <a:off x="1314" y="2977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6"/>
            <p:cNvCxnSpPr>
              <a:cxnSpLocks noChangeShapeType="1"/>
            </p:cNvCxnSpPr>
            <p:nvPr/>
          </p:nvCxnSpPr>
          <p:spPr bwMode="auto">
            <a:xfrm rot="5400000" flipH="1">
              <a:off x="1410" y="2977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17"/>
            <p:cNvCxnSpPr>
              <a:cxnSpLocks noChangeShapeType="1"/>
            </p:cNvCxnSpPr>
            <p:nvPr/>
          </p:nvCxnSpPr>
          <p:spPr bwMode="auto">
            <a:xfrm rot="5400000" flipH="1">
              <a:off x="1506" y="2977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18"/>
            <p:cNvCxnSpPr>
              <a:cxnSpLocks noChangeShapeType="1"/>
            </p:cNvCxnSpPr>
            <p:nvPr/>
          </p:nvCxnSpPr>
          <p:spPr bwMode="auto">
            <a:xfrm rot="5400000" flipH="1">
              <a:off x="1602" y="2977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0" name="AutoShape 19"/>
            <p:cNvCxnSpPr>
              <a:cxnSpLocks noChangeShapeType="1"/>
            </p:cNvCxnSpPr>
            <p:nvPr/>
          </p:nvCxnSpPr>
          <p:spPr bwMode="auto">
            <a:xfrm rot="5400000" flipH="1">
              <a:off x="1698" y="2977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1" name="AutoShape 20"/>
            <p:cNvCxnSpPr>
              <a:cxnSpLocks noChangeShapeType="1"/>
            </p:cNvCxnSpPr>
            <p:nvPr/>
          </p:nvCxnSpPr>
          <p:spPr bwMode="auto">
            <a:xfrm rot="5400000" flipH="1">
              <a:off x="1794" y="2977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2" name="Text Box 21"/>
            <p:cNvSpPr txBox="1">
              <a:spLocks noChangeArrowheads="1"/>
            </p:cNvSpPr>
            <p:nvPr/>
          </p:nvSpPr>
          <p:spPr bwMode="auto">
            <a:xfrm rot="-2040877">
              <a:off x="1087" y="2650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latin typeface="Calibri" panose="020F0502020204030204" pitchFamily="34" charset="0"/>
                </a:rPr>
                <a:t>CH</a:t>
              </a:r>
              <a:r>
                <a:rPr lang="fr-FR" altLang="en-US" sz="1800" baseline="-250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73" name="Text Box 22"/>
            <p:cNvSpPr txBox="1">
              <a:spLocks noChangeArrowheads="1"/>
            </p:cNvSpPr>
            <p:nvPr/>
          </p:nvSpPr>
          <p:spPr bwMode="auto">
            <a:xfrm rot="1424644">
              <a:off x="1757" y="2621"/>
              <a:ext cx="3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latin typeface="Calibri" panose="020F0502020204030204" pitchFamily="34" charset="0"/>
                </a:rPr>
                <a:t>CO</a:t>
              </a:r>
              <a:r>
                <a:rPr lang="fr-FR" altLang="en-US" sz="1800" baseline="-250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78" name="Line 27"/>
            <p:cNvSpPr>
              <a:spLocks noChangeShapeType="1"/>
            </p:cNvSpPr>
            <p:nvPr/>
          </p:nvSpPr>
          <p:spPr bwMode="auto">
            <a:xfrm>
              <a:off x="1081" y="1897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Line 28"/>
            <p:cNvSpPr>
              <a:spLocks noChangeShapeType="1"/>
            </p:cNvSpPr>
            <p:nvPr/>
          </p:nvSpPr>
          <p:spPr bwMode="auto">
            <a:xfrm flipH="1">
              <a:off x="2426" y="2656"/>
              <a:ext cx="272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Text Box 29"/>
            <p:cNvSpPr txBox="1">
              <a:spLocks noChangeArrowheads="1"/>
            </p:cNvSpPr>
            <p:nvPr/>
          </p:nvSpPr>
          <p:spPr bwMode="auto">
            <a:xfrm>
              <a:off x="2699" y="2473"/>
              <a:ext cx="6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latin typeface="Calibri" panose="020F0502020204030204" pitchFamily="34" charset="0"/>
                </a:rPr>
                <a:t>Chamber</a:t>
              </a:r>
            </a:p>
          </p:txBody>
        </p:sp>
        <p:sp>
          <p:nvSpPr>
            <p:cNvPr id="2084" name="Text Box 33"/>
            <p:cNvSpPr txBox="1">
              <a:spLocks noChangeArrowheads="1"/>
            </p:cNvSpPr>
            <p:nvPr/>
          </p:nvSpPr>
          <p:spPr bwMode="auto">
            <a:xfrm>
              <a:off x="793" y="1705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latin typeface="Calibri" panose="020F0502020204030204" pitchFamily="34" charset="0"/>
                </a:rPr>
                <a:t>Septum</a:t>
              </a:r>
            </a:p>
          </p:txBody>
        </p:sp>
        <p:sp>
          <p:nvSpPr>
            <p:cNvPr id="2088" name="Line 37"/>
            <p:cNvSpPr>
              <a:spLocks noChangeShapeType="1"/>
            </p:cNvSpPr>
            <p:nvPr/>
          </p:nvSpPr>
          <p:spPr bwMode="auto">
            <a:xfrm>
              <a:off x="748" y="3475"/>
              <a:ext cx="25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Text Box 38"/>
            <p:cNvSpPr txBox="1">
              <a:spLocks noChangeArrowheads="1"/>
            </p:cNvSpPr>
            <p:nvPr/>
          </p:nvSpPr>
          <p:spPr bwMode="auto">
            <a:xfrm>
              <a:off x="2336" y="3203"/>
              <a:ext cx="9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CO</a:t>
              </a:r>
              <a:r>
                <a:rPr lang="fr-FR" altLang="en-US" sz="1800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r>
                <a:rPr lang="fr-FR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, CH</a:t>
              </a:r>
              <a:r>
                <a:rPr lang="fr-FR" altLang="en-US" sz="1800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r>
                <a:rPr lang="fr-FR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, N</a:t>
              </a:r>
              <a:r>
                <a:rPr lang="fr-FR" altLang="en-US" sz="1800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r>
                <a:rPr lang="fr-FR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O</a:t>
              </a:r>
              <a:endParaRPr lang="fr-FR" altLang="en-US" sz="1800" baseline="-250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90" name="Line 39"/>
            <p:cNvSpPr>
              <a:spLocks noChangeShapeType="1"/>
            </p:cNvSpPr>
            <p:nvPr/>
          </p:nvSpPr>
          <p:spPr bwMode="auto">
            <a:xfrm flipH="1" flipV="1">
              <a:off x="2200" y="3203"/>
              <a:ext cx="136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Line 40"/>
            <p:cNvSpPr>
              <a:spLocks noChangeShapeType="1"/>
            </p:cNvSpPr>
            <p:nvPr/>
          </p:nvSpPr>
          <p:spPr bwMode="auto">
            <a:xfrm flipH="1" flipV="1">
              <a:off x="1474" y="3158"/>
              <a:ext cx="752" cy="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Text Box 21"/>
            <p:cNvSpPr txBox="1">
              <a:spLocks noChangeArrowheads="1"/>
            </p:cNvSpPr>
            <p:nvPr/>
          </p:nvSpPr>
          <p:spPr bwMode="auto">
            <a:xfrm>
              <a:off x="1408" y="2432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N</a:t>
              </a:r>
              <a:r>
                <a:rPr lang="en-US" altLang="en-US" sz="1800" baseline="-25000">
                  <a:latin typeface="Calibri" panose="020F0502020204030204" pitchFamily="34" charset="0"/>
                </a:rPr>
                <a:t>2</a:t>
              </a:r>
              <a:r>
                <a:rPr lang="en-US" altLang="en-US" sz="1800">
                  <a:latin typeface="Calibri" panose="020F0502020204030204" pitchFamily="34" charset="0"/>
                </a:rPr>
                <a:t>O</a:t>
              </a:r>
              <a:endParaRPr lang="fr-FR" altLang="en-US" sz="1800" baseline="-25000">
                <a:latin typeface="Calibri" panose="020F0502020204030204" pitchFamily="34" charset="0"/>
              </a:endParaRPr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748" y="243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2426" y="243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608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45125"/>
            <a:ext cx="9121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5113338" y="6165850"/>
            <a:ext cx="399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/>
              <a:t>V: Ch. volume, Sa: Ch. surface areaF1 and F2: conversion factors</a:t>
            </a:r>
          </a:p>
        </p:txBody>
      </p:sp>
      <p:pic>
        <p:nvPicPr>
          <p:cNvPr id="460804" name="Char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634" r="1428" b="1961"/>
          <a:stretch>
            <a:fillRect/>
          </a:stretch>
        </p:blipFill>
        <p:spPr bwMode="auto">
          <a:xfrm>
            <a:off x="5219700" y="3009900"/>
            <a:ext cx="27114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8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0825" y="981075"/>
            <a:ext cx="8424863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fr-FR" dirty="0"/>
              <a:t> Need to cover both full seasonal/annual cycles, including after harvest, and hot moments (short time resolution) </a:t>
            </a:r>
          </a:p>
          <a:p>
            <a:pPr>
              <a:spcBef>
                <a:spcPct val="50000"/>
              </a:spcBef>
            </a:pPr>
            <a:r>
              <a:rPr lang="en-US" altLang="fr-FR" dirty="0">
                <a:sym typeface="Symbol" panose="05050102010706020507" pitchFamily="18" charset="2"/>
              </a:rPr>
              <a:t></a:t>
            </a:r>
            <a:r>
              <a:rPr lang="en-US" altLang="fr-FR" dirty="0"/>
              <a:t> </a:t>
            </a:r>
            <a:r>
              <a:rPr lang="en-US" altLang="fr-FR" dirty="0">
                <a:solidFill>
                  <a:srgbClr val="3333FF"/>
                </a:solidFill>
              </a:rPr>
              <a:t>Comprehensive emission assessment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fr-FR" dirty="0"/>
              <a:t> Need to monitor control in situ parameters (soil moisture or WFPS- see figure, NO</a:t>
            </a:r>
            <a:r>
              <a:rPr lang="en-US" altLang="fr-FR" baseline="-25000" dirty="0"/>
              <a:t>3</a:t>
            </a:r>
            <a:r>
              <a:rPr lang="en-US" altLang="fr-FR" baseline="30000" dirty="0"/>
              <a:t>-</a:t>
            </a:r>
            <a:r>
              <a:rPr lang="en-US" altLang="fr-FR" dirty="0"/>
              <a:t>NH</a:t>
            </a:r>
            <a:r>
              <a:rPr lang="en-US" altLang="fr-FR" baseline="-25000" dirty="0"/>
              <a:t>4</a:t>
            </a:r>
            <a:r>
              <a:rPr lang="en-US" altLang="fr-FR" baseline="30000" dirty="0"/>
              <a:t>+</a:t>
            </a:r>
            <a:r>
              <a:rPr lang="en-US" altLang="fr-FR" dirty="0"/>
              <a:t> soil water content…) and record agricultural practices (seeding, mineral and organic fertilizer inputs, harvest, tillage…). </a:t>
            </a:r>
          </a:p>
          <a:p>
            <a:r>
              <a:rPr lang="en-US" altLang="fr-FR" dirty="0"/>
              <a:t>Possibility to conduct plot experiments with a variety</a:t>
            </a:r>
          </a:p>
          <a:p>
            <a:r>
              <a:rPr lang="en-US" altLang="fr-FR" dirty="0"/>
              <a:t>of fertilizer applications </a:t>
            </a:r>
          </a:p>
          <a:p>
            <a:pPr>
              <a:spcBef>
                <a:spcPct val="50000"/>
              </a:spcBef>
            </a:pPr>
            <a:r>
              <a:rPr lang="en-US" altLang="fr-FR" dirty="0">
                <a:sym typeface="Symbol" panose="05050102010706020507" pitchFamily="18" charset="2"/>
              </a:rPr>
              <a:t> </a:t>
            </a:r>
            <a:r>
              <a:rPr lang="en-US" altLang="fr-FR" dirty="0">
                <a:solidFill>
                  <a:srgbClr val="3333FF"/>
                </a:solidFill>
                <a:sym typeface="Symbol" panose="05050102010706020507" pitchFamily="18" charset="2"/>
              </a:rPr>
              <a:t>Process studies, parameterization</a:t>
            </a:r>
            <a:endParaRPr lang="en-US" altLang="fr-FR" dirty="0">
              <a:solidFill>
                <a:srgbClr val="3333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fr-FR" dirty="0"/>
              <a:t> Need to investigate spatial variability</a:t>
            </a:r>
          </a:p>
          <a:p>
            <a:pPr>
              <a:spcBef>
                <a:spcPct val="50000"/>
              </a:spcBef>
            </a:pPr>
            <a:r>
              <a:rPr lang="en-US" altLang="fr-FR" dirty="0">
                <a:sym typeface="Symbol" panose="05050102010706020507" pitchFamily="18" charset="2"/>
              </a:rPr>
              <a:t></a:t>
            </a:r>
            <a:r>
              <a:rPr lang="en-US" altLang="fr-FR" dirty="0"/>
              <a:t> </a:t>
            </a:r>
            <a:r>
              <a:rPr lang="en-US" altLang="fr-FR" dirty="0">
                <a:solidFill>
                  <a:srgbClr val="3333FF"/>
                </a:solidFill>
              </a:rPr>
              <a:t>Dependency on soil type / NO</a:t>
            </a:r>
            <a:r>
              <a:rPr lang="en-US" altLang="fr-FR" baseline="-25000" dirty="0">
                <a:solidFill>
                  <a:srgbClr val="3333FF"/>
                </a:solidFill>
              </a:rPr>
              <a:t>3</a:t>
            </a:r>
            <a:r>
              <a:rPr lang="en-US" altLang="fr-FR" baseline="30000" dirty="0">
                <a:solidFill>
                  <a:srgbClr val="3333FF"/>
                </a:solidFill>
              </a:rPr>
              <a:t>-</a:t>
            </a:r>
            <a:r>
              <a:rPr lang="en-US" altLang="fr-FR" dirty="0">
                <a:solidFill>
                  <a:srgbClr val="3333FF"/>
                </a:solidFill>
              </a:rPr>
              <a:t> in soil / crops…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860800"/>
            <a:ext cx="37322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79613" y="6237288"/>
            <a:ext cx="7129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fr-FR"/>
              <a:t>N</a:t>
            </a:r>
            <a:r>
              <a:rPr lang="en-US" altLang="fr-FR" baseline="-25000"/>
              <a:t>2</a:t>
            </a:r>
            <a:r>
              <a:rPr lang="en-US" altLang="fr-FR"/>
              <a:t>O emissions in temperate agrosystems- Nitrocosmes project, Toulouse, France, Tallec et al, in prep.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695575"/>
            <a:ext cx="2036762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956550" y="4029075"/>
            <a:ext cx="11160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1600"/>
              <a:t>WFPS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GHG sampling strategy – control parameters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937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15</a:t>
            </a:fld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307909" y="1152377"/>
            <a:ext cx="869613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improve our understanding 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processes governing element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cycling for 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optimizing application / efficiency of fertilizer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of STICS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Realistic prediction of C and N fates according to land-use scenarios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 cycling / </a:t>
            </a:r>
            <a:r>
              <a:rPr lang="en-US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efficiencyFeedback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groundwater quality on </a:t>
            </a:r>
            <a:endParaRPr lang="en-US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19138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practices ?</a:t>
            </a:r>
          </a:p>
          <a:p>
            <a:pPr marL="719138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processes governing element cycling, 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(emphasis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C/N cycles and 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salinity),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the feedback of groundwater quality can be taken into account in scenario assessment. </a:t>
            </a:r>
          </a:p>
          <a:p>
            <a:endParaRPr lang="en-US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groundwater quality susceptible to influence some farmer decision 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C &amp; N fluxes and processes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656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2</a:t>
            </a:fld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423788" y="1258381"/>
            <a:ext cx="82995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nutrient fluxes at the watershed scale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an ambitious task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Feedbacks between groundwater composition, soil properties, practices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we assess C &amp; N stocks &amp; cycles at watershed scale 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soil-plant scale : combined solute and gaseous mass balance 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take into account groundwater salinity in STICS 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WP-2 : Crops and nutrient cycling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569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819" y="3093396"/>
            <a:ext cx="4412681" cy="27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80130"/>
            <a:ext cx="8229600" cy="2284084"/>
          </a:xfrm>
        </p:spPr>
        <p:txBody>
          <a:bodyPr>
            <a:normAutofit/>
          </a:bodyPr>
          <a:lstStyle/>
          <a:p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fr-FR" sz="1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AICHA: 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High spatial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in GW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in ATCHA: 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to relate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GW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composition to :</a:t>
            </a:r>
          </a:p>
          <a:p>
            <a:pPr marL="0" indent="808038">
              <a:buNone/>
            </a:pP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hydrogeological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808038">
              <a:buNone/>
            </a:pP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808038">
              <a:buNone/>
            </a:pP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(iii) irrigation practices at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catchment</a:t>
            </a: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fr-F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 smtClean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Objectives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42195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1602233" y="3179879"/>
            <a:ext cx="142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GW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232098" y="3203249"/>
            <a:ext cx="142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Cl in GW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/>
          <a:srcRect t="20572" r="64959"/>
          <a:stretch/>
        </p:blipFill>
        <p:spPr bwMode="auto">
          <a:xfrm>
            <a:off x="7150132" y="5389121"/>
            <a:ext cx="1108648" cy="9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9"/>
          <p:cNvGrpSpPr/>
          <p:nvPr/>
        </p:nvGrpSpPr>
        <p:grpSpPr>
          <a:xfrm>
            <a:off x="2715808" y="5151747"/>
            <a:ext cx="1194479" cy="1229598"/>
            <a:chOff x="3571996" y="831458"/>
            <a:chExt cx="1194479" cy="122959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t="19954" r="63038"/>
            <a:stretch/>
          </p:blipFill>
          <p:spPr bwMode="auto">
            <a:xfrm>
              <a:off x="3571996" y="1152497"/>
              <a:ext cx="1194479" cy="90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25"/>
            <p:cNvSpPr/>
            <p:nvPr/>
          </p:nvSpPr>
          <p:spPr>
            <a:xfrm>
              <a:off x="3639872" y="831458"/>
              <a:ext cx="861142" cy="308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(ppm)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206526" y="5099864"/>
            <a:ext cx="861142" cy="30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(ppm)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1362161" y="4031745"/>
            <a:ext cx="2898554" cy="656988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5846889" y="4060076"/>
            <a:ext cx="2867423" cy="610059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776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214" y="3208845"/>
            <a:ext cx="5448688" cy="33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4</a:t>
            </a:fld>
            <a:endParaRPr lang="en-IN"/>
          </a:p>
        </p:txBody>
      </p:sp>
      <p:grpSp>
        <p:nvGrpSpPr>
          <p:cNvPr id="2" name="Groupe 1"/>
          <p:cNvGrpSpPr/>
          <p:nvPr/>
        </p:nvGrpSpPr>
        <p:grpSpPr>
          <a:xfrm>
            <a:off x="6869520" y="5038647"/>
            <a:ext cx="1726686" cy="1092900"/>
            <a:chOff x="6451229" y="5097005"/>
            <a:chExt cx="1726686" cy="1092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t="19954" r="63038"/>
            <a:stretch/>
          </p:blipFill>
          <p:spPr bwMode="auto">
            <a:xfrm>
              <a:off x="6451229" y="5204038"/>
              <a:ext cx="1296115" cy="98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7316773" y="5097005"/>
              <a:ext cx="861142" cy="308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(ppm)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Monitoring </a:t>
            </a: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of groundwater </a:t>
            </a: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quality in </a:t>
            </a: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Berambadi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724034" y="4430578"/>
            <a:ext cx="3552866" cy="764668"/>
          </a:xfrm>
          <a:custGeom>
            <a:avLst/>
            <a:gdLst>
              <a:gd name="connsiteX0" fmla="*/ 0 w 4769223"/>
              <a:gd name="connsiteY0" fmla="*/ 452718 h 1026459"/>
              <a:gd name="connsiteX1" fmla="*/ 62753 w 4769223"/>
              <a:gd name="connsiteY1" fmla="*/ 443753 h 1026459"/>
              <a:gd name="connsiteX2" fmla="*/ 107576 w 4769223"/>
              <a:gd name="connsiteY2" fmla="*/ 452718 h 1026459"/>
              <a:gd name="connsiteX3" fmla="*/ 143435 w 4769223"/>
              <a:gd name="connsiteY3" fmla="*/ 484094 h 1026459"/>
              <a:gd name="connsiteX4" fmla="*/ 201706 w 4769223"/>
              <a:gd name="connsiteY4" fmla="*/ 484094 h 1026459"/>
              <a:gd name="connsiteX5" fmla="*/ 264458 w 4769223"/>
              <a:gd name="connsiteY5" fmla="*/ 470647 h 1026459"/>
              <a:gd name="connsiteX6" fmla="*/ 277906 w 4769223"/>
              <a:gd name="connsiteY6" fmla="*/ 506506 h 1026459"/>
              <a:gd name="connsiteX7" fmla="*/ 336176 w 4769223"/>
              <a:gd name="connsiteY7" fmla="*/ 475129 h 1026459"/>
              <a:gd name="connsiteX8" fmla="*/ 376517 w 4769223"/>
              <a:gd name="connsiteY8" fmla="*/ 461682 h 1026459"/>
              <a:gd name="connsiteX9" fmla="*/ 434788 w 4769223"/>
              <a:gd name="connsiteY9" fmla="*/ 461682 h 1026459"/>
              <a:gd name="connsiteX10" fmla="*/ 461682 w 4769223"/>
              <a:gd name="connsiteY10" fmla="*/ 448235 h 1026459"/>
              <a:gd name="connsiteX11" fmla="*/ 510988 w 4769223"/>
              <a:gd name="connsiteY11" fmla="*/ 434788 h 1026459"/>
              <a:gd name="connsiteX12" fmla="*/ 560294 w 4769223"/>
              <a:gd name="connsiteY12" fmla="*/ 470647 h 1026459"/>
              <a:gd name="connsiteX13" fmla="*/ 591670 w 4769223"/>
              <a:gd name="connsiteY13" fmla="*/ 502023 h 1026459"/>
              <a:gd name="connsiteX14" fmla="*/ 632011 w 4769223"/>
              <a:gd name="connsiteY14" fmla="*/ 533400 h 1026459"/>
              <a:gd name="connsiteX15" fmla="*/ 645458 w 4769223"/>
              <a:gd name="connsiteY15" fmla="*/ 596153 h 1026459"/>
              <a:gd name="connsiteX16" fmla="*/ 694764 w 4769223"/>
              <a:gd name="connsiteY16" fmla="*/ 618565 h 1026459"/>
              <a:gd name="connsiteX17" fmla="*/ 775447 w 4769223"/>
              <a:gd name="connsiteY17" fmla="*/ 627529 h 1026459"/>
              <a:gd name="connsiteX18" fmla="*/ 829235 w 4769223"/>
              <a:gd name="connsiteY18" fmla="*/ 627529 h 1026459"/>
              <a:gd name="connsiteX19" fmla="*/ 883023 w 4769223"/>
              <a:gd name="connsiteY19" fmla="*/ 623047 h 1026459"/>
              <a:gd name="connsiteX20" fmla="*/ 883023 w 4769223"/>
              <a:gd name="connsiteY20" fmla="*/ 623047 h 1026459"/>
              <a:gd name="connsiteX21" fmla="*/ 999564 w 4769223"/>
              <a:gd name="connsiteY21" fmla="*/ 587188 h 1026459"/>
              <a:gd name="connsiteX22" fmla="*/ 1232647 w 4769223"/>
              <a:gd name="connsiteY22" fmla="*/ 560294 h 1026459"/>
              <a:gd name="connsiteX23" fmla="*/ 1335741 w 4769223"/>
              <a:gd name="connsiteY23" fmla="*/ 479612 h 1026459"/>
              <a:gd name="connsiteX24" fmla="*/ 1411941 w 4769223"/>
              <a:gd name="connsiteY24" fmla="*/ 475129 h 1026459"/>
              <a:gd name="connsiteX25" fmla="*/ 1501588 w 4769223"/>
              <a:gd name="connsiteY25" fmla="*/ 470647 h 1026459"/>
              <a:gd name="connsiteX26" fmla="*/ 1573306 w 4769223"/>
              <a:gd name="connsiteY26" fmla="*/ 475129 h 1026459"/>
              <a:gd name="connsiteX27" fmla="*/ 1631576 w 4769223"/>
              <a:gd name="connsiteY27" fmla="*/ 452718 h 1026459"/>
              <a:gd name="connsiteX28" fmla="*/ 1671917 w 4769223"/>
              <a:gd name="connsiteY28" fmla="*/ 591670 h 1026459"/>
              <a:gd name="connsiteX29" fmla="*/ 1703294 w 4769223"/>
              <a:gd name="connsiteY29" fmla="*/ 654423 h 1026459"/>
              <a:gd name="connsiteX30" fmla="*/ 1703294 w 4769223"/>
              <a:gd name="connsiteY30" fmla="*/ 654423 h 1026459"/>
              <a:gd name="connsiteX31" fmla="*/ 1779494 w 4769223"/>
              <a:gd name="connsiteY31" fmla="*/ 676835 h 1026459"/>
              <a:gd name="connsiteX32" fmla="*/ 1801906 w 4769223"/>
              <a:gd name="connsiteY32" fmla="*/ 712694 h 1026459"/>
              <a:gd name="connsiteX33" fmla="*/ 1869141 w 4769223"/>
              <a:gd name="connsiteY33" fmla="*/ 703729 h 1026459"/>
              <a:gd name="connsiteX34" fmla="*/ 1869141 w 4769223"/>
              <a:gd name="connsiteY34" fmla="*/ 703729 h 1026459"/>
              <a:gd name="connsiteX35" fmla="*/ 1896035 w 4769223"/>
              <a:gd name="connsiteY35" fmla="*/ 770965 h 1026459"/>
              <a:gd name="connsiteX36" fmla="*/ 1900517 w 4769223"/>
              <a:gd name="connsiteY36" fmla="*/ 811306 h 1026459"/>
              <a:gd name="connsiteX37" fmla="*/ 1900517 w 4769223"/>
              <a:gd name="connsiteY37" fmla="*/ 811306 h 1026459"/>
              <a:gd name="connsiteX38" fmla="*/ 1954306 w 4769223"/>
              <a:gd name="connsiteY38" fmla="*/ 802341 h 1026459"/>
              <a:gd name="connsiteX39" fmla="*/ 1994647 w 4769223"/>
              <a:gd name="connsiteY39" fmla="*/ 847165 h 1026459"/>
              <a:gd name="connsiteX40" fmla="*/ 2003611 w 4769223"/>
              <a:gd name="connsiteY40" fmla="*/ 887506 h 1026459"/>
              <a:gd name="connsiteX41" fmla="*/ 2034988 w 4769223"/>
              <a:gd name="connsiteY41" fmla="*/ 874059 h 1026459"/>
              <a:gd name="connsiteX42" fmla="*/ 2070847 w 4769223"/>
              <a:gd name="connsiteY42" fmla="*/ 865094 h 1026459"/>
              <a:gd name="connsiteX43" fmla="*/ 2097741 w 4769223"/>
              <a:gd name="connsiteY43" fmla="*/ 891988 h 1026459"/>
              <a:gd name="connsiteX44" fmla="*/ 2147047 w 4769223"/>
              <a:gd name="connsiteY44" fmla="*/ 883023 h 1026459"/>
              <a:gd name="connsiteX45" fmla="*/ 2214282 w 4769223"/>
              <a:gd name="connsiteY45" fmla="*/ 865094 h 1026459"/>
              <a:gd name="connsiteX46" fmla="*/ 2294964 w 4769223"/>
              <a:gd name="connsiteY46" fmla="*/ 874059 h 1026459"/>
              <a:gd name="connsiteX47" fmla="*/ 2375647 w 4769223"/>
              <a:gd name="connsiteY47" fmla="*/ 887506 h 1026459"/>
              <a:gd name="connsiteX48" fmla="*/ 2415988 w 4769223"/>
              <a:gd name="connsiteY48" fmla="*/ 865094 h 1026459"/>
              <a:gd name="connsiteX49" fmla="*/ 2456329 w 4769223"/>
              <a:gd name="connsiteY49" fmla="*/ 860612 h 1026459"/>
              <a:gd name="connsiteX50" fmla="*/ 2496670 w 4769223"/>
              <a:gd name="connsiteY50" fmla="*/ 874059 h 1026459"/>
              <a:gd name="connsiteX51" fmla="*/ 2537011 w 4769223"/>
              <a:gd name="connsiteY51" fmla="*/ 923365 h 1026459"/>
              <a:gd name="connsiteX52" fmla="*/ 2541494 w 4769223"/>
              <a:gd name="connsiteY52" fmla="*/ 959223 h 1026459"/>
              <a:gd name="connsiteX53" fmla="*/ 2572870 w 4769223"/>
              <a:gd name="connsiteY53" fmla="*/ 990600 h 1026459"/>
              <a:gd name="connsiteX54" fmla="*/ 2613211 w 4769223"/>
              <a:gd name="connsiteY54" fmla="*/ 1026459 h 1026459"/>
              <a:gd name="connsiteX55" fmla="*/ 2640106 w 4769223"/>
              <a:gd name="connsiteY55" fmla="*/ 981635 h 1026459"/>
              <a:gd name="connsiteX56" fmla="*/ 2649070 w 4769223"/>
              <a:gd name="connsiteY56" fmla="*/ 914400 h 1026459"/>
              <a:gd name="connsiteX57" fmla="*/ 2711823 w 4769223"/>
              <a:gd name="connsiteY57" fmla="*/ 945776 h 1026459"/>
              <a:gd name="connsiteX58" fmla="*/ 2743200 w 4769223"/>
              <a:gd name="connsiteY58" fmla="*/ 945776 h 1026459"/>
              <a:gd name="connsiteX59" fmla="*/ 2810435 w 4769223"/>
              <a:gd name="connsiteY59" fmla="*/ 968188 h 1026459"/>
              <a:gd name="connsiteX60" fmla="*/ 2846294 w 4769223"/>
              <a:gd name="connsiteY60" fmla="*/ 945776 h 1026459"/>
              <a:gd name="connsiteX61" fmla="*/ 2895600 w 4769223"/>
              <a:gd name="connsiteY61" fmla="*/ 923365 h 1026459"/>
              <a:gd name="connsiteX62" fmla="*/ 2873188 w 4769223"/>
              <a:gd name="connsiteY62" fmla="*/ 869576 h 1026459"/>
              <a:gd name="connsiteX63" fmla="*/ 2913529 w 4769223"/>
              <a:gd name="connsiteY63" fmla="*/ 838200 h 1026459"/>
              <a:gd name="connsiteX64" fmla="*/ 2967317 w 4769223"/>
              <a:gd name="connsiteY64" fmla="*/ 797859 h 1026459"/>
              <a:gd name="connsiteX65" fmla="*/ 2994211 w 4769223"/>
              <a:gd name="connsiteY65" fmla="*/ 735106 h 1026459"/>
              <a:gd name="connsiteX66" fmla="*/ 3039035 w 4769223"/>
              <a:gd name="connsiteY66" fmla="*/ 726141 h 1026459"/>
              <a:gd name="connsiteX67" fmla="*/ 3070411 w 4769223"/>
              <a:gd name="connsiteY67" fmla="*/ 694765 h 1026459"/>
              <a:gd name="connsiteX68" fmla="*/ 3056964 w 4769223"/>
              <a:gd name="connsiteY68" fmla="*/ 640976 h 1026459"/>
              <a:gd name="connsiteX69" fmla="*/ 3106270 w 4769223"/>
              <a:gd name="connsiteY69" fmla="*/ 632012 h 1026459"/>
              <a:gd name="connsiteX70" fmla="*/ 3160058 w 4769223"/>
              <a:gd name="connsiteY70" fmla="*/ 618565 h 1026459"/>
              <a:gd name="connsiteX71" fmla="*/ 3182470 w 4769223"/>
              <a:gd name="connsiteY71" fmla="*/ 596153 h 1026459"/>
              <a:gd name="connsiteX72" fmla="*/ 3213847 w 4769223"/>
              <a:gd name="connsiteY72" fmla="*/ 537882 h 1026459"/>
              <a:gd name="connsiteX73" fmla="*/ 3227294 w 4769223"/>
              <a:gd name="connsiteY73" fmla="*/ 497541 h 1026459"/>
              <a:gd name="connsiteX74" fmla="*/ 3258670 w 4769223"/>
              <a:gd name="connsiteY74" fmla="*/ 443753 h 1026459"/>
              <a:gd name="connsiteX75" fmla="*/ 3285564 w 4769223"/>
              <a:gd name="connsiteY75" fmla="*/ 416859 h 1026459"/>
              <a:gd name="connsiteX76" fmla="*/ 3276600 w 4769223"/>
              <a:gd name="connsiteY76" fmla="*/ 340659 h 1026459"/>
              <a:gd name="connsiteX77" fmla="*/ 3303494 w 4769223"/>
              <a:gd name="connsiteY77" fmla="*/ 291353 h 1026459"/>
              <a:gd name="connsiteX78" fmla="*/ 3352800 w 4769223"/>
              <a:gd name="connsiteY78" fmla="*/ 210670 h 1026459"/>
              <a:gd name="connsiteX79" fmla="*/ 3379694 w 4769223"/>
              <a:gd name="connsiteY79" fmla="*/ 165847 h 1026459"/>
              <a:gd name="connsiteX80" fmla="*/ 3420035 w 4769223"/>
              <a:gd name="connsiteY80" fmla="*/ 147918 h 1026459"/>
              <a:gd name="connsiteX81" fmla="*/ 3653117 w 4769223"/>
              <a:gd name="connsiteY81" fmla="*/ 98612 h 1026459"/>
              <a:gd name="connsiteX82" fmla="*/ 3872753 w 4769223"/>
              <a:gd name="connsiteY82" fmla="*/ 89647 h 1026459"/>
              <a:gd name="connsiteX83" fmla="*/ 4199964 w 4769223"/>
              <a:gd name="connsiteY83" fmla="*/ 129988 h 1026459"/>
              <a:gd name="connsiteX84" fmla="*/ 4388223 w 4769223"/>
              <a:gd name="connsiteY84" fmla="*/ 85165 h 1026459"/>
              <a:gd name="connsiteX85" fmla="*/ 4580964 w 4769223"/>
              <a:gd name="connsiteY85" fmla="*/ 26894 h 1026459"/>
              <a:gd name="connsiteX86" fmla="*/ 4652682 w 4769223"/>
              <a:gd name="connsiteY86" fmla="*/ 0 h 1026459"/>
              <a:gd name="connsiteX87" fmla="*/ 4648200 w 4769223"/>
              <a:gd name="connsiteY87" fmla="*/ 103094 h 1026459"/>
              <a:gd name="connsiteX88" fmla="*/ 4612341 w 4769223"/>
              <a:gd name="connsiteY88" fmla="*/ 161365 h 1026459"/>
              <a:gd name="connsiteX89" fmla="*/ 4630270 w 4769223"/>
              <a:gd name="connsiteY89" fmla="*/ 228600 h 1026459"/>
              <a:gd name="connsiteX90" fmla="*/ 4652682 w 4769223"/>
              <a:gd name="connsiteY90" fmla="*/ 295835 h 1026459"/>
              <a:gd name="connsiteX91" fmla="*/ 4697506 w 4769223"/>
              <a:gd name="connsiteY91" fmla="*/ 322729 h 1026459"/>
              <a:gd name="connsiteX92" fmla="*/ 4769223 w 4769223"/>
              <a:gd name="connsiteY92" fmla="*/ 336176 h 10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769223" h="1026459">
                <a:moveTo>
                  <a:pt x="0" y="452718"/>
                </a:moveTo>
                <a:lnTo>
                  <a:pt x="62753" y="443753"/>
                </a:lnTo>
                <a:lnTo>
                  <a:pt x="107576" y="452718"/>
                </a:lnTo>
                <a:lnTo>
                  <a:pt x="143435" y="484094"/>
                </a:lnTo>
                <a:lnTo>
                  <a:pt x="201706" y="484094"/>
                </a:lnTo>
                <a:lnTo>
                  <a:pt x="264458" y="470647"/>
                </a:lnTo>
                <a:lnTo>
                  <a:pt x="277906" y="506506"/>
                </a:lnTo>
                <a:lnTo>
                  <a:pt x="336176" y="475129"/>
                </a:lnTo>
                <a:lnTo>
                  <a:pt x="376517" y="461682"/>
                </a:lnTo>
                <a:lnTo>
                  <a:pt x="434788" y="461682"/>
                </a:lnTo>
                <a:lnTo>
                  <a:pt x="461682" y="448235"/>
                </a:lnTo>
                <a:lnTo>
                  <a:pt x="510988" y="434788"/>
                </a:lnTo>
                <a:lnTo>
                  <a:pt x="560294" y="470647"/>
                </a:lnTo>
                <a:lnTo>
                  <a:pt x="591670" y="502023"/>
                </a:lnTo>
                <a:lnTo>
                  <a:pt x="632011" y="533400"/>
                </a:lnTo>
                <a:lnTo>
                  <a:pt x="645458" y="596153"/>
                </a:lnTo>
                <a:lnTo>
                  <a:pt x="694764" y="618565"/>
                </a:lnTo>
                <a:lnTo>
                  <a:pt x="775447" y="627529"/>
                </a:lnTo>
                <a:lnTo>
                  <a:pt x="829235" y="627529"/>
                </a:lnTo>
                <a:lnTo>
                  <a:pt x="883023" y="623047"/>
                </a:lnTo>
                <a:lnTo>
                  <a:pt x="883023" y="623047"/>
                </a:lnTo>
                <a:lnTo>
                  <a:pt x="999564" y="587188"/>
                </a:lnTo>
                <a:lnTo>
                  <a:pt x="1232647" y="560294"/>
                </a:lnTo>
                <a:lnTo>
                  <a:pt x="1335741" y="479612"/>
                </a:lnTo>
                <a:lnTo>
                  <a:pt x="1411941" y="475129"/>
                </a:lnTo>
                <a:lnTo>
                  <a:pt x="1501588" y="470647"/>
                </a:lnTo>
                <a:lnTo>
                  <a:pt x="1573306" y="475129"/>
                </a:lnTo>
                <a:lnTo>
                  <a:pt x="1631576" y="452718"/>
                </a:lnTo>
                <a:lnTo>
                  <a:pt x="1671917" y="591670"/>
                </a:lnTo>
                <a:lnTo>
                  <a:pt x="1703294" y="654423"/>
                </a:lnTo>
                <a:lnTo>
                  <a:pt x="1703294" y="654423"/>
                </a:lnTo>
                <a:lnTo>
                  <a:pt x="1779494" y="676835"/>
                </a:lnTo>
                <a:lnTo>
                  <a:pt x="1801906" y="712694"/>
                </a:lnTo>
                <a:lnTo>
                  <a:pt x="1869141" y="703729"/>
                </a:lnTo>
                <a:lnTo>
                  <a:pt x="1869141" y="703729"/>
                </a:lnTo>
                <a:lnTo>
                  <a:pt x="1896035" y="770965"/>
                </a:lnTo>
                <a:lnTo>
                  <a:pt x="1900517" y="811306"/>
                </a:lnTo>
                <a:lnTo>
                  <a:pt x="1900517" y="811306"/>
                </a:lnTo>
                <a:lnTo>
                  <a:pt x="1954306" y="802341"/>
                </a:lnTo>
                <a:lnTo>
                  <a:pt x="1994647" y="847165"/>
                </a:lnTo>
                <a:lnTo>
                  <a:pt x="2003611" y="887506"/>
                </a:lnTo>
                <a:lnTo>
                  <a:pt x="2034988" y="874059"/>
                </a:lnTo>
                <a:lnTo>
                  <a:pt x="2070847" y="865094"/>
                </a:lnTo>
                <a:lnTo>
                  <a:pt x="2097741" y="891988"/>
                </a:lnTo>
                <a:lnTo>
                  <a:pt x="2147047" y="883023"/>
                </a:lnTo>
                <a:lnTo>
                  <a:pt x="2214282" y="865094"/>
                </a:lnTo>
                <a:lnTo>
                  <a:pt x="2294964" y="874059"/>
                </a:lnTo>
                <a:lnTo>
                  <a:pt x="2375647" y="887506"/>
                </a:lnTo>
                <a:lnTo>
                  <a:pt x="2415988" y="865094"/>
                </a:lnTo>
                <a:lnTo>
                  <a:pt x="2456329" y="860612"/>
                </a:lnTo>
                <a:lnTo>
                  <a:pt x="2496670" y="874059"/>
                </a:lnTo>
                <a:lnTo>
                  <a:pt x="2537011" y="923365"/>
                </a:lnTo>
                <a:lnTo>
                  <a:pt x="2541494" y="959223"/>
                </a:lnTo>
                <a:lnTo>
                  <a:pt x="2572870" y="990600"/>
                </a:lnTo>
                <a:lnTo>
                  <a:pt x="2613211" y="1026459"/>
                </a:lnTo>
                <a:lnTo>
                  <a:pt x="2640106" y="981635"/>
                </a:lnTo>
                <a:lnTo>
                  <a:pt x="2649070" y="914400"/>
                </a:lnTo>
                <a:lnTo>
                  <a:pt x="2711823" y="945776"/>
                </a:lnTo>
                <a:lnTo>
                  <a:pt x="2743200" y="945776"/>
                </a:lnTo>
                <a:lnTo>
                  <a:pt x="2810435" y="968188"/>
                </a:lnTo>
                <a:lnTo>
                  <a:pt x="2846294" y="945776"/>
                </a:lnTo>
                <a:lnTo>
                  <a:pt x="2895600" y="923365"/>
                </a:lnTo>
                <a:lnTo>
                  <a:pt x="2873188" y="869576"/>
                </a:lnTo>
                <a:lnTo>
                  <a:pt x="2913529" y="838200"/>
                </a:lnTo>
                <a:lnTo>
                  <a:pt x="2967317" y="797859"/>
                </a:lnTo>
                <a:lnTo>
                  <a:pt x="2994211" y="735106"/>
                </a:lnTo>
                <a:lnTo>
                  <a:pt x="3039035" y="726141"/>
                </a:lnTo>
                <a:lnTo>
                  <a:pt x="3070411" y="694765"/>
                </a:lnTo>
                <a:lnTo>
                  <a:pt x="3056964" y="640976"/>
                </a:lnTo>
                <a:lnTo>
                  <a:pt x="3106270" y="632012"/>
                </a:lnTo>
                <a:lnTo>
                  <a:pt x="3160058" y="618565"/>
                </a:lnTo>
                <a:lnTo>
                  <a:pt x="3182470" y="596153"/>
                </a:lnTo>
                <a:lnTo>
                  <a:pt x="3213847" y="537882"/>
                </a:lnTo>
                <a:lnTo>
                  <a:pt x="3227294" y="497541"/>
                </a:lnTo>
                <a:lnTo>
                  <a:pt x="3258670" y="443753"/>
                </a:lnTo>
                <a:lnTo>
                  <a:pt x="3285564" y="416859"/>
                </a:lnTo>
                <a:lnTo>
                  <a:pt x="3276600" y="340659"/>
                </a:lnTo>
                <a:lnTo>
                  <a:pt x="3303494" y="291353"/>
                </a:lnTo>
                <a:lnTo>
                  <a:pt x="3352800" y="210670"/>
                </a:lnTo>
                <a:lnTo>
                  <a:pt x="3379694" y="165847"/>
                </a:lnTo>
                <a:lnTo>
                  <a:pt x="3420035" y="147918"/>
                </a:lnTo>
                <a:lnTo>
                  <a:pt x="3653117" y="98612"/>
                </a:lnTo>
                <a:lnTo>
                  <a:pt x="3872753" y="89647"/>
                </a:lnTo>
                <a:lnTo>
                  <a:pt x="4199964" y="129988"/>
                </a:lnTo>
                <a:lnTo>
                  <a:pt x="4388223" y="85165"/>
                </a:lnTo>
                <a:lnTo>
                  <a:pt x="4580964" y="26894"/>
                </a:lnTo>
                <a:lnTo>
                  <a:pt x="4652682" y="0"/>
                </a:lnTo>
                <a:lnTo>
                  <a:pt x="4648200" y="103094"/>
                </a:lnTo>
                <a:lnTo>
                  <a:pt x="4612341" y="161365"/>
                </a:lnTo>
                <a:lnTo>
                  <a:pt x="4630270" y="228600"/>
                </a:lnTo>
                <a:lnTo>
                  <a:pt x="4652682" y="295835"/>
                </a:lnTo>
                <a:lnTo>
                  <a:pt x="4697506" y="322729"/>
                </a:lnTo>
                <a:lnTo>
                  <a:pt x="4769223" y="336176"/>
                </a:lnTo>
              </a:path>
            </a:pathLst>
          </a:cu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7"/>
          <p:cNvSpPr txBox="1"/>
          <p:nvPr/>
        </p:nvSpPr>
        <p:spPr>
          <a:xfrm>
            <a:off x="194559" y="724162"/>
            <a:ext cx="88035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and to which extent GW quality will evolve in the coming years ?  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 </a:t>
            </a:r>
            <a:r>
              <a:rPr lang="en-US" sz="1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local GW </a:t>
            </a:r>
            <a:r>
              <a:rPr lang="en-US" sz="17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(&amp; C) </a:t>
            </a:r>
            <a:r>
              <a:rPr lang="en-US" sz="1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 enrichment for its local use for irrigation</a:t>
            </a:r>
            <a:r>
              <a:rPr lang="en-US" sz="17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Spatial variations of GW NO</a:t>
            </a:r>
            <a:r>
              <a:rPr lang="fr-FR" sz="17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and temporal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(vertical vs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</a:t>
            </a:r>
            <a:r>
              <a:rPr lang="en-US" sz="17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GW composition : a possible proxy of groundwater depletion ? </a:t>
            </a:r>
          </a:p>
          <a:p>
            <a:pPr>
              <a:spcBef>
                <a:spcPts val="600"/>
              </a:spcBef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► continuation of spatial monitoring (3 times/year) for the 3 next years (n=160)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sampling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of GW to focus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on recharge events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(only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 few wells…)</a:t>
            </a:r>
            <a:r>
              <a:rPr lang="fr-FR" sz="1600" dirty="0"/>
              <a:t>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7246252" y="4699540"/>
            <a:ext cx="95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97680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16077"/>
              </p:ext>
            </p:extLst>
          </p:nvPr>
        </p:nvGraphicFramePr>
        <p:xfrm>
          <a:off x="953311" y="978720"/>
          <a:ext cx="6673174" cy="337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240"/>
                <a:gridCol w="1968115"/>
                <a:gridCol w="1786819"/>
              </a:tblGrid>
              <a:tr h="3513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Ferralsol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Vertisol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1354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Evapotranspiration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ym typeface="Wingdings 2" panose="05020102010507070707" pitchFamily="18" charset="2"/>
                        </a:rPr>
                        <a:t>-</a:t>
                      </a:r>
                      <a:endParaRPr lang="fr-FR" sz="1800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</a:tr>
              <a:tr h="351354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Recharge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  <a:endParaRPr lang="fr-FR" b="1" dirty="0"/>
                    </a:p>
                  </a:txBody>
                  <a:tcPr marT="0" marB="0" anchor="ctr"/>
                </a:tc>
              </a:tr>
              <a:tr h="351354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Irrigation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</a:tr>
              <a:tr h="351354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/>
                        <a:t>Fertilization</a:t>
                      </a:r>
                      <a:r>
                        <a:rPr lang="fr-FR" dirty="0" smtClean="0"/>
                        <a:t> (NO</a:t>
                      </a:r>
                      <a:r>
                        <a:rPr lang="fr-FR" baseline="-25000" dirty="0" smtClean="0"/>
                        <a:t>3</a:t>
                      </a:r>
                      <a:r>
                        <a:rPr lang="fr-FR" dirty="0" smtClean="0"/>
                        <a:t> and </a:t>
                      </a:r>
                      <a:r>
                        <a:rPr lang="fr-FR" dirty="0" err="1" smtClean="0"/>
                        <a:t>KCl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</a:tr>
              <a:tr h="51981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</a:t>
                      </a:r>
                      <a:r>
                        <a:rPr lang="fr-FR" baseline="-25000" dirty="0" smtClean="0"/>
                        <a:t>3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soil</a:t>
                      </a:r>
                      <a:r>
                        <a:rPr lang="fr-FR" dirty="0" smtClean="0"/>
                        <a:t> profile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More stable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</a:p>
                    <a:p>
                      <a:pPr algn="ctr"/>
                      <a:r>
                        <a:rPr lang="fr-FR" b="1" dirty="0" smtClean="0"/>
                        <a:t>Variable</a:t>
                      </a:r>
                    </a:p>
                  </a:txBody>
                  <a:tcPr marT="0" marB="0" anchor="ctr"/>
                </a:tc>
              </a:tr>
              <a:tr h="351354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Cl </a:t>
                      </a:r>
                      <a:r>
                        <a:rPr lang="fr-FR" dirty="0" err="1" smtClean="0"/>
                        <a:t>soil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conc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</a:tr>
              <a:tr h="3513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</a:t>
                      </a:r>
                      <a:r>
                        <a:rPr lang="fr-FR" baseline="-25000" dirty="0" smtClean="0"/>
                        <a:t>3 </a:t>
                      </a:r>
                      <a:r>
                        <a:rPr lang="fr-FR" dirty="0" err="1" smtClean="0"/>
                        <a:t>leaching</a:t>
                      </a:r>
                      <a:r>
                        <a:rPr lang="fr-FR" dirty="0" smtClean="0"/>
                        <a:t> to GW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  <a:endParaRPr lang="fr-FR" b="1" dirty="0"/>
                    </a:p>
                  </a:txBody>
                  <a:tcPr marT="0" marB="0" anchor="ctr"/>
                </a:tc>
              </a:tr>
              <a:tr h="351354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Recharge Cl </a:t>
                      </a:r>
                      <a:r>
                        <a:rPr lang="fr-FR" dirty="0" err="1" smtClean="0"/>
                        <a:t>conc</a:t>
                      </a:r>
                      <a:endParaRPr lang="fr-FR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</a:t>
                      </a:r>
                      <a:endParaRPr lang="fr-FR" b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ym typeface="Wingdings 2" panose="05020102010507070707" pitchFamily="18" charset="2"/>
                        </a:rPr>
                        <a:t></a:t>
                      </a:r>
                      <a:endParaRPr lang="fr-FR" b="1" dirty="0"/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46806" y="6032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dirty="0" smtClean="0">
                <a:solidFill>
                  <a:srgbClr val="3333FF"/>
                </a:solidFill>
              </a:rPr>
              <a:t>How </a:t>
            </a:r>
            <a:r>
              <a:rPr lang="fr-FR" dirty="0" err="1" smtClean="0">
                <a:solidFill>
                  <a:srgbClr val="3333FF"/>
                </a:solidFill>
              </a:rPr>
              <a:t>much</a:t>
            </a:r>
            <a:r>
              <a:rPr lang="fr-FR" dirty="0" smtClean="0">
                <a:solidFill>
                  <a:srgbClr val="3333FF"/>
                </a:solidFill>
              </a:rPr>
              <a:t> N </a:t>
            </a:r>
            <a:r>
              <a:rPr lang="fr-FR" dirty="0" err="1" smtClean="0">
                <a:solidFill>
                  <a:srgbClr val="3333FF"/>
                </a:solidFill>
              </a:rPr>
              <a:t>could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be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saved</a:t>
            </a:r>
            <a:r>
              <a:rPr lang="fr-FR" dirty="0" smtClean="0">
                <a:solidFill>
                  <a:srgbClr val="3333FF"/>
                </a:solidFill>
              </a:rPr>
              <a:t> by </a:t>
            </a:r>
            <a:r>
              <a:rPr lang="fr-FR" dirty="0" err="1" smtClean="0">
                <a:solidFill>
                  <a:srgbClr val="3333FF"/>
                </a:solidFill>
              </a:rPr>
              <a:t>farmers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thanks</a:t>
            </a:r>
            <a:r>
              <a:rPr lang="fr-FR" dirty="0" smtClean="0">
                <a:solidFill>
                  <a:srgbClr val="3333FF"/>
                </a:solidFill>
              </a:rPr>
              <a:t> to irrigation inputs?</a:t>
            </a:r>
          </a:p>
          <a:p>
            <a:pPr marL="285750" indent="-285750">
              <a:buFont typeface="Wingdings"/>
              <a:buChar char="Ø"/>
            </a:pPr>
            <a:r>
              <a:rPr lang="fr-FR" i="1" dirty="0" err="1" smtClean="0">
                <a:solidFill>
                  <a:srgbClr val="3333FF"/>
                </a:solidFill>
              </a:rPr>
              <a:t>Threat</a:t>
            </a:r>
            <a:r>
              <a:rPr lang="fr-FR" i="1" dirty="0" smtClean="0">
                <a:solidFill>
                  <a:srgbClr val="3333FF"/>
                </a:solidFill>
              </a:rPr>
              <a:t> of </a:t>
            </a:r>
            <a:r>
              <a:rPr lang="fr-FR" i="1" dirty="0" err="1" smtClean="0">
                <a:solidFill>
                  <a:srgbClr val="3333FF"/>
                </a:solidFill>
              </a:rPr>
              <a:t>irrigating</a:t>
            </a:r>
            <a:r>
              <a:rPr lang="fr-FR" i="1" dirty="0" smtClean="0">
                <a:solidFill>
                  <a:srgbClr val="3333FF"/>
                </a:solidFill>
              </a:rPr>
              <a:t> </a:t>
            </a:r>
            <a:r>
              <a:rPr lang="fr-FR" i="1" dirty="0" err="1" smtClean="0">
                <a:solidFill>
                  <a:srgbClr val="3333FF"/>
                </a:solidFill>
              </a:rPr>
              <a:t>crops</a:t>
            </a:r>
            <a:r>
              <a:rPr lang="fr-FR" i="1" dirty="0" smtClean="0">
                <a:solidFill>
                  <a:srgbClr val="3333FF"/>
                </a:solidFill>
              </a:rPr>
              <a:t> </a:t>
            </a:r>
            <a:r>
              <a:rPr lang="fr-FR" i="1" dirty="0" err="1" smtClean="0">
                <a:solidFill>
                  <a:srgbClr val="3333FF"/>
                </a:solidFill>
              </a:rPr>
              <a:t>with</a:t>
            </a:r>
            <a:r>
              <a:rPr lang="fr-FR" i="1" dirty="0" smtClean="0">
                <a:solidFill>
                  <a:srgbClr val="3333FF"/>
                </a:solidFill>
              </a:rPr>
              <a:t> </a:t>
            </a:r>
            <a:r>
              <a:rPr lang="fr-FR" i="1" dirty="0" err="1" smtClean="0">
                <a:solidFill>
                  <a:srgbClr val="3333FF"/>
                </a:solidFill>
              </a:rPr>
              <a:t>salty</a:t>
            </a:r>
            <a:r>
              <a:rPr lang="fr-FR" i="1" dirty="0" smtClean="0">
                <a:solidFill>
                  <a:srgbClr val="3333FF"/>
                </a:solidFill>
              </a:rPr>
              <a:t> water? </a:t>
            </a:r>
            <a:endParaRPr lang="fr-FR" i="1" dirty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063" y="889039"/>
            <a:ext cx="3125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/>
              <a:t>Observation </a:t>
            </a:r>
            <a:r>
              <a:rPr lang="fr-FR" sz="2200" b="1" dirty="0" err="1" smtClean="0"/>
              <a:t>from</a:t>
            </a:r>
            <a:r>
              <a:rPr lang="fr-FR" sz="2200" b="1" dirty="0" smtClean="0"/>
              <a:t> AICHA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8" name="Rectangle 7"/>
          <p:cNvSpPr/>
          <p:nvPr/>
        </p:nvSpPr>
        <p:spPr>
          <a:xfrm>
            <a:off x="800784" y="4483852"/>
            <a:ext cx="65825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/>
              <a:t>Questions in </a:t>
            </a:r>
            <a:r>
              <a:rPr lang="fr-FR" sz="2200" b="1" dirty="0" err="1" smtClean="0"/>
              <a:t>Atcha</a:t>
            </a:r>
            <a:r>
              <a:rPr lang="fr-FR" sz="2200" b="1" dirty="0" smtClean="0"/>
              <a:t>: </a:t>
            </a:r>
          </a:p>
          <a:p>
            <a:r>
              <a:rPr lang="fr-FR" sz="2000" dirty="0" smtClean="0"/>
              <a:t>How are </a:t>
            </a:r>
            <a:r>
              <a:rPr lang="fr-FR" sz="2000" dirty="0" err="1" smtClean="0"/>
              <a:t>these</a:t>
            </a:r>
            <a:r>
              <a:rPr lang="fr-FR" sz="2000" dirty="0" smtClean="0"/>
              <a:t> </a:t>
            </a:r>
            <a:r>
              <a:rPr lang="fr-FR" sz="2000" dirty="0" err="1" smtClean="0"/>
              <a:t>differences</a:t>
            </a:r>
            <a:r>
              <a:rPr lang="fr-FR" sz="2000" dirty="0" smtClean="0"/>
              <a:t>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to </a:t>
            </a:r>
            <a:r>
              <a:rPr lang="fr-FR" sz="2000" dirty="0" err="1" smtClean="0"/>
              <a:t>soil</a:t>
            </a:r>
            <a:r>
              <a:rPr lang="fr-FR" sz="2000" dirty="0" smtClean="0"/>
              <a:t> </a:t>
            </a:r>
            <a:r>
              <a:rPr lang="fr-FR" sz="2000" dirty="0" err="1" smtClean="0"/>
              <a:t>Carbon</a:t>
            </a:r>
            <a:r>
              <a:rPr lang="fr-FR" sz="2000" dirty="0" smtClean="0"/>
              <a:t>? </a:t>
            </a:r>
          </a:p>
          <a:p>
            <a:r>
              <a:rPr lang="fr-FR" sz="2000" dirty="0" smtClean="0"/>
              <a:t>Influence on recharge and N use </a:t>
            </a:r>
            <a:r>
              <a:rPr lang="fr-FR" sz="2000" dirty="0" err="1" smtClean="0"/>
              <a:t>efficiency</a:t>
            </a:r>
            <a:r>
              <a:rPr lang="fr-FR" sz="2000" dirty="0" smtClean="0"/>
              <a:t> by </a:t>
            </a:r>
            <a:r>
              <a:rPr lang="fr-FR" sz="2000" dirty="0" err="1" smtClean="0"/>
              <a:t>crops</a:t>
            </a:r>
            <a:r>
              <a:rPr lang="fr-FR" sz="2000" dirty="0" smtClean="0"/>
              <a:t>? </a:t>
            </a:r>
          </a:p>
          <a:p>
            <a:r>
              <a:rPr lang="fr-FR" sz="2000" dirty="0" err="1" smtClean="0"/>
              <a:t>Gaseous</a:t>
            </a:r>
            <a:r>
              <a:rPr lang="fr-FR" sz="2000" dirty="0" smtClean="0"/>
              <a:t> component of C &amp; N cycles (CO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, N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O…)? </a:t>
            </a:r>
          </a:p>
        </p:txBody>
      </p:sp>
      <p:sp>
        <p:nvSpPr>
          <p:cNvPr id="2" name="Rectangle 1"/>
          <p:cNvSpPr/>
          <p:nvPr/>
        </p:nvSpPr>
        <p:spPr>
          <a:xfrm flipV="1">
            <a:off x="4749112" y="1513963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flipV="1">
            <a:off x="6626395" y="1864825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flipV="1">
            <a:off x="4740809" y="2230870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4749112" y="2581732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flipV="1">
            <a:off x="6627577" y="2887045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flipV="1">
            <a:off x="4749354" y="3476111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flipV="1">
            <a:off x="6623548" y="3825469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flipV="1">
            <a:off x="4749250" y="4174931"/>
            <a:ext cx="21602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Soil properties and nutrient stocks / cycles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33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736" y="766493"/>
            <a:ext cx="88924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 Method/Data collection: </a:t>
            </a:r>
          </a:p>
          <a:p>
            <a:pPr algn="ctr"/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C and TN contents </a:t>
            </a:r>
          </a:p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12 plots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ferralsols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vertisols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over 5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476" y="609520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</a:rPr>
              <a:t>Challenge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</a:rPr>
              <a:t>characterization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</a:rPr>
              <a:t>anthroposols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</a:rPr>
              <a:t>technosols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fr-F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10" descr="experimental plots.tif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818" t="14142" r="4071" b="41124"/>
          <a:stretch/>
        </p:blipFill>
        <p:spPr>
          <a:xfrm>
            <a:off x="1209230" y="2752627"/>
            <a:ext cx="4871632" cy="3061765"/>
          </a:xfrm>
          <a:prstGeom prst="rect">
            <a:avLst/>
          </a:prstGeom>
        </p:spPr>
      </p:pic>
      <p:pic>
        <p:nvPicPr>
          <p:cNvPr id="7" name="Picture 4" descr="experimental plots.tif"/>
          <p:cNvPicPr>
            <a:picLocks noChangeAspect="1"/>
          </p:cNvPicPr>
          <p:nvPr/>
        </p:nvPicPr>
        <p:blipFill rotWithShape="1">
          <a:blip r:embed="rId3" cstate="print"/>
          <a:srcRect l="64637" t="57394" r="4071" b="21515"/>
          <a:stretch/>
        </p:blipFill>
        <p:spPr>
          <a:xfrm>
            <a:off x="6421366" y="3733452"/>
            <a:ext cx="1638062" cy="1428760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416849" y="1989429"/>
            <a:ext cx="855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benefit 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current assessment of Berambadi and other SUJALA III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watersheds by NBSS and LUP ?</a:t>
            </a:r>
            <a:endParaRPr lang="en-US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Soil properties and nutrient stocks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36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56748" y="281492"/>
            <a:ext cx="8659156" cy="22529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2000" b="1" dirty="0" smtClean="0"/>
              <a:t>(2) Method/Data collection</a:t>
            </a:r>
            <a:endParaRPr lang="fr-FR" sz="2000" dirty="0" smtClean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plots </a:t>
            </a:r>
            <a:r>
              <a:rPr lang="fr-FR" sz="18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sz="1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x GW compositions x  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fertilizer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application :</a:t>
            </a:r>
          </a:p>
          <a:p>
            <a:pPr lvl="1"/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solutions concentrations of anions, cations, DOC</a:t>
            </a:r>
          </a:p>
          <a:p>
            <a:pPr lvl="1"/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 content</a:t>
            </a:r>
          </a:p>
          <a:p>
            <a:pPr lvl="1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&amp; 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calibrate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STICS model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9588" y="632122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</a:rPr>
              <a:t>Challenge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altLang="fr-FR" sz="2000" i="1" dirty="0" smtClean="0">
                <a:solidFill>
                  <a:schemeClr val="accent6">
                    <a:lumMod val="75000"/>
                  </a:schemeClr>
                </a:solidFill>
              </a:rPr>
              <a:t>modeling the effect of salinization on yields (crop model STICS)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fr-F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 bwMode="auto">
          <a:xfrm>
            <a:off x="1190126" y="3176833"/>
            <a:ext cx="4930601" cy="304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7"/>
          <p:cNvSpPr txBox="1"/>
          <p:nvPr/>
        </p:nvSpPr>
        <p:spPr>
          <a:xfrm>
            <a:off x="697584" y="2622561"/>
            <a:ext cx="80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: site close to </a:t>
            </a:r>
            <a:r>
              <a:rPr lang="en-US" b="1" u="sng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IISc</a:t>
            </a:r>
            <a:r>
              <a:rPr lang="en-US" b="1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and/or involve partner with experimental sites: strong need of involving </a:t>
            </a:r>
            <a:r>
              <a:rPr lang="en-US" b="1" u="sng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UAS partnership</a:t>
            </a:r>
            <a:endParaRPr lang="en-US" b="1" u="sng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99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6748045" y="6324241"/>
            <a:ext cx="2133600" cy="365125"/>
          </a:xfrm>
        </p:spPr>
        <p:txBody>
          <a:bodyPr/>
          <a:lstStyle/>
          <a:p>
            <a:fld id="{C112EC27-EC5A-4E15-AA8A-17CCB0704F7C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Gaseous </a:t>
            </a: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emissions at soil-plant scale 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extBox 17"/>
          <p:cNvSpPr txBox="1"/>
          <p:nvPr/>
        </p:nvSpPr>
        <p:spPr>
          <a:xfrm>
            <a:off x="154716" y="714434"/>
            <a:ext cx="89892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plots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various treatments / crops / soils would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ideal 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focus on N</a:t>
            </a:r>
            <a:r>
              <a:rPr lang="en-US" sz="17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O, CO</a:t>
            </a:r>
            <a:r>
              <a:rPr lang="en-US" sz="17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en-US" sz="17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Will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rely on extended partnership 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New post-doc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M.)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funded by DST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for 2 years</a:t>
            </a:r>
          </a:p>
          <a:p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Preliminary results (bare </a:t>
            </a:r>
            <a:r>
              <a:rPr lang="en-US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soils) </a:t>
            </a:r>
            <a:r>
              <a:rPr lang="en-US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Picture 3" descr="C:\Users\User\Desktop\P1100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t="44765" r="37295" b="38354"/>
          <a:stretch/>
        </p:blipFill>
        <p:spPr bwMode="auto">
          <a:xfrm>
            <a:off x="5980776" y="1201180"/>
            <a:ext cx="2788950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6R7A1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"/>
          <a:stretch>
            <a:fillRect/>
          </a:stretch>
        </p:blipFill>
        <p:spPr>
          <a:xfrm>
            <a:off x="5971896" y="2376024"/>
            <a:ext cx="2808514" cy="1185713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206377" y="6271753"/>
            <a:ext cx="87038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At larger scale : Possibility of comparison with Eddy-covariance (CO2)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88" y="3685348"/>
            <a:ext cx="4203942" cy="24752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242" y="3764137"/>
            <a:ext cx="3133278" cy="23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Interactions with other WPS and expected new partnerships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Box 17"/>
          <p:cNvSpPr txBox="1"/>
          <p:nvPr/>
        </p:nvSpPr>
        <p:spPr>
          <a:xfrm>
            <a:off x="307909" y="1152377"/>
            <a:ext cx="869613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Towards STICS community (2.1) : providing N data for more calibrations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Towards design and assessment of scenarios (3.1) : </a:t>
            </a:r>
          </a:p>
          <a:p>
            <a:pPr marL="982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providing mass balances, C &amp; N stocks, “hidden” fluxes of N….</a:t>
            </a:r>
          </a:p>
          <a:p>
            <a:pPr marL="982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integrated modelling of the overall complexity of the soil-groundwater system : identification of the critical interactions / feedbacks between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anthropogenics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(farm practices) and natural driving factors, mapping of hot spots and hot moments,…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agencies (NBSS &amp; LUP, UAS, WDD) 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Sharing our respective soil / land use databases ?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crop experiments ?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Feedbacks to farmers ?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0261" y="55845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groundwater quality, soil C &amp; N susceptible </a:t>
            </a:r>
            <a:r>
              <a:rPr lang="en-US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influence </a:t>
            </a:r>
            <a:r>
              <a:rPr lang="en-US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practices ?</a:t>
            </a:r>
            <a:endParaRPr lang="en-US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73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51926</TotalTime>
  <Words>1041</Words>
  <Application>Microsoft Office PowerPoint</Application>
  <PresentationFormat>Affichage à l'écran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SimSun</vt:lpstr>
      <vt:lpstr>Arial</vt:lpstr>
      <vt:lpstr>Arial Narrow</vt:lpstr>
      <vt:lpstr>Calibri</vt:lpstr>
      <vt:lpstr>Comic Sans MS</vt:lpstr>
      <vt:lpstr>Symbol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RIOTTE</dc:creator>
  <cp:lastModifiedBy>riotte</cp:lastModifiedBy>
  <cp:revision>415</cp:revision>
  <dcterms:created xsi:type="dcterms:W3CDTF">2014-02-03T10:08:35Z</dcterms:created>
  <dcterms:modified xsi:type="dcterms:W3CDTF">2016-11-15T06:31:49Z</dcterms:modified>
</cp:coreProperties>
</file>